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4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50850"/>
          </a:xfrm>
        </p:spPr>
        <p:txBody>
          <a:bodyPr/>
          <a:p>
            <a:pPr algn="l"/>
            <a:r>
              <a:rPr lang="en-GB" altLang="en-US" sz="1800" b="1"/>
              <a:t>Business Request - 1: City-Level Fare and Trip Summary Report</a:t>
            </a:r>
            <a:endParaRPr lang="en-GB" altLang="en-US" sz="1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0850"/>
            <a:ext cx="12192000" cy="1029970"/>
          </a:xfrm>
        </p:spPr>
        <p:txBody>
          <a:bodyPr>
            <a:normAutofit fontScale="35000"/>
          </a:bodyPr>
          <a:p>
            <a:pPr algn="l"/>
            <a:r>
              <a:rPr lang="en-GB" altLang="en-US" sz="4665"/>
              <a:t>Generate a report that displays the total trips, average fare per km, average fare per trip, and</a:t>
            </a:r>
            <a:r>
              <a:rPr lang="en-IN" altLang="en-GB" sz="4665"/>
              <a:t>  </a:t>
            </a:r>
            <a:r>
              <a:rPr lang="en-GB" altLang="en-US" sz="4665"/>
              <a:t>the percentage contribution of each city's trips to the overall trips. This report will help in</a:t>
            </a:r>
            <a:r>
              <a:rPr lang="en-IN" altLang="en-GB" sz="4665"/>
              <a:t> </a:t>
            </a:r>
            <a:r>
              <a:rPr lang="en-GB" altLang="en-US" sz="4665"/>
              <a:t>assessing trip volume, pricing efficiency, and each city's contribution to the overall trip count.</a:t>
            </a:r>
            <a:endParaRPr lang="en-GB" altLang="en-US" sz="4665"/>
          </a:p>
          <a:p>
            <a:pPr algn="l"/>
            <a:r>
              <a:rPr lang="en-GB" altLang="en-US" sz="4665"/>
              <a:t>Fields:</a:t>
            </a:r>
            <a:r>
              <a:rPr lang="en-IN" altLang="en-GB" sz="4665"/>
              <a:t> </a:t>
            </a:r>
            <a:r>
              <a:rPr lang="en-GB" altLang="en-US" sz="4665"/>
              <a:t>city_name</a:t>
            </a:r>
            <a:r>
              <a:rPr lang="en-IN" altLang="en-GB" sz="4665"/>
              <a:t> , </a:t>
            </a:r>
            <a:r>
              <a:rPr lang="en-GB" altLang="en-US" sz="4665"/>
              <a:t>total_trips</a:t>
            </a:r>
            <a:r>
              <a:rPr lang="en-IN" altLang="en-GB" sz="4665"/>
              <a:t> , </a:t>
            </a:r>
            <a:r>
              <a:rPr lang="en-GB" altLang="en-US" sz="4665"/>
              <a:t>avg_fare_per_km</a:t>
            </a:r>
            <a:r>
              <a:rPr lang="en-IN" altLang="en-GB" sz="4665"/>
              <a:t> , </a:t>
            </a:r>
            <a:r>
              <a:rPr lang="en-GB" altLang="en-US" sz="4665"/>
              <a:t>avg_fare_per_trip</a:t>
            </a:r>
            <a:r>
              <a:rPr lang="en-IN" altLang="en-GB" sz="4665"/>
              <a:t> ,</a:t>
            </a:r>
            <a:r>
              <a:rPr lang="en-GB" altLang="en-US" sz="4665"/>
              <a:t>% contribution_to_total_trips</a:t>
            </a:r>
            <a:endParaRPr lang="en-GB" altLang="en-US" sz="4665"/>
          </a:p>
          <a:p>
            <a:endParaRPr lang="en-GB" altLang="en-US" sz="1400"/>
          </a:p>
          <a:p>
            <a:pPr algn="l"/>
            <a:endParaRPr lang="en-IN" altLang="en-GB" sz="1400"/>
          </a:p>
        </p:txBody>
      </p:sp>
      <p:pic>
        <p:nvPicPr>
          <p:cNvPr id="5" name="Picture 4" descr="Screenshot 11-24-2024 18.44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710" y="2171065"/>
            <a:ext cx="10246360" cy="44462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35" y="1481455"/>
            <a:ext cx="4455795" cy="660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GB" b="1"/>
              <a:t>Output-</a:t>
            </a:r>
            <a:endParaRPr lang="en-IN" altLang="en-GB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5"/>
            <a:ext cx="11353800" cy="438785"/>
          </a:xfrm>
        </p:spPr>
        <p:txBody>
          <a:bodyPr>
            <a:normAutofit/>
          </a:bodyPr>
          <a:p>
            <a:r>
              <a:rPr lang="en-GB" altLang="en-US" sz="2220" b="1"/>
              <a:t>Business Request - 2: Monthly City-Level Trips Target Performance Report</a:t>
            </a:r>
            <a:endParaRPr lang="en-GB" altLang="en-US" sz="222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" y="350520"/>
            <a:ext cx="12191365" cy="1115695"/>
          </a:xfrm>
        </p:spPr>
        <p:txBody>
          <a:bodyPr>
            <a:normAutofit fontScale="90000"/>
          </a:bodyPr>
          <a:p>
            <a:pPr marL="0" indent="0" algn="l">
              <a:buNone/>
            </a:pPr>
            <a:r>
              <a:rPr lang="en-GB" altLang="en-US" sz="1780"/>
              <a:t>Generate a report that evaluates the target performance for trips at the monthly and city</a:t>
            </a:r>
            <a:r>
              <a:rPr lang="en-IN" altLang="en-GB" sz="1780"/>
              <a:t> </a:t>
            </a:r>
            <a:r>
              <a:rPr lang="en-GB" altLang="en-US" sz="1780"/>
              <a:t>level. For each city and month, compare the actual total trips with the target trips and</a:t>
            </a:r>
            <a:r>
              <a:rPr lang="en-IN" altLang="en-GB" sz="1780"/>
              <a:t>  </a:t>
            </a:r>
            <a:r>
              <a:rPr lang="en-GB" altLang="en-US" sz="1780"/>
              <a:t>categorise the performance as follows:</a:t>
            </a:r>
            <a:r>
              <a:rPr lang="en-IN" altLang="en-GB" sz="1780"/>
              <a:t>    </a:t>
            </a:r>
            <a:r>
              <a:rPr lang="en-GB" altLang="en-US" sz="1780"/>
              <a:t>If actual trips are greater than target trips, mark it as "Above Target".</a:t>
            </a:r>
            <a:r>
              <a:rPr lang="en-IN" altLang="en-GB" sz="1780"/>
              <a:t> </a:t>
            </a:r>
            <a:r>
              <a:rPr lang="en-GB" altLang="en-US" sz="1780"/>
              <a:t>If actual trips are less than or equal to target trips, mark it as "Below Target".</a:t>
            </a:r>
            <a:r>
              <a:rPr lang="en-IN" altLang="en-GB" sz="1780"/>
              <a:t> </a:t>
            </a:r>
            <a:r>
              <a:rPr lang="en-GB" altLang="en-US" sz="1780"/>
              <a:t>Additionally, calculate the % difference between actual and target trips to quantify the</a:t>
            </a:r>
            <a:r>
              <a:rPr lang="en-IN" altLang="en-GB" sz="1780"/>
              <a:t> </a:t>
            </a:r>
            <a:r>
              <a:rPr lang="en-GB" altLang="en-US" sz="1780"/>
              <a:t>performance gap.</a:t>
            </a:r>
            <a:r>
              <a:rPr lang="en-IN" altLang="en-GB" sz="1780"/>
              <a:t> </a:t>
            </a:r>
            <a:r>
              <a:rPr lang="en-GB" altLang="en-US" sz="1780"/>
              <a:t>Fields:</a:t>
            </a:r>
            <a:r>
              <a:rPr lang="en-IN" altLang="en-GB" sz="1780"/>
              <a:t> </a:t>
            </a:r>
            <a:r>
              <a:rPr lang="en-GB" altLang="en-US" sz="1780"/>
              <a:t>City_name</a:t>
            </a:r>
            <a:r>
              <a:rPr lang="en-IN" altLang="en-GB" sz="1780"/>
              <a:t> ,</a:t>
            </a:r>
            <a:r>
              <a:rPr lang="en-GB" altLang="en-US" sz="1780"/>
              <a:t>month_name</a:t>
            </a:r>
            <a:r>
              <a:rPr lang="en-IN" altLang="en-GB" sz="1780"/>
              <a:t>, </a:t>
            </a:r>
            <a:r>
              <a:rPr lang="en-GB" altLang="en-US" sz="1780"/>
              <a:t>actual_trips</a:t>
            </a:r>
            <a:r>
              <a:rPr lang="en-IN" altLang="en-GB" sz="1780"/>
              <a:t> , </a:t>
            </a:r>
            <a:r>
              <a:rPr lang="en-GB" altLang="en-US" sz="1780"/>
              <a:t>target_trips</a:t>
            </a:r>
            <a:r>
              <a:rPr lang="en-IN" altLang="en-GB" sz="1780"/>
              <a:t>, </a:t>
            </a:r>
            <a:r>
              <a:rPr lang="en-GB" altLang="en-US" sz="1780"/>
              <a:t>performance_status</a:t>
            </a:r>
            <a:r>
              <a:rPr lang="en-IN" altLang="en-GB" sz="1780"/>
              <a:t> , </a:t>
            </a:r>
            <a:r>
              <a:rPr lang="en-GB" altLang="en-US" sz="1780"/>
              <a:t>%_difference</a:t>
            </a:r>
            <a:endParaRPr lang="en-GB" altLang="en-US" sz="1780"/>
          </a:p>
          <a:p>
            <a:endParaRPr lang="en-GB" altLang="en-US" sz="1780"/>
          </a:p>
        </p:txBody>
      </p:sp>
      <p:sp>
        <p:nvSpPr>
          <p:cNvPr id="7" name="Text Box 6"/>
          <p:cNvSpPr txBox="1"/>
          <p:nvPr/>
        </p:nvSpPr>
        <p:spPr>
          <a:xfrm>
            <a:off x="635" y="1290955"/>
            <a:ext cx="12007215" cy="356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GB" sz="2000" b="1"/>
              <a:t>Output :</a:t>
            </a:r>
            <a:r>
              <a:rPr lang="en-IN" altLang="en-GB"/>
              <a:t>  Result of this request is stored in slide 2, 3, 4.</a:t>
            </a:r>
            <a:endParaRPr lang="en-IN" altLang="en-GB"/>
          </a:p>
        </p:txBody>
      </p:sp>
      <p:pic>
        <p:nvPicPr>
          <p:cNvPr id="8" name="Picture 7" descr="Screenshot 11-24-2024 19.57.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645" y="1647190"/>
            <a:ext cx="8083550" cy="5210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11-24-2024 19.57.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6245860" cy="6857365"/>
          </a:xfrm>
          <a:prstGeom prst="rect">
            <a:avLst/>
          </a:prstGeom>
        </p:spPr>
      </p:pic>
      <p:pic>
        <p:nvPicPr>
          <p:cNvPr id="5" name="Picture 4" descr="Screenshot 11-24-2024 19.58.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80" y="635"/>
            <a:ext cx="57861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11-24-2024 19.58.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268720" cy="6858000"/>
          </a:xfrm>
          <a:prstGeom prst="rect">
            <a:avLst/>
          </a:prstGeom>
        </p:spPr>
      </p:pic>
      <p:pic>
        <p:nvPicPr>
          <p:cNvPr id="5" name="Picture 4" descr="Screenshot 11-24-2024 19.59.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75" y="-635"/>
            <a:ext cx="5826125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464185"/>
          </a:xfrm>
        </p:spPr>
        <p:txBody>
          <a:bodyPr/>
          <a:p>
            <a:r>
              <a:rPr lang="en-GB" altLang="en-US" sz="1800" b="1"/>
              <a:t>Business Request - 3: City-Level Repeat Passenger Trip Frequency Report</a:t>
            </a:r>
            <a:endParaRPr lang="en-GB" altLang="en-US" sz="1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5" y="342900"/>
            <a:ext cx="12192635" cy="880110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GB" altLang="en-US"/>
              <a:t>Generate a report that shows the percentage distribution of repeat passengers by the</a:t>
            </a:r>
            <a:r>
              <a:rPr lang="en-IN" altLang="en-GB"/>
              <a:t> </a:t>
            </a:r>
            <a:r>
              <a:rPr lang="en-GB" altLang="en-US"/>
              <a:t>number of trips they have taken in each city. Calculate the percentage of repeat passengers</a:t>
            </a:r>
            <a:r>
              <a:rPr lang="en-IN" altLang="en-GB"/>
              <a:t> </a:t>
            </a:r>
            <a:r>
              <a:rPr lang="en-GB" altLang="en-US"/>
              <a:t>who took 2 trips, 3 trips, and so on, up to 10 trips.</a:t>
            </a:r>
            <a:r>
              <a:rPr lang="en-IN" altLang="en-GB"/>
              <a:t> </a:t>
            </a:r>
            <a:r>
              <a:rPr lang="en-GB" altLang="en-US"/>
              <a:t>Each column should represent a trip count category, displaying the percentage of repeat</a:t>
            </a:r>
            <a:r>
              <a:rPr lang="en-IN" altLang="en-GB"/>
              <a:t> </a:t>
            </a:r>
            <a:r>
              <a:rPr lang="en-GB" altLang="en-US"/>
              <a:t>passengers who fall into that category out of the total repeat passengers for that city.</a:t>
            </a:r>
            <a:r>
              <a:rPr lang="en-IN" altLang="en-GB"/>
              <a:t> </a:t>
            </a:r>
            <a:r>
              <a:rPr lang="en-GB" altLang="en-US"/>
              <a:t>This report will help identify cities with high repeat trip frequency, which can indicate strong</a:t>
            </a:r>
            <a:r>
              <a:rPr lang="en-IN" altLang="en-GB"/>
              <a:t> </a:t>
            </a:r>
            <a:r>
              <a:rPr lang="en-GB" altLang="en-US"/>
              <a:t>customer loyalty or frequent usage patterns.</a:t>
            </a:r>
            <a:r>
              <a:rPr lang="en-IN" altLang="en-GB"/>
              <a:t> </a:t>
            </a:r>
            <a:r>
              <a:rPr lang="en-GB" altLang="en-US"/>
              <a:t>Fields: city_name, 2-Trips, 3-Trips, 4-Trips, 5-Trips, 6-Trips, 7-Trips, 8-Trips, 9-Trips,</a:t>
            </a:r>
            <a:r>
              <a:rPr lang="en-IN" altLang="en-GB"/>
              <a:t> </a:t>
            </a:r>
            <a:r>
              <a:rPr lang="en-GB" altLang="en-US"/>
              <a:t>10-Trips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42240" y="1223645"/>
            <a:ext cx="4605655" cy="564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GB"/>
              <a:t>Output : </a:t>
            </a:r>
            <a:endParaRPr lang="en-IN" altLang="en-GB"/>
          </a:p>
        </p:txBody>
      </p:sp>
      <p:pic>
        <p:nvPicPr>
          <p:cNvPr id="5" name="Picture 4" descr="Screenshot 11-24-2024 18.47.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0" y="2547620"/>
            <a:ext cx="11414125" cy="38728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40080"/>
          </a:xfrm>
        </p:spPr>
        <p:txBody>
          <a:bodyPr>
            <a:normAutofit/>
          </a:bodyPr>
          <a:p>
            <a:r>
              <a:rPr lang="en-GB" altLang="en-US" sz="2220" b="1"/>
              <a:t>Business Request - 4: Identify Cities with Highest and Lowest Total New</a:t>
            </a:r>
            <a:r>
              <a:rPr lang="en-IN" altLang="en-GB" sz="2220" b="1"/>
              <a:t> </a:t>
            </a:r>
            <a:r>
              <a:rPr lang="en-GB" altLang="en-US" sz="2220" b="1"/>
              <a:t>Passengers</a:t>
            </a:r>
            <a:endParaRPr lang="en-GB" altLang="en-US" sz="222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3545"/>
            <a:ext cx="12191365" cy="92519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GB" altLang="en-US"/>
              <a:t>Generate a report that calculates the total new passengers for each city and ranks them</a:t>
            </a:r>
            <a:r>
              <a:rPr lang="en-IN" altLang="en-GB"/>
              <a:t> </a:t>
            </a:r>
            <a:r>
              <a:rPr lang="en-GB" altLang="en-US"/>
              <a:t>based on this value. Identify the top 3 cities with the highest number of new passengers as</a:t>
            </a:r>
            <a:r>
              <a:rPr lang="en-IN" altLang="en-GB"/>
              <a:t> </a:t>
            </a:r>
            <a:r>
              <a:rPr lang="en-GB" altLang="en-US"/>
              <a:t>well as the bottom 3 cities with the lowest number of new passengers, categorising them as</a:t>
            </a:r>
            <a:r>
              <a:rPr lang="en-IN" altLang="en-GB"/>
              <a:t> </a:t>
            </a:r>
            <a:r>
              <a:rPr lang="en-GB" altLang="en-US"/>
              <a:t>"Top 3" or "Bottom 3" accordingly.</a:t>
            </a:r>
            <a:r>
              <a:rPr lang="en-IN" altLang="en-GB"/>
              <a:t> </a:t>
            </a:r>
            <a:r>
              <a:rPr lang="en-GB" altLang="en-US"/>
              <a:t>Fields</a:t>
            </a:r>
            <a:r>
              <a:rPr lang="en-IN" altLang="en-GB"/>
              <a:t> , </a:t>
            </a:r>
            <a:r>
              <a:rPr lang="en-GB" altLang="en-US"/>
              <a:t>city_name</a:t>
            </a:r>
            <a:r>
              <a:rPr lang="en-IN" altLang="en-GB"/>
              <a:t> , </a:t>
            </a:r>
            <a:r>
              <a:rPr lang="en-GB" altLang="en-US"/>
              <a:t>total_new_passengers</a:t>
            </a:r>
            <a:r>
              <a:rPr lang="en-IN" altLang="en-GB"/>
              <a:t> , </a:t>
            </a:r>
            <a:r>
              <a:rPr lang="en-GB" altLang="en-US"/>
              <a:t>city_category ("Top 3" or "Bottom 3")</a:t>
            </a:r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0" y="1348740"/>
            <a:ext cx="4382135" cy="598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GB" sz="2000" b="1">
                <a:latin typeface="Constantia" panose="02030602050306030303" charset="0"/>
                <a:cs typeface="Constantia" panose="02030602050306030303" charset="0"/>
              </a:rPr>
              <a:t>Output </a:t>
            </a:r>
            <a:r>
              <a:rPr lang="en-IN" altLang="en-GB" sz="2000" b="1"/>
              <a:t>:</a:t>
            </a:r>
            <a:endParaRPr lang="en-IN" altLang="en-GB" sz="2000" b="1"/>
          </a:p>
        </p:txBody>
      </p:sp>
      <p:pic>
        <p:nvPicPr>
          <p:cNvPr id="5" name="Picture 4" descr="Screenshot 11-24-2024 18.48.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90" y="2743200"/>
            <a:ext cx="8126095" cy="35674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635"/>
            <a:ext cx="12191365" cy="544830"/>
          </a:xfrm>
        </p:spPr>
        <p:txBody>
          <a:bodyPr>
            <a:normAutofit/>
          </a:bodyPr>
          <a:p>
            <a:r>
              <a:rPr lang="en-GB" altLang="en-US" sz="2665" b="1"/>
              <a:t>Business Request - 5: Identify Month with Highest Revenue for Each City</a:t>
            </a:r>
            <a:endParaRPr lang="en-GB" altLang="en-US" sz="2665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39420"/>
            <a:ext cx="12191365" cy="111696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GB" altLang="en-US"/>
              <a:t>Generate a report that identifies the month with the highest revenue for each city. For each</a:t>
            </a:r>
            <a:r>
              <a:rPr lang="en-IN" altLang="en-GB"/>
              <a:t> </a:t>
            </a:r>
            <a:r>
              <a:rPr lang="en-GB" altLang="en-US"/>
              <a:t>city, display the month_name, the revenue amount for that month, and the percentage</a:t>
            </a:r>
            <a:r>
              <a:rPr lang="en-IN" altLang="en-GB"/>
              <a:t> </a:t>
            </a:r>
            <a:r>
              <a:rPr lang="en-GB" altLang="en-US"/>
              <a:t>contribution of that month's revenue to the city's total revenue.</a:t>
            </a:r>
            <a:r>
              <a:rPr lang="en-IN" altLang="en-GB"/>
              <a:t> </a:t>
            </a:r>
            <a:r>
              <a:rPr lang="en-GB" altLang="en-US"/>
              <a:t>Fields</a:t>
            </a:r>
            <a:r>
              <a:rPr lang="en-IN" altLang="en-GB"/>
              <a:t>: </a:t>
            </a:r>
            <a:r>
              <a:rPr lang="en-GB" altLang="en-US"/>
              <a:t>city_name</a:t>
            </a:r>
            <a:r>
              <a:rPr lang="en-IN" altLang="en-GB"/>
              <a:t> , </a:t>
            </a:r>
            <a:r>
              <a:rPr lang="en-GB" altLang="en-US"/>
              <a:t>highest_revenue_month</a:t>
            </a:r>
            <a:r>
              <a:rPr lang="en-IN" altLang="en-GB"/>
              <a:t> , </a:t>
            </a:r>
            <a:r>
              <a:rPr lang="en-GB" altLang="en-US"/>
              <a:t>revenue</a:t>
            </a:r>
            <a:r>
              <a:rPr lang="en-IN" altLang="en-GB"/>
              <a:t> , </a:t>
            </a:r>
            <a:r>
              <a:rPr lang="en-GB" altLang="en-US"/>
              <a:t>percentage_contribution (%)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0" y="1374140"/>
            <a:ext cx="5704840" cy="574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GB" sz="2000" b="1"/>
              <a:t>Output :</a:t>
            </a:r>
            <a:r>
              <a:rPr lang="en-IN" altLang="en-GB"/>
              <a:t> </a:t>
            </a:r>
            <a:endParaRPr lang="en-IN" altLang="en-GB"/>
          </a:p>
        </p:txBody>
      </p:sp>
      <p:pic>
        <p:nvPicPr>
          <p:cNvPr id="5" name="Picture 4" descr="Screenshot 11-24-2024 18.51.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245" y="2627630"/>
            <a:ext cx="9779000" cy="3926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635" cy="513715"/>
          </a:xfrm>
        </p:spPr>
        <p:txBody>
          <a:bodyPr>
            <a:normAutofit/>
          </a:bodyPr>
          <a:p>
            <a:r>
              <a:rPr lang="en-GB" altLang="en-US" sz="2400" b="1"/>
              <a:t>Business Request - 6: Repeat Passenger Rate Analysis</a:t>
            </a:r>
            <a:endParaRPr lang="en-GB" alt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8775"/>
            <a:ext cx="12191365" cy="108648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GB" altLang="en-US"/>
              <a:t>Generate a report that calculates two metrics:</a:t>
            </a:r>
            <a:r>
              <a:rPr lang="en-IN" altLang="en-GB"/>
              <a:t> </a:t>
            </a:r>
            <a:r>
              <a:rPr lang="en-GB" altLang="en-US"/>
              <a:t>1. Monthly Repeat Passenger Rate: Calculate the repeat passenger rate for each city</a:t>
            </a:r>
            <a:r>
              <a:rPr lang="en-IN" altLang="en-GB"/>
              <a:t> </a:t>
            </a:r>
            <a:r>
              <a:rPr lang="en-GB" altLang="en-US"/>
              <a:t>and month by comparing the number of repeat passengers to the total passengers.</a:t>
            </a:r>
            <a:r>
              <a:rPr lang="en-IN" altLang="en-GB"/>
              <a:t>  </a:t>
            </a:r>
            <a:r>
              <a:rPr lang="en-GB" altLang="en-US"/>
              <a:t>2. City-wide Repeat Passenger Rate: Calculate the overall repeat passenger rate for</a:t>
            </a:r>
            <a:r>
              <a:rPr lang="en-IN" altLang="en-GB"/>
              <a:t> </a:t>
            </a:r>
            <a:r>
              <a:rPr lang="en-GB" altLang="en-US"/>
              <a:t>each city, considering all passengers across months.</a:t>
            </a:r>
            <a:r>
              <a:rPr lang="en-IN" altLang="en-GB"/>
              <a:t> </a:t>
            </a:r>
            <a:r>
              <a:rPr lang="en-GB" altLang="en-US"/>
              <a:t>These metrics will provide insights into monthly repeat trends as well as the overall repeat</a:t>
            </a:r>
            <a:r>
              <a:rPr lang="en-IN" altLang="en-GB"/>
              <a:t> </a:t>
            </a:r>
            <a:r>
              <a:rPr lang="en-GB" altLang="en-US"/>
              <a:t>behaviour for each city.</a:t>
            </a:r>
            <a:r>
              <a:rPr lang="en-IN" altLang="en-GB"/>
              <a:t> </a:t>
            </a:r>
            <a:r>
              <a:rPr lang="en-GB" altLang="en-US"/>
              <a:t>Fields:</a:t>
            </a:r>
            <a:r>
              <a:rPr lang="en-IN" altLang="en-GB"/>
              <a:t> </a:t>
            </a:r>
            <a:r>
              <a:rPr lang="en-GB" altLang="en-US"/>
              <a:t>city_name</a:t>
            </a:r>
            <a:r>
              <a:rPr lang="en-IN" altLang="en-GB"/>
              <a:t>, </a:t>
            </a:r>
            <a:r>
              <a:rPr lang="en-GB" altLang="en-US"/>
              <a:t>month</a:t>
            </a:r>
            <a:r>
              <a:rPr lang="en-IN" altLang="en-GB"/>
              <a:t> , </a:t>
            </a:r>
            <a:r>
              <a:rPr lang="en-GB" altLang="en-US"/>
              <a:t>total_passengers</a:t>
            </a:r>
            <a:r>
              <a:rPr lang="en-IN" altLang="en-GB"/>
              <a:t> , </a:t>
            </a:r>
            <a:r>
              <a:rPr lang="en-GB" altLang="en-US"/>
              <a:t>repeat_passengers</a:t>
            </a:r>
            <a:r>
              <a:rPr lang="en-IN" altLang="en-GB"/>
              <a:t> , </a:t>
            </a:r>
            <a:r>
              <a:rPr lang="en-GB" altLang="en-US"/>
              <a:t>monthly_repeat_passenger_rate (%): Repeat passenger rate at the city and</a:t>
            </a:r>
            <a:r>
              <a:rPr lang="en-IN" altLang="en-GB"/>
              <a:t> , </a:t>
            </a:r>
            <a:r>
              <a:rPr lang="en-GB" altLang="en-US"/>
              <a:t>month level</a:t>
            </a:r>
            <a:r>
              <a:rPr lang="en-IN" altLang="en-GB"/>
              <a:t> , </a:t>
            </a:r>
            <a:r>
              <a:rPr lang="en-GB" altLang="en-US"/>
              <a:t>city_repeat_passenger_rate (%): Overall</a:t>
            </a:r>
            <a:r>
              <a:rPr lang="en-IN" altLang="en-GB"/>
              <a:t> , </a:t>
            </a:r>
            <a:r>
              <a:rPr lang="en-GB" altLang="en-US"/>
              <a:t>repeat passenger rate for each city,</a:t>
            </a:r>
            <a:r>
              <a:rPr lang="en-IN" altLang="en-GB"/>
              <a:t> </a:t>
            </a:r>
            <a:r>
              <a:rPr lang="en-GB" altLang="en-US"/>
              <a:t>aggregated across months</a:t>
            </a:r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35" y="1333500"/>
            <a:ext cx="5990590" cy="330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GB" sz="2000" b="1"/>
              <a:t>Output :</a:t>
            </a:r>
            <a:r>
              <a:rPr lang="en-IN" altLang="en-GB" sz="2000"/>
              <a:t>Report has been spread in slide 6 and 7</a:t>
            </a:r>
            <a:endParaRPr lang="en-IN" altLang="en-GB" sz="2000"/>
          </a:p>
        </p:txBody>
      </p:sp>
      <p:pic>
        <p:nvPicPr>
          <p:cNvPr id="5" name="Picture 4" descr="Screenshot 11-24-2024 19.46.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7805" y="1664970"/>
            <a:ext cx="9433560" cy="51930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0" y="0"/>
            <a:ext cx="5433060" cy="514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GB" sz="2400" b="1"/>
              <a:t>Ouput : Of Business Report 6</a:t>
            </a:r>
            <a:endParaRPr lang="en-IN" altLang="en-GB" sz="2400" b="1"/>
          </a:p>
        </p:txBody>
      </p:sp>
      <p:pic>
        <p:nvPicPr>
          <p:cNvPr id="5" name="Picture 4" descr="Screenshot 11-24-2024 19.47.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45515"/>
            <a:ext cx="6627495" cy="5714365"/>
          </a:xfrm>
          <a:prstGeom prst="rect">
            <a:avLst/>
          </a:prstGeom>
        </p:spPr>
      </p:pic>
      <p:pic>
        <p:nvPicPr>
          <p:cNvPr id="6" name="Picture 5" descr="Screenshot 11-24-2024 19.47.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495" y="945515"/>
            <a:ext cx="5543550" cy="2727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3632</Words>
  <Application>WPS Presentation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Microsoft Sans Serif</vt:lpstr>
      <vt:lpstr>Constantia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Request - 1: City-Level Fare and Trip Summary Report</dc:title>
  <dc:creator>hks63</dc:creator>
  <cp:lastModifiedBy>WPS_1716454502</cp:lastModifiedBy>
  <cp:revision>1</cp:revision>
  <dcterms:created xsi:type="dcterms:W3CDTF">2024-11-24T14:37:29Z</dcterms:created>
  <dcterms:modified xsi:type="dcterms:W3CDTF">2024-11-24T14:37:29Z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C2948734175345D7B038ED904F2D6779_11</vt:lpwstr>
  </property>
  <property fmtid="{D5CDD505-2E9C-101B-9397-08002B2CF9AE}" pid="3" name="KSOProductBuildVer">
    <vt:lpwstr>2057-12.2.0.18639</vt:lpwstr>
  </property>
</Properties>
</file>