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420A4D-6FB8-4944-8889-F1482B4A02E6}">
          <p14:sldIdLst>
            <p14:sldId id="256"/>
            <p14:sldId id="257"/>
            <p14:sldId id="258"/>
            <p14:sldId id="259"/>
            <p14:sldId id="260"/>
            <p14:sldId id="261"/>
            <p14:sldId id="262"/>
            <p14:sldId id="263"/>
            <p14:sldId id="264"/>
            <p14:sldId id="265"/>
            <p14:sldId id="267"/>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262611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294066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37846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152085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413719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413335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39256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144727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375995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148705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AB5F8-F483-4FE4-A54A-76F00CE634D4}"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854D18-9643-478D-8426-EF09367DA8F5}" type="slidenum">
              <a:rPr lang="en-US" smtClean="0"/>
              <a:t>‹#›</a:t>
            </a:fld>
            <a:endParaRPr lang="en-US" dirty="0"/>
          </a:p>
        </p:txBody>
      </p:sp>
    </p:spTree>
    <p:extLst>
      <p:ext uri="{BB962C8B-B14F-4D97-AF65-F5344CB8AC3E}">
        <p14:creationId xmlns:p14="http://schemas.microsoft.com/office/powerpoint/2010/main" val="196069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AB5F8-F483-4FE4-A54A-76F00CE634D4}" type="datetimeFigureOut">
              <a:rPr lang="en-US" smtClean="0"/>
              <a:t>10/8/2023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54D18-9643-478D-8426-EF09367DA8F5}" type="slidenum">
              <a:rPr lang="en-US" smtClean="0"/>
              <a:t>‹#›</a:t>
            </a:fld>
            <a:endParaRPr lang="en-US" dirty="0"/>
          </a:p>
        </p:txBody>
      </p:sp>
    </p:spTree>
    <p:extLst>
      <p:ext uri="{BB962C8B-B14F-4D97-AF65-F5344CB8AC3E}">
        <p14:creationId xmlns:p14="http://schemas.microsoft.com/office/powerpoint/2010/main" val="3729319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C767-B6C8-1CD3-CEFB-1AD741D93F21}"/>
              </a:ext>
            </a:extLst>
          </p:cNvPr>
          <p:cNvSpPr>
            <a:spLocks noGrp="1"/>
          </p:cNvSpPr>
          <p:nvPr>
            <p:ph type="ctrTitle"/>
          </p:nvPr>
        </p:nvSpPr>
        <p:spPr>
          <a:xfrm>
            <a:off x="51732" y="1399199"/>
            <a:ext cx="12088536" cy="2387600"/>
          </a:xfrm>
        </p:spPr>
        <p:txBody>
          <a:bodyPr>
            <a:normAutofit/>
          </a:bodyPr>
          <a:lstStyle/>
          <a:p>
            <a:r>
              <a:rPr lang="en-US" sz="5400" dirty="0">
                <a:latin typeface="Times New Roman" panose="02020603050405020304" pitchFamily="18" charset="0"/>
                <a:cs typeface="Times New Roman" panose="02020603050405020304" pitchFamily="18" charset="0"/>
              </a:rPr>
              <a:t>Introduction to Web Development</a:t>
            </a:r>
          </a:p>
        </p:txBody>
      </p:sp>
    </p:spTree>
    <p:extLst>
      <p:ext uri="{BB962C8B-B14F-4D97-AF65-F5344CB8AC3E}">
        <p14:creationId xmlns:p14="http://schemas.microsoft.com/office/powerpoint/2010/main" val="2410184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66B456-BF5A-CE60-9161-BBF6B86594B9}"/>
              </a:ext>
            </a:extLst>
          </p:cNvPr>
          <p:cNvSpPr>
            <a:spLocks noGrp="1"/>
          </p:cNvSpPr>
          <p:nvPr>
            <p:ph type="body" idx="1"/>
          </p:nvPr>
        </p:nvSpPr>
        <p:spPr>
          <a:xfrm>
            <a:off x="0" y="0"/>
            <a:ext cx="12192000" cy="6858000"/>
          </a:xfrm>
        </p:spPr>
        <p:txBody>
          <a:bodyPr/>
          <a:lstStyle/>
          <a:p>
            <a:endParaRPr lang="en-US" dirty="0"/>
          </a:p>
        </p:txBody>
      </p:sp>
      <p:pic>
        <p:nvPicPr>
          <p:cNvPr id="5" name="Picture 4">
            <a:extLst>
              <a:ext uri="{FF2B5EF4-FFF2-40B4-BE49-F238E27FC236}">
                <a16:creationId xmlns:a16="http://schemas.microsoft.com/office/drawing/2014/main" id="{9E543B56-80C7-7EDD-A9DD-94D5A7E33D28}"/>
              </a:ext>
            </a:extLst>
          </p:cNvPr>
          <p:cNvPicPr>
            <a:picLocks noChangeAspect="1"/>
          </p:cNvPicPr>
          <p:nvPr/>
        </p:nvPicPr>
        <p:blipFill>
          <a:blip r:embed="rId2"/>
          <a:stretch>
            <a:fillRect/>
          </a:stretch>
        </p:blipFill>
        <p:spPr>
          <a:xfrm>
            <a:off x="868227" y="750338"/>
            <a:ext cx="10455546" cy="5357324"/>
          </a:xfrm>
          <a:prstGeom prst="rect">
            <a:avLst/>
          </a:prstGeom>
        </p:spPr>
      </p:pic>
    </p:spTree>
    <p:extLst>
      <p:ext uri="{BB962C8B-B14F-4D97-AF65-F5344CB8AC3E}">
        <p14:creationId xmlns:p14="http://schemas.microsoft.com/office/powerpoint/2010/main" val="1996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029A-0A80-1E5F-90F4-F3CB13083CCC}"/>
              </a:ext>
            </a:extLst>
          </p:cNvPr>
          <p:cNvSpPr>
            <a:spLocks noGrp="1"/>
          </p:cNvSpPr>
          <p:nvPr>
            <p:ph type="ctrTitle"/>
          </p:nvPr>
        </p:nvSpPr>
        <p:spPr>
          <a:xfrm>
            <a:off x="209727" y="1963117"/>
            <a:ext cx="11618750" cy="1618981"/>
          </a:xfrm>
        </p:spPr>
        <p:txBody>
          <a:bodyPr>
            <a:noAutofit/>
          </a:bodyPr>
          <a:lstStyle/>
          <a:p>
            <a:r>
              <a:rPr lang="en-US" sz="5200" dirty="0">
                <a:latin typeface="Arial Rounded MT Bold" panose="020F0704030504030204" pitchFamily="34" charset="0"/>
              </a:rPr>
              <a:t>Web Development Tools and IDEs</a:t>
            </a:r>
          </a:p>
        </p:txBody>
      </p:sp>
    </p:spTree>
    <p:extLst>
      <p:ext uri="{BB962C8B-B14F-4D97-AF65-F5344CB8AC3E}">
        <p14:creationId xmlns:p14="http://schemas.microsoft.com/office/powerpoint/2010/main" val="29415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A29E46-8DF5-5F10-CFAA-FB329C9E23C2}"/>
              </a:ext>
            </a:extLst>
          </p:cNvPr>
          <p:cNvPicPr>
            <a:picLocks noChangeAspect="1"/>
          </p:cNvPicPr>
          <p:nvPr/>
        </p:nvPicPr>
        <p:blipFill>
          <a:blip r:embed="rId2"/>
          <a:stretch>
            <a:fillRect/>
          </a:stretch>
        </p:blipFill>
        <p:spPr>
          <a:xfrm>
            <a:off x="-1" y="83890"/>
            <a:ext cx="12133094" cy="6774110"/>
          </a:xfrm>
          <a:prstGeom prst="rect">
            <a:avLst/>
          </a:prstGeom>
        </p:spPr>
      </p:pic>
    </p:spTree>
    <p:extLst>
      <p:ext uri="{BB962C8B-B14F-4D97-AF65-F5344CB8AC3E}">
        <p14:creationId xmlns:p14="http://schemas.microsoft.com/office/powerpoint/2010/main" val="379162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7B6D-C9F5-7910-7687-410B3A46063E}"/>
              </a:ext>
            </a:extLst>
          </p:cNvPr>
          <p:cNvSpPr>
            <a:spLocks noGrp="1"/>
          </p:cNvSpPr>
          <p:nvPr>
            <p:ph type="title"/>
          </p:nvPr>
        </p:nvSpPr>
        <p:spPr>
          <a:xfrm>
            <a:off x="3807902" y="2472552"/>
            <a:ext cx="4077749" cy="1325563"/>
          </a:xfrm>
        </p:spPr>
        <p:txBody>
          <a:bodyPr>
            <a:normAutofit/>
          </a:bodyPr>
          <a:lstStyle/>
          <a:p>
            <a:r>
              <a:rPr lang="en-US" sz="6000" dirty="0">
                <a:latin typeface="Arial Rounded MT Bold" panose="020F0704030504030204" pitchFamily="34" charset="0"/>
              </a:rPr>
              <a:t>Thank You</a:t>
            </a:r>
          </a:p>
        </p:txBody>
      </p:sp>
    </p:spTree>
    <p:extLst>
      <p:ext uri="{BB962C8B-B14F-4D97-AF65-F5344CB8AC3E}">
        <p14:creationId xmlns:p14="http://schemas.microsoft.com/office/powerpoint/2010/main" val="20685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85F7-6AA8-75D6-9A82-46068A7657AF}"/>
              </a:ext>
            </a:extLst>
          </p:cNvPr>
          <p:cNvSpPr>
            <a:spLocks noGrp="1"/>
          </p:cNvSpPr>
          <p:nvPr>
            <p:ph type="title"/>
          </p:nvPr>
        </p:nvSpPr>
        <p:spPr/>
        <p:txBody>
          <a:bodyPr>
            <a:normAutofit/>
          </a:bodyPr>
          <a:lstStyle/>
          <a:p>
            <a:r>
              <a:rPr lang="en-US" sz="3600" dirty="0">
                <a:latin typeface="Arial Rounded MT Bold" panose="020F0704030504030204" pitchFamily="34" charset="0"/>
              </a:rPr>
              <a:t>What is Web Development?</a:t>
            </a:r>
          </a:p>
        </p:txBody>
      </p:sp>
      <p:sp>
        <p:nvSpPr>
          <p:cNvPr id="6" name="Subtitle 5">
            <a:extLst>
              <a:ext uri="{FF2B5EF4-FFF2-40B4-BE49-F238E27FC236}">
                <a16:creationId xmlns:a16="http://schemas.microsoft.com/office/drawing/2014/main" id="{B63EDBEC-08FC-0FFD-C826-D511D2C629E4}"/>
              </a:ext>
            </a:extLst>
          </p:cNvPr>
          <p:cNvSpPr>
            <a:spLocks noGrp="1"/>
          </p:cNvSpPr>
          <p:nvPr>
            <p:ph sz="half" idx="1"/>
          </p:nvPr>
        </p:nvSpPr>
        <p:spPr>
          <a:xfrm>
            <a:off x="427839" y="1825625"/>
            <a:ext cx="5591961" cy="4351338"/>
          </a:xfrm>
        </p:spPr>
        <p:txBody>
          <a:bodyPr>
            <a:normAutofit/>
          </a:bodyPr>
          <a:lstStyle/>
          <a:p>
            <a:pPr marL="0" indent="0" algn="ctr">
              <a:buNone/>
            </a:pPr>
            <a:r>
              <a:rPr lang="en-US" sz="2800" dirty="0">
                <a:effectLst/>
                <a:latin typeface="Arial Rounded MT Bold" panose="020F0704030504030204" pitchFamily="34" charset="0"/>
              </a:rPr>
              <a:t>Introduction to Web Development</a:t>
            </a:r>
            <a:endParaRPr lang="en-US" sz="2800" dirty="0">
              <a:latin typeface="Arial Rounded MT Bold" panose="020F0704030504030204" pitchFamily="34" charset="0"/>
            </a:endParaRPr>
          </a:p>
          <a:p>
            <a:pPr marL="0" indent="0" algn="ctr">
              <a:buNone/>
            </a:pPr>
            <a:r>
              <a:rPr lang="en-US" sz="2000" dirty="0">
                <a:latin typeface="Times New Roman" panose="02020603050405020304" pitchFamily="18" charset="0"/>
                <a:cs typeface="Times New Roman" panose="02020603050405020304" pitchFamily="18" charset="0"/>
              </a:rPr>
              <a:t>  </a:t>
            </a:r>
            <a:r>
              <a:rPr lang="en-US" sz="2200" dirty="0">
                <a:solidFill>
                  <a:schemeClr val="tx1">
                    <a:lumMod val="65000"/>
                  </a:schemeClr>
                </a:solidFill>
                <a:latin typeface="Times New Roman" panose="02020603050405020304" pitchFamily="18" charset="0"/>
                <a:cs typeface="Times New Roman" panose="02020603050405020304" pitchFamily="18" charset="0"/>
              </a:rPr>
              <a:t>Web development is the process of creating websites and web applications. It involves a combination of programming languages, design principles, and technical skills to build and maintain websites that are functional and user-friendly.</a:t>
            </a:r>
          </a:p>
          <a:p>
            <a:endParaRPr lang="en-US" dirty="0"/>
          </a:p>
        </p:txBody>
      </p:sp>
      <p:sp>
        <p:nvSpPr>
          <p:cNvPr id="7" name="Content Placeholder 6">
            <a:extLst>
              <a:ext uri="{FF2B5EF4-FFF2-40B4-BE49-F238E27FC236}">
                <a16:creationId xmlns:a16="http://schemas.microsoft.com/office/drawing/2014/main" id="{C34CF5CD-7F4B-37AA-5A89-0D291744663B}"/>
              </a:ext>
            </a:extLst>
          </p:cNvPr>
          <p:cNvSpPr>
            <a:spLocks noGrp="1"/>
          </p:cNvSpPr>
          <p:nvPr>
            <p:ph sz="half" idx="2"/>
          </p:nvPr>
        </p:nvSpPr>
        <p:spPr>
          <a:xfrm>
            <a:off x="6172200" y="1690688"/>
            <a:ext cx="5798890" cy="4486275"/>
          </a:xfrm>
        </p:spPr>
        <p:txBody>
          <a:bodyPr>
            <a:normAutofit/>
          </a:bodyPr>
          <a:lstStyle/>
          <a:p>
            <a:pPr marL="0" indent="0">
              <a:buNone/>
            </a:pPr>
            <a:r>
              <a:rPr lang="en-US" b="1" dirty="0">
                <a:effectLst/>
              </a:rPr>
              <a:t>Key Technologies and Languages</a:t>
            </a:r>
            <a:endParaRPr lang="en-US" b="1" dirty="0"/>
          </a:p>
          <a:p>
            <a:pPr marL="0" indent="0">
              <a:buNone/>
            </a:pPr>
            <a:r>
              <a:rPr lang="en-US" sz="2000" dirty="0">
                <a:solidFill>
                  <a:schemeClr val="tx1">
                    <a:lumMod val="65000"/>
                  </a:schemeClr>
                </a:solidFill>
                <a:effectLst/>
                <a:latin typeface="Times New Roman" panose="02020603050405020304" pitchFamily="18" charset="0"/>
                <a:cs typeface="Times New Roman" panose="02020603050405020304" pitchFamily="18" charset="0"/>
              </a:rPr>
              <a:t>Essential languages and technologies include HTML, CSS, and JavaScript. HTML provides the building blocks of a website's structure, while CSS is used for styling and layout. JavaScript adds interactivity to websites and is essential for creating dynamic web applications.</a:t>
            </a: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lumMod val="65000"/>
                  </a:schemeClr>
                </a:solidFill>
                <a:effectLst/>
                <a:latin typeface="Times New Roman" panose="02020603050405020304" pitchFamily="18" charset="0"/>
                <a:cs typeface="Times New Roman" panose="02020603050405020304" pitchFamily="18" charset="0"/>
              </a:rPr>
              <a:t>Back-end languages like Python, Ruby, and PHP are also important for web development. These languages are used to build the server-side of web applications, which handle data processing, storage, and retrieval.</a:t>
            </a:r>
            <a:endParaRPr lang="en-US" sz="2000" dirty="0">
              <a:solidFill>
                <a:schemeClr val="tx1">
                  <a:lumMod val="6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5300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FC66-544A-DE93-976F-E5575ABEB1E5}"/>
              </a:ext>
            </a:extLst>
          </p:cNvPr>
          <p:cNvSpPr>
            <a:spLocks noGrp="1"/>
          </p:cNvSpPr>
          <p:nvPr>
            <p:ph type="title"/>
          </p:nvPr>
        </p:nvSpPr>
        <p:spPr>
          <a:xfrm>
            <a:off x="2708946" y="2646931"/>
            <a:ext cx="6938394" cy="1325563"/>
          </a:xfrm>
        </p:spPr>
        <p:txBody>
          <a:bodyPr>
            <a:normAutofit/>
          </a:bodyPr>
          <a:lstStyle/>
          <a:p>
            <a:r>
              <a:rPr lang="en-US" sz="4800" dirty="0">
                <a:latin typeface="Arial Rounded MT Bold" panose="020F0704030504030204" pitchFamily="34" charset="0"/>
              </a:rPr>
              <a:t>Frontend Vs Backend?</a:t>
            </a:r>
          </a:p>
        </p:txBody>
      </p:sp>
    </p:spTree>
    <p:extLst>
      <p:ext uri="{BB962C8B-B14F-4D97-AF65-F5344CB8AC3E}">
        <p14:creationId xmlns:p14="http://schemas.microsoft.com/office/powerpoint/2010/main" val="341241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85F7-6AA8-75D6-9A82-46068A7657AF}"/>
              </a:ext>
            </a:extLst>
          </p:cNvPr>
          <p:cNvSpPr>
            <a:spLocks noGrp="1"/>
          </p:cNvSpPr>
          <p:nvPr>
            <p:ph type="title"/>
          </p:nvPr>
        </p:nvSpPr>
        <p:spPr/>
        <p:txBody>
          <a:bodyPr>
            <a:normAutofit/>
          </a:bodyPr>
          <a:lstStyle/>
          <a:p>
            <a:r>
              <a:rPr lang="en-US" dirty="0">
                <a:latin typeface="Arial Rounded MT Bold" panose="020F0704030504030204" pitchFamily="34" charset="0"/>
              </a:rPr>
              <a:t>Frontend vs Backend</a:t>
            </a:r>
          </a:p>
        </p:txBody>
      </p:sp>
      <p:sp>
        <p:nvSpPr>
          <p:cNvPr id="6" name="Subtitle 5">
            <a:extLst>
              <a:ext uri="{FF2B5EF4-FFF2-40B4-BE49-F238E27FC236}">
                <a16:creationId xmlns:a16="http://schemas.microsoft.com/office/drawing/2014/main" id="{B63EDBEC-08FC-0FFD-C826-D511D2C629E4}"/>
              </a:ext>
            </a:extLst>
          </p:cNvPr>
          <p:cNvSpPr>
            <a:spLocks noGrp="1"/>
          </p:cNvSpPr>
          <p:nvPr>
            <p:ph sz="half" idx="1"/>
          </p:nvPr>
        </p:nvSpPr>
        <p:spPr>
          <a:xfrm>
            <a:off x="427840" y="1825625"/>
            <a:ext cx="5530442" cy="4351338"/>
          </a:xfrm>
        </p:spPr>
        <p:txBody>
          <a:bodyPr>
            <a:normAutofit/>
          </a:bodyPr>
          <a:lstStyle/>
          <a:p>
            <a:pPr marL="0" indent="0" algn="ctr">
              <a:buNone/>
            </a:pPr>
            <a:r>
              <a:rPr lang="en-US" dirty="0">
                <a:latin typeface="Arial Rounded MT Bold" panose="020F0704030504030204" pitchFamily="34" charset="0"/>
              </a:rPr>
              <a:t>Frontend</a:t>
            </a:r>
          </a:p>
          <a:p>
            <a:pPr marL="0" indent="0" algn="ctr">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The frontend of a website is the part that users interact with directly. It includes the visual design, layout, and user interface elements such as buttons, forms, and menus. Frontend development typically involves HTML, CSS, and JavaScript.</a:t>
            </a:r>
          </a:p>
        </p:txBody>
      </p:sp>
      <p:sp>
        <p:nvSpPr>
          <p:cNvPr id="7" name="Content Placeholder 6">
            <a:extLst>
              <a:ext uri="{FF2B5EF4-FFF2-40B4-BE49-F238E27FC236}">
                <a16:creationId xmlns:a16="http://schemas.microsoft.com/office/drawing/2014/main" id="{C34CF5CD-7F4B-37AA-5A89-0D291744663B}"/>
              </a:ext>
            </a:extLst>
          </p:cNvPr>
          <p:cNvSpPr>
            <a:spLocks noGrp="1"/>
          </p:cNvSpPr>
          <p:nvPr>
            <p:ph sz="half" idx="2"/>
          </p:nvPr>
        </p:nvSpPr>
        <p:spPr>
          <a:xfrm>
            <a:off x="6172200" y="1825625"/>
            <a:ext cx="5530442" cy="4351338"/>
          </a:xfrm>
        </p:spPr>
        <p:txBody>
          <a:bodyPr>
            <a:normAutofit/>
          </a:bodyPr>
          <a:lstStyle/>
          <a:p>
            <a:pPr marL="0" indent="0" algn="ctr">
              <a:buNone/>
            </a:pPr>
            <a:r>
              <a:rPr lang="en-US" dirty="0">
                <a:latin typeface="Arial Rounded MT Bold" panose="020F0704030504030204" pitchFamily="34" charset="0"/>
              </a:rPr>
              <a:t>Backend</a:t>
            </a:r>
          </a:p>
          <a:p>
            <a:pPr marL="0" indent="0" algn="ctr">
              <a:buNone/>
            </a:pPr>
            <a:r>
              <a:rPr lang="en-US" sz="2000" dirty="0">
                <a:solidFill>
                  <a:schemeClr val="tx1">
                    <a:lumMod val="75000"/>
                  </a:schemeClr>
                </a:solidFill>
                <a:latin typeface="Times New Roman" panose="02020603050405020304" pitchFamily="18" charset="0"/>
                <a:cs typeface="Times New Roman" panose="02020603050405020304" pitchFamily="18" charset="0"/>
              </a:rPr>
              <a:t>The backend of a website is the part that users do not see, but that enables the frontend to function properly. It includes the server, database, and application logic that work together to process and store data, and to respond to user requests. Backend development typically involves programming languages such as PHP, Python, or Ruby.</a:t>
            </a:r>
            <a:r>
              <a:rPr lang="en-US" sz="2000" dirty="0">
                <a:solidFill>
                  <a:schemeClr val="tx1">
                    <a:lumMod val="75000"/>
                  </a:schemeClr>
                </a:solidFill>
                <a:effectLst/>
                <a:latin typeface="Times New Roman" panose="02020603050405020304" pitchFamily="18" charset="0"/>
                <a:cs typeface="Times New Roman" panose="02020603050405020304" pitchFamily="18" charset="0"/>
              </a:rPr>
              <a:t>.</a:t>
            </a:r>
            <a:endParaRPr lang="en-US" sz="2000" dirty="0">
              <a:solidFill>
                <a:schemeClr val="tx1">
                  <a:lumMod val="7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7594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D21F-AE7F-579A-17F7-FE1B153F0673}"/>
              </a:ext>
            </a:extLst>
          </p:cNvPr>
          <p:cNvSpPr>
            <a:spLocks noGrp="1"/>
          </p:cNvSpPr>
          <p:nvPr>
            <p:ph type="title"/>
          </p:nvPr>
        </p:nvSpPr>
        <p:spPr/>
        <p:txBody>
          <a:bodyPr>
            <a:normAutofit/>
          </a:bodyPr>
          <a:lstStyle/>
          <a:p>
            <a:r>
              <a:rPr lang="en-US" sz="3000" dirty="0">
                <a:latin typeface="Arial Rounded MT Bold" panose="020F0704030504030204" pitchFamily="34" charset="0"/>
              </a:rPr>
              <a:t>HTML: The Building Blocks of the Web</a:t>
            </a:r>
          </a:p>
        </p:txBody>
      </p:sp>
      <p:pic>
        <p:nvPicPr>
          <p:cNvPr id="6" name="Content Placeholder 5">
            <a:extLst>
              <a:ext uri="{FF2B5EF4-FFF2-40B4-BE49-F238E27FC236}">
                <a16:creationId xmlns:a16="http://schemas.microsoft.com/office/drawing/2014/main" id="{1ED2A6B2-9269-9EF1-B37E-4FFACD8BE09B}"/>
              </a:ext>
            </a:extLst>
          </p:cNvPr>
          <p:cNvPicPr>
            <a:picLocks noGrp="1" noChangeAspect="1"/>
          </p:cNvPicPr>
          <p:nvPr>
            <p:ph idx="1"/>
          </p:nvPr>
        </p:nvPicPr>
        <p:blipFill>
          <a:blip r:embed="rId2"/>
          <a:stretch>
            <a:fillRect/>
          </a:stretch>
        </p:blipFill>
        <p:spPr>
          <a:xfrm>
            <a:off x="6097273" y="987425"/>
            <a:ext cx="4344029" cy="4873625"/>
          </a:xfrm>
        </p:spPr>
      </p:pic>
      <p:sp>
        <p:nvSpPr>
          <p:cNvPr id="4" name="Text Placeholder 3">
            <a:extLst>
              <a:ext uri="{FF2B5EF4-FFF2-40B4-BE49-F238E27FC236}">
                <a16:creationId xmlns:a16="http://schemas.microsoft.com/office/drawing/2014/main" id="{97DDAFA0-DCB8-1910-A088-51BB2F1788A6}"/>
              </a:ext>
            </a:extLst>
          </p:cNvPr>
          <p:cNvSpPr>
            <a:spLocks noGrp="1"/>
          </p:cNvSpPr>
          <p:nvPr>
            <p:ph type="body" sz="half" idx="2"/>
          </p:nvPr>
        </p:nvSpPr>
        <p:spPr/>
        <p:txBody>
          <a:bodyPr/>
          <a:lstStyle/>
          <a:p>
            <a:r>
              <a:rPr lang="en-US" dirty="0">
                <a:solidFill>
                  <a:schemeClr val="tx1">
                    <a:lumMod val="75000"/>
                  </a:schemeClr>
                </a:solidFill>
                <a:effectLst/>
              </a:rPr>
              <a:t>HTML, or Hypertext Markup Language, is the foundation of every website. It provides the structure and content of web pages, including text, images, and other media. HTML uses a system of tags and attributes to define the different elements of a web page, such as headings, paragraphs, and links.</a:t>
            </a:r>
            <a:endParaRPr lang="en-US" dirty="0">
              <a:solidFill>
                <a:schemeClr val="tx1">
                  <a:lumMod val="75000"/>
                </a:schemeClr>
              </a:solidFill>
            </a:endParaRPr>
          </a:p>
          <a:p>
            <a:r>
              <a:rPr lang="en-US" dirty="0">
                <a:solidFill>
                  <a:schemeClr val="tx1">
                    <a:lumMod val="75000"/>
                  </a:schemeClr>
                </a:solidFill>
                <a:effectLst/>
              </a:rPr>
              <a:t>Learning HTML is essential for anyone interested in web development, as it provides the basic building blocks for creating web pages and applications. Whether you are creating a simple blog or a complex e-commerce site, HTML is the starting point for all web development projects.</a:t>
            </a:r>
            <a:endParaRPr lang="en-US" dirty="0">
              <a:solidFill>
                <a:schemeClr val="tx1">
                  <a:lumMod val="75000"/>
                </a:schemeClr>
              </a:solidFill>
            </a:endParaRPr>
          </a:p>
          <a:p>
            <a:endParaRPr lang="en-US" dirty="0"/>
          </a:p>
        </p:txBody>
      </p:sp>
    </p:spTree>
    <p:extLst>
      <p:ext uri="{BB962C8B-B14F-4D97-AF65-F5344CB8AC3E}">
        <p14:creationId xmlns:p14="http://schemas.microsoft.com/office/powerpoint/2010/main" val="358990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B599D-39A5-5F99-9891-445F1E3F28F7}"/>
              </a:ext>
            </a:extLst>
          </p:cNvPr>
          <p:cNvSpPr>
            <a:spLocks noGrp="1"/>
          </p:cNvSpPr>
          <p:nvPr>
            <p:ph type="ctrTitle"/>
          </p:nvPr>
        </p:nvSpPr>
        <p:spPr>
          <a:xfrm>
            <a:off x="58723" y="595618"/>
            <a:ext cx="11794921" cy="2952925"/>
          </a:xfrm>
        </p:spPr>
        <p:txBody>
          <a:bodyPr>
            <a:normAutofit/>
          </a:bodyPr>
          <a:lstStyle/>
          <a:p>
            <a:pPr algn="l">
              <a:lnSpc>
                <a:spcPct val="100000"/>
              </a:lnSpc>
            </a:pPr>
            <a:r>
              <a:rPr lang="en-US" sz="3500" b="1" dirty="0">
                <a:effectLst/>
                <a:latin typeface="Arial Rounded MT Bold" panose="020F0704030504030204" pitchFamily="34" charset="0"/>
              </a:rPr>
              <a:t>CSS: Styling and Layout.</a:t>
            </a:r>
            <a:br>
              <a:rPr lang="en-US" sz="4000" b="1" dirty="0">
                <a:latin typeface="Arial Rounded MT Bold" panose="020F0704030504030204" pitchFamily="34" charset="0"/>
              </a:rPr>
            </a:br>
            <a:r>
              <a:rPr lang="en-US" sz="1800" dirty="0">
                <a:solidFill>
                  <a:schemeClr val="tx1">
                    <a:lumMod val="75000"/>
                  </a:schemeClr>
                </a:solidFill>
                <a:effectLst/>
                <a:latin typeface="Times New Roman" panose="02020603050405020304" pitchFamily="18" charset="0"/>
                <a:cs typeface="Times New Roman" panose="02020603050405020304" pitchFamily="18" charset="0"/>
              </a:rPr>
              <a:t>Cascading Style Sheets, or CSS, is a style sheet language used for describing the presentation of a document written in HTML or XML. CSS is used to style and layout web pages, and it allows developers to separate the content of a web page from its presentation. This makes it easier to make changes to the design of a website without having to modify the content.</a:t>
            </a:r>
            <a:br>
              <a:rPr lang="en-US" sz="1800" dirty="0">
                <a:solidFill>
                  <a:schemeClr val="tx1">
                    <a:lumMod val="75000"/>
                  </a:schemeClr>
                </a:solidFill>
                <a:latin typeface="Times New Roman" panose="02020603050405020304" pitchFamily="18" charset="0"/>
                <a:cs typeface="Times New Roman" panose="02020603050405020304" pitchFamily="18" charset="0"/>
              </a:rPr>
            </a:br>
            <a:r>
              <a:rPr lang="en-US" sz="1800" dirty="0">
                <a:solidFill>
                  <a:schemeClr val="tx1">
                    <a:lumMod val="75000"/>
                  </a:schemeClr>
                </a:solidFill>
                <a:effectLst/>
                <a:latin typeface="Times New Roman" panose="02020603050405020304" pitchFamily="18" charset="0"/>
                <a:cs typeface="Times New Roman" panose="02020603050405020304" pitchFamily="18" charset="0"/>
              </a:rPr>
              <a:t>CSS can be used to control the layout of a web page, including the placement of elements, the size of elements, and the spacing between elements. It can also be used to style text, backgrounds, borders, and other visual elements of a web page.</a:t>
            </a:r>
            <a:br>
              <a:rPr lang="en-US" dirty="0"/>
            </a:br>
            <a:endParaRPr lang="en-US" dirty="0"/>
          </a:p>
        </p:txBody>
      </p:sp>
      <p:sp>
        <p:nvSpPr>
          <p:cNvPr id="3" name="Subtitle 2">
            <a:extLst>
              <a:ext uri="{FF2B5EF4-FFF2-40B4-BE49-F238E27FC236}">
                <a16:creationId xmlns:a16="http://schemas.microsoft.com/office/drawing/2014/main" id="{DCABAA77-9C7F-CA4E-6D12-9E3AB50375F5}"/>
              </a:ext>
            </a:extLst>
          </p:cNvPr>
          <p:cNvSpPr>
            <a:spLocks noGrp="1"/>
          </p:cNvSpPr>
          <p:nvPr>
            <p:ph type="subTitle" idx="1"/>
          </p:nvPr>
        </p:nvSpPr>
        <p:spPr>
          <a:xfrm>
            <a:off x="58723" y="3548543"/>
            <a:ext cx="11878811" cy="3162649"/>
          </a:xfrm>
        </p:spPr>
        <p:txBody>
          <a:bodyPr>
            <a:normAutofit/>
          </a:bodyPr>
          <a:lstStyle/>
          <a:p>
            <a:pPr algn="l"/>
            <a:r>
              <a:rPr lang="en-US" sz="2800" b="1" dirty="0">
                <a:effectLst/>
              </a:rPr>
              <a:t>CSS Syntax</a:t>
            </a:r>
            <a:endParaRPr lang="en-US" sz="2800" b="1" dirty="0"/>
          </a:p>
          <a:p>
            <a:pPr algn="l"/>
            <a:r>
              <a:rPr lang="en-US" sz="2000" dirty="0">
                <a:solidFill>
                  <a:schemeClr val="tx1">
                    <a:lumMod val="65000"/>
                  </a:schemeClr>
                </a:solidFill>
                <a:effectLst/>
              </a:rPr>
              <a:t>CSS uses a simple syntax that consists of a selector and a set of declarations. The selector is used to target the element or elements that you want to style, and the declarations are used to specify the styles that you want to apply. Here is an example of a simple CSS rule:</a:t>
            </a:r>
            <a:endParaRPr lang="en-US" sz="2000" dirty="0">
              <a:solidFill>
                <a:schemeClr val="tx1">
                  <a:lumMod val="65000"/>
                </a:schemeClr>
              </a:solidFill>
            </a:endParaRPr>
          </a:p>
          <a:p>
            <a:pPr algn="l"/>
            <a:r>
              <a:rPr lang="en-US" sz="2000" dirty="0">
                <a:solidFill>
                  <a:schemeClr val="tx1">
                    <a:lumMod val="65000"/>
                  </a:schemeClr>
                </a:solidFill>
                <a:effectLst/>
              </a:rPr>
              <a:t>h1 { color: red; } </a:t>
            </a:r>
            <a:endParaRPr lang="en-US" sz="2000" dirty="0">
              <a:solidFill>
                <a:schemeClr val="tx1">
                  <a:lumMod val="65000"/>
                </a:schemeClr>
              </a:solidFill>
            </a:endParaRPr>
          </a:p>
          <a:p>
            <a:pPr algn="l"/>
            <a:r>
              <a:rPr lang="en-US" sz="2000" dirty="0">
                <a:solidFill>
                  <a:schemeClr val="tx1">
                    <a:lumMod val="65000"/>
                  </a:schemeClr>
                </a:solidFill>
                <a:effectLst/>
              </a:rPr>
              <a:t>In this example, the selector is "h1", which targets all the &lt;h1&gt; elements on the page. The declaration is "color: red", which sets the text color of the &lt;h1&gt; elements to red.</a:t>
            </a:r>
            <a:endParaRPr lang="en-US" sz="2000" dirty="0">
              <a:solidFill>
                <a:schemeClr val="tx1">
                  <a:lumMod val="65000"/>
                </a:schemeClr>
              </a:solidFill>
            </a:endParaRPr>
          </a:p>
          <a:p>
            <a:pPr algn="l"/>
            <a:endParaRPr lang="en-US" dirty="0"/>
          </a:p>
        </p:txBody>
      </p:sp>
    </p:spTree>
    <p:extLst>
      <p:ext uri="{BB962C8B-B14F-4D97-AF65-F5344CB8AC3E}">
        <p14:creationId xmlns:p14="http://schemas.microsoft.com/office/powerpoint/2010/main" val="403639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029A-0A80-1E5F-90F4-F3CB13083CCC}"/>
              </a:ext>
            </a:extLst>
          </p:cNvPr>
          <p:cNvSpPr>
            <a:spLocks noGrp="1"/>
          </p:cNvSpPr>
          <p:nvPr>
            <p:ph type="ctrTitle"/>
          </p:nvPr>
        </p:nvSpPr>
        <p:spPr>
          <a:xfrm>
            <a:off x="441817" y="1963118"/>
            <a:ext cx="11218877" cy="1161046"/>
          </a:xfrm>
        </p:spPr>
        <p:txBody>
          <a:bodyPr>
            <a:normAutofit fontScale="90000"/>
          </a:bodyPr>
          <a:lstStyle/>
          <a:p>
            <a:r>
              <a:rPr lang="en-US" dirty="0">
                <a:latin typeface="Arial Rounded MT Bold" panose="020F0704030504030204" pitchFamily="34" charset="0"/>
              </a:rPr>
              <a:t>JavaScript: Adding Interactivity</a:t>
            </a:r>
          </a:p>
        </p:txBody>
      </p:sp>
      <p:sp>
        <p:nvSpPr>
          <p:cNvPr id="3" name="Subtitle 2">
            <a:extLst>
              <a:ext uri="{FF2B5EF4-FFF2-40B4-BE49-F238E27FC236}">
                <a16:creationId xmlns:a16="http://schemas.microsoft.com/office/drawing/2014/main" id="{4E4B9311-7CDF-110B-C3E0-3EAA77169168}"/>
              </a:ext>
            </a:extLst>
          </p:cNvPr>
          <p:cNvSpPr>
            <a:spLocks noGrp="1"/>
          </p:cNvSpPr>
          <p:nvPr>
            <p:ph type="subTitle" idx="1"/>
          </p:nvPr>
        </p:nvSpPr>
        <p:spPr>
          <a:xfrm>
            <a:off x="120240" y="3124164"/>
            <a:ext cx="11862033" cy="1655762"/>
          </a:xfrm>
        </p:spPr>
        <p:txBody>
          <a:bodyPr>
            <a:normAutofit/>
          </a:bodyPr>
          <a:lstStyle/>
          <a:p>
            <a:r>
              <a:rPr lang="en-US" sz="2000" dirty="0">
                <a:solidFill>
                  <a:schemeClr val="tx1">
                    <a:lumMod val="85000"/>
                  </a:schemeClr>
                </a:solidFill>
                <a:latin typeface="Times New Roman" panose="02020603050405020304" pitchFamily="18" charset="0"/>
                <a:cs typeface="Times New Roman" panose="02020603050405020304" pitchFamily="18" charset="0"/>
              </a:rPr>
              <a:t>JavaScript is a programming language that allows you to add interactive elements to your website, such as dynamic forms and animations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518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15B2-A3BD-81D0-C215-94913BB0288D}"/>
              </a:ext>
            </a:extLst>
          </p:cNvPr>
          <p:cNvSpPr>
            <a:spLocks noGrp="1"/>
          </p:cNvSpPr>
          <p:nvPr>
            <p:ph type="title"/>
          </p:nvPr>
        </p:nvSpPr>
        <p:spPr>
          <a:xfrm>
            <a:off x="329268" y="440626"/>
            <a:ext cx="11685864" cy="1446897"/>
          </a:xfrm>
        </p:spPr>
        <p:txBody>
          <a:bodyPr>
            <a:normAutofit/>
          </a:bodyPr>
          <a:lstStyle/>
          <a:p>
            <a:pPr>
              <a:lnSpc>
                <a:spcPct val="100000"/>
              </a:lnSpc>
            </a:pPr>
            <a:r>
              <a:rPr lang="en-US" sz="2200" b="1" dirty="0">
                <a:effectLst/>
                <a:latin typeface="Arial Rounded MT Bold" panose="020F0704030504030204" pitchFamily="34" charset="0"/>
              </a:rPr>
              <a:t>Introduction to JavaScript</a:t>
            </a:r>
            <a:br>
              <a:rPr lang="en-US" sz="2000" b="1" dirty="0"/>
            </a:br>
            <a:r>
              <a:rPr lang="en-US" sz="1600" dirty="0">
                <a:solidFill>
                  <a:schemeClr val="tx1">
                    <a:lumMod val="85000"/>
                  </a:schemeClr>
                </a:solidFill>
                <a:effectLst/>
                <a:latin typeface="Times New Roman" panose="02020603050405020304" pitchFamily="18" charset="0"/>
                <a:cs typeface="Times New Roman" panose="02020603050405020304" pitchFamily="18" charset="0"/>
              </a:rPr>
              <a:t>JavaScript is a programming language that is widely used for creating interactive web pages and web applications. It was created by Brendan Eich in just 10 days in 1995, and has since become one of the most popular programming languages in the world.</a:t>
            </a:r>
            <a:br>
              <a:rPr lang="en-US" sz="2000" dirty="0"/>
            </a:br>
            <a:endParaRPr lang="en-US" sz="2000" dirty="0"/>
          </a:p>
        </p:txBody>
      </p:sp>
      <p:pic>
        <p:nvPicPr>
          <p:cNvPr id="6" name="Content Placeholder 5">
            <a:extLst>
              <a:ext uri="{FF2B5EF4-FFF2-40B4-BE49-F238E27FC236}">
                <a16:creationId xmlns:a16="http://schemas.microsoft.com/office/drawing/2014/main" id="{E2E74979-4510-A951-C28C-DBB9471417CB}"/>
              </a:ext>
            </a:extLst>
          </p:cNvPr>
          <p:cNvPicPr>
            <a:picLocks noGrp="1" noChangeAspect="1"/>
          </p:cNvPicPr>
          <p:nvPr>
            <p:ph sz="half" idx="1"/>
          </p:nvPr>
        </p:nvPicPr>
        <p:blipFill>
          <a:blip r:embed="rId2"/>
          <a:stretch>
            <a:fillRect/>
          </a:stretch>
        </p:blipFill>
        <p:spPr>
          <a:xfrm>
            <a:off x="519099" y="2030135"/>
            <a:ext cx="5437084" cy="3238500"/>
          </a:xfrm>
        </p:spPr>
      </p:pic>
      <p:pic>
        <p:nvPicPr>
          <p:cNvPr id="8" name="Content Placeholder 7">
            <a:extLst>
              <a:ext uri="{FF2B5EF4-FFF2-40B4-BE49-F238E27FC236}">
                <a16:creationId xmlns:a16="http://schemas.microsoft.com/office/drawing/2014/main" id="{FBAB583F-3298-ACFA-198A-6B3D469A9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30135"/>
            <a:ext cx="5690532" cy="3363985"/>
          </a:xfrm>
        </p:spPr>
      </p:pic>
    </p:spTree>
    <p:extLst>
      <p:ext uri="{BB962C8B-B14F-4D97-AF65-F5344CB8AC3E}">
        <p14:creationId xmlns:p14="http://schemas.microsoft.com/office/powerpoint/2010/main" val="190776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70E1-329F-7642-4B2D-3904C92DCCB8}"/>
              </a:ext>
            </a:extLst>
          </p:cNvPr>
          <p:cNvSpPr>
            <a:spLocks noGrp="1"/>
          </p:cNvSpPr>
          <p:nvPr>
            <p:ph type="title"/>
          </p:nvPr>
        </p:nvSpPr>
        <p:spPr>
          <a:xfrm>
            <a:off x="551887" y="427838"/>
            <a:ext cx="10515600" cy="1208015"/>
          </a:xfrm>
        </p:spPr>
        <p:txBody>
          <a:bodyPr numCol="1">
            <a:normAutofit fontScale="90000"/>
          </a:bodyPr>
          <a:lstStyle/>
          <a:p>
            <a:r>
              <a:rPr lang="en-US" dirty="0">
                <a:latin typeface="Arial Rounded MT Bold" panose="020F0704030504030204" pitchFamily="34" charset="0"/>
              </a:rPr>
              <a:t>Back-End Languages: Python, Ruby, PHP</a:t>
            </a:r>
          </a:p>
        </p:txBody>
      </p:sp>
      <p:pic>
        <p:nvPicPr>
          <p:cNvPr id="6" name="Content Placeholder 5">
            <a:extLst>
              <a:ext uri="{FF2B5EF4-FFF2-40B4-BE49-F238E27FC236}">
                <a16:creationId xmlns:a16="http://schemas.microsoft.com/office/drawing/2014/main" id="{BBE51E9D-6C0F-8CE4-5113-254DB5DF9BB5}"/>
              </a:ext>
            </a:extLst>
          </p:cNvPr>
          <p:cNvPicPr>
            <a:picLocks noGrp="1" noChangeAspect="1"/>
          </p:cNvPicPr>
          <p:nvPr>
            <p:ph sz="half" idx="1"/>
          </p:nvPr>
        </p:nvPicPr>
        <p:blipFill>
          <a:blip r:embed="rId2"/>
          <a:stretch>
            <a:fillRect/>
          </a:stretch>
        </p:blipFill>
        <p:spPr>
          <a:xfrm>
            <a:off x="761612" y="2400986"/>
            <a:ext cx="4383183" cy="2919864"/>
          </a:xfrm>
        </p:spPr>
      </p:pic>
      <p:pic>
        <p:nvPicPr>
          <p:cNvPr id="8" name="Content Placeholder 7">
            <a:extLst>
              <a:ext uri="{FF2B5EF4-FFF2-40B4-BE49-F238E27FC236}">
                <a16:creationId xmlns:a16="http://schemas.microsoft.com/office/drawing/2014/main" id="{EAF425DE-7BC8-CFD3-DADC-5B93F8FACEFC}"/>
              </a:ext>
            </a:extLst>
          </p:cNvPr>
          <p:cNvPicPr>
            <a:picLocks noGrp="1" noChangeAspect="1"/>
          </p:cNvPicPr>
          <p:nvPr>
            <p:ph sz="half" idx="2"/>
          </p:nvPr>
        </p:nvPicPr>
        <p:blipFill>
          <a:blip r:embed="rId3"/>
          <a:stretch>
            <a:fillRect/>
          </a:stretch>
        </p:blipFill>
        <p:spPr>
          <a:xfrm>
            <a:off x="7282789" y="2400986"/>
            <a:ext cx="4439039" cy="2919864"/>
          </a:xfrm>
        </p:spPr>
      </p:pic>
    </p:spTree>
    <p:extLst>
      <p:ext uri="{BB962C8B-B14F-4D97-AF65-F5344CB8AC3E}">
        <p14:creationId xmlns:p14="http://schemas.microsoft.com/office/powerpoint/2010/main" val="2690137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100</TotalTime>
  <Words>711</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Calibri</vt:lpstr>
      <vt:lpstr>Calibri Light</vt:lpstr>
      <vt:lpstr>Times New Roman</vt:lpstr>
      <vt:lpstr>Office Theme</vt:lpstr>
      <vt:lpstr>Introduction to Web Development</vt:lpstr>
      <vt:lpstr>What is Web Development?</vt:lpstr>
      <vt:lpstr>Frontend Vs Backend?</vt:lpstr>
      <vt:lpstr>Frontend vs Backend</vt:lpstr>
      <vt:lpstr>HTML: The Building Blocks of the Web</vt:lpstr>
      <vt:lpstr>CSS: Styling and Layout. Cascading Style Sheets, or CSS, is a style sheet language used for describing the presentation of a document written in HTML or XML. CSS is used to style and layout web pages, and it allows developers to separate the content of a web page from its presentation. This makes it easier to make changes to the design of a website without having to modify the content. CSS can be used to control the layout of a web page, including the placement of elements, the size of elements, and the spacing between elements. It can also be used to style text, backgrounds, borders, and other visual elements of a web page. </vt:lpstr>
      <vt:lpstr>JavaScript: Adding Interactivity</vt:lpstr>
      <vt:lpstr>Introduction to JavaScript JavaScript is a programming language that is widely used for creating interactive web pages and web applications. It was created by Brendan Eich in just 10 days in 1995, and has since become one of the most popular programming languages in the world. </vt:lpstr>
      <vt:lpstr>Back-End Languages: Python, Ruby, PHP</vt:lpstr>
      <vt:lpstr>PowerPoint Presentation</vt:lpstr>
      <vt:lpstr>Web Development Tools and IDEs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Harsh Sharma</dc:creator>
  <cp:lastModifiedBy>Harsh Sharma</cp:lastModifiedBy>
  <cp:revision>14</cp:revision>
  <dcterms:created xsi:type="dcterms:W3CDTF">2023-10-08T09:01:12Z</dcterms:created>
  <dcterms:modified xsi:type="dcterms:W3CDTF">2023-10-08T10:46:23Z</dcterms:modified>
</cp:coreProperties>
</file>