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  <p:boldItalic r:id="rId12"/>
    </p:embeddedFont>
    <p:embeddedFont>
      <p:font typeface="Noto Sans Symbols" panose="020B0604020202020204" charset="0"/>
      <p:regular r:id="rId13"/>
      <p:bold r:id="rId14"/>
    </p:embeddedFont>
    <p:embeddedFont>
      <p:font typeface="Oswald" panose="000005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pk3XFNJYFHDimzVoejNQ4DJTm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2KtjCqxB0lKvcgI2kO15YAt-Q8eAJqXP/view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jpg"/><Relationship Id="rId7" Type="http://schemas.openxmlformats.org/officeDocument/2006/relationships/image" Target="../media/image7.jpg"/><Relationship Id="rId12" Type="http://schemas.openxmlformats.org/officeDocument/2006/relationships/image" Target="../media/image2.pn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0057971_Digital_Forensic_Investigation_of_Social_Media_Acquisition_and_Analysis_of_Digital_Evidence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ccanherald.com/india/nia-cautions-people-about-fake-messages-circulating-on-social-media-on-its-behalf-2738308" TargetMode="External"/><Relationship Id="rId5" Type="http://schemas.openxmlformats.org/officeDocument/2006/relationships/hyperlink" Target="https://counteringdisinformation.org/interventions/social-media-analysis-toolkit-smat" TargetMode="External"/><Relationship Id="rId4" Type="http://schemas.openxmlformats.org/officeDocument/2006/relationships/hyperlink" Target="https://www.sciencedirect.com/science/article/pii/S01482963220013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656780" y="851521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245686" y="530162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PAGE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50006" y="1344930"/>
            <a:ext cx="5924550" cy="542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 SIH1743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Parsing of Social Media Feeds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 Miscellaneous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(Registered on portal)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0" y="1253963"/>
            <a:ext cx="7292325" cy="48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created 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 Investigator Tool (SMIT)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designed to work on both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will help investigating officers expedite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evidence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process from suspects’ social media platforms by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automating data extraction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(including screenshotting)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it Addresses the Problem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SMIT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capture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all relevant data and organize them in 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structured, documented format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collected data can be presented in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reports and Panchnamas. 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SMIT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eliminate any chances of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error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during the process.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672850" y="1253963"/>
            <a:ext cx="4451400" cy="41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Innovation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Parsing and Screenshotting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Dual-Platform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Compatibility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based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OCR Technology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Uniqueness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Comprehensive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Social Media Coverage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Documentation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Reporting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672850" y="5641958"/>
            <a:ext cx="4758161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Link to Prototype video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Click Here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7632525" y="1258821"/>
            <a:ext cx="4451400" cy="411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1253963"/>
            <a:ext cx="7313025" cy="50518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117479" y="670529"/>
            <a:ext cx="7773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1F49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❖</a:t>
            </a:r>
            <a:r>
              <a:rPr lang="en-US" sz="2000" b="1" i="0" u="sng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Proposed Solution (Describe your Idea/Solution/Prototype)</a:t>
            </a:r>
            <a:endParaRPr sz="2000" b="1" i="0" u="sng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41525" y="85225"/>
            <a:ext cx="956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35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100" b="1">
                <a:latin typeface="Times New Roman"/>
                <a:ea typeface="Times New Roman"/>
                <a:cs typeface="Times New Roman"/>
                <a:sym typeface="Times New Roman"/>
              </a:rPr>
              <a:t>Social Media Investigator (SMI)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/>
          </a:p>
        </p:txBody>
      </p:sp>
      <p:sp>
        <p:nvSpPr>
          <p:cNvPr id="110" name="Google Shape;110;p2" descr="Your startup LOGO"/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321677" y="2297535"/>
            <a:ext cx="174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3703" y="2337406"/>
            <a:ext cx="312324" cy="352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 descr="CSS - Wikipedia"/>
          <p:cNvPicPr preferRelativeResize="0"/>
          <p:nvPr/>
        </p:nvPicPr>
        <p:blipFill rotWithShape="1">
          <a:blip r:embed="rId4">
            <a:alphaModFix/>
          </a:blip>
          <a:srcRect t="15999"/>
          <a:stretch/>
        </p:blipFill>
        <p:spPr>
          <a:xfrm>
            <a:off x="2140361" y="2349823"/>
            <a:ext cx="280436" cy="332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321677" y="3043928"/>
            <a:ext cx="149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3" descr="python - Official Image | Docker 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9906" y="3083118"/>
            <a:ext cx="362541" cy="362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71344" y="4932541"/>
            <a:ext cx="236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Libraries:-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3" descr="Selenium WebDriver : What, Why &amp; How - Automated Testing Demystified!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56027" y="4865741"/>
            <a:ext cx="767683" cy="42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 descr="Pillow (PIL Fork) 10.4.0 documentati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84642" y="4925150"/>
            <a:ext cx="701312" cy="396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 descr="JavaScript | Coding Help Wikia | Fandom"/>
          <p:cNvPicPr preferRelativeResize="0"/>
          <p:nvPr/>
        </p:nvPicPr>
        <p:blipFill rotWithShape="1">
          <a:blip r:embed="rId8">
            <a:alphaModFix/>
          </a:blip>
          <a:srcRect r="6551" b="17738"/>
          <a:stretch/>
        </p:blipFill>
        <p:spPr>
          <a:xfrm>
            <a:off x="2504810" y="2351958"/>
            <a:ext cx="419563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263479" y="3616817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: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3" descr="Django Basics - GeeksforGeek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64489" y="3139934"/>
            <a:ext cx="667584" cy="23128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256834" y="4255295"/>
            <a:ext cx="160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App: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13308" y="4250126"/>
            <a:ext cx="667600" cy="438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 descr="What is SQL Database: Structure, Types ..."/>
          <p:cNvPicPr preferRelativeResize="0"/>
          <p:nvPr/>
        </p:nvPicPr>
        <p:blipFill rotWithShape="1">
          <a:blip r:embed="rId11">
            <a:alphaModFix/>
          </a:blip>
          <a:srcRect l="29562" t="9649" r="28752" b="11016"/>
          <a:stretch/>
        </p:blipFill>
        <p:spPr>
          <a:xfrm>
            <a:off x="1515370" y="3591313"/>
            <a:ext cx="419575" cy="4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4" name="Google Shape;134;p3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50847" y="1213248"/>
            <a:ext cx="34215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151353" y="2067391"/>
            <a:ext cx="3222033" cy="349965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8320525" y="1394675"/>
            <a:ext cx="278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Architecture Diagram</a:t>
            </a:r>
            <a:endParaRPr sz="2300" b="1" i="0" u="none" strike="noStrike" cap="non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3668182" y="1875501"/>
            <a:ext cx="8382304" cy="178794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3"/>
          <p:cNvCxnSpPr/>
          <p:nvPr/>
        </p:nvCxnSpPr>
        <p:spPr>
          <a:xfrm>
            <a:off x="4269147" y="1460481"/>
            <a:ext cx="0" cy="7260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42" name="Google Shape;142;p3" descr="WhatsApp privacy settings &amp; parental controls | Internet Matters"/>
          <p:cNvPicPr preferRelativeResize="0"/>
          <p:nvPr/>
        </p:nvPicPr>
        <p:blipFill rotWithShape="1">
          <a:blip r:embed="rId13">
            <a:alphaModFix/>
          </a:blip>
          <a:srcRect l="35112" t="23694" r="35775" b="20421"/>
          <a:stretch/>
        </p:blipFill>
        <p:spPr>
          <a:xfrm>
            <a:off x="4458244" y="2246186"/>
            <a:ext cx="378074" cy="37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 descr="Facebook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65323" y="2260737"/>
            <a:ext cx="296578" cy="29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 descr="Instagram - Wikipedia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flipH="1">
            <a:off x="4139030" y="2274660"/>
            <a:ext cx="260235" cy="26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101906" y="2748560"/>
            <a:ext cx="286897" cy="18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 descr="Gmail down? Current status and problems | Downdetector"/>
          <p:cNvPicPr preferRelativeResize="0"/>
          <p:nvPr/>
        </p:nvPicPr>
        <p:blipFill rotWithShape="1">
          <a:blip r:embed="rId17">
            <a:alphaModFix/>
          </a:blip>
          <a:srcRect l="16105" t="15341" r="15882" b="12944"/>
          <a:stretch/>
        </p:blipFill>
        <p:spPr>
          <a:xfrm>
            <a:off x="4487751" y="2734425"/>
            <a:ext cx="250653" cy="244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 descr="Telegram (software) - Wikipedia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72457" y="2720676"/>
            <a:ext cx="260235" cy="27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 descr="Login - Free computer icons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683811" y="2470722"/>
            <a:ext cx="562473" cy="5810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"/>
          <p:cNvCxnSpPr/>
          <p:nvPr/>
        </p:nvCxnSpPr>
        <p:spPr>
          <a:xfrm>
            <a:off x="5058219" y="2801115"/>
            <a:ext cx="1415505" cy="7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" name="Google Shape;150;p3"/>
          <p:cNvSpPr/>
          <p:nvPr/>
        </p:nvSpPr>
        <p:spPr>
          <a:xfrm>
            <a:off x="5313168" y="4155099"/>
            <a:ext cx="6703335" cy="206314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3"/>
          <p:cNvCxnSpPr/>
          <p:nvPr/>
        </p:nvCxnSpPr>
        <p:spPr>
          <a:xfrm>
            <a:off x="7302855" y="2812228"/>
            <a:ext cx="124507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2" name="Google Shape;152;p3" descr="Screenshot Royalty-Free Images, Stock Photos &amp; Pictures | Shutterstock"/>
          <p:cNvPicPr preferRelativeResize="0"/>
          <p:nvPr/>
        </p:nvPicPr>
        <p:blipFill rotWithShape="1">
          <a:blip r:embed="rId20">
            <a:alphaModFix/>
          </a:blip>
          <a:srcRect l="9397" t="16511" r="9524" b="9557"/>
          <a:stretch/>
        </p:blipFill>
        <p:spPr>
          <a:xfrm>
            <a:off x="11097668" y="2520067"/>
            <a:ext cx="622200" cy="6110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3"/>
          <p:cNvCxnSpPr/>
          <p:nvPr/>
        </p:nvCxnSpPr>
        <p:spPr>
          <a:xfrm>
            <a:off x="9456998" y="2812757"/>
            <a:ext cx="1490939" cy="67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4" name="Google Shape;154;p3" descr="social media notification icons in speech bubble ; thumbs up icon, like,  love, comment, share, follower icon signs - like chat bubbles social  network post reactions collection set. vector illustration Stock Vector |"/>
          <p:cNvPicPr preferRelativeResize="0"/>
          <p:nvPr/>
        </p:nvPicPr>
        <p:blipFill rotWithShape="1">
          <a:blip r:embed="rId21">
            <a:alphaModFix/>
          </a:blip>
          <a:srcRect l="6565" t="6831" r="6322" b="9728"/>
          <a:stretch/>
        </p:blipFill>
        <p:spPr>
          <a:xfrm>
            <a:off x="8844524" y="2576449"/>
            <a:ext cx="516202" cy="43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675434" y="4933497"/>
            <a:ext cx="661756" cy="59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" descr="23,655 No Chat Images, Stock Photos, and Vectors | Shutterstock"/>
          <p:cNvPicPr preferRelativeResize="0"/>
          <p:nvPr/>
        </p:nvPicPr>
        <p:blipFill rotWithShape="1">
          <a:blip r:embed="rId23">
            <a:alphaModFix/>
          </a:blip>
          <a:srcRect l="7754" t="13834" r="52963" b="20857"/>
          <a:stretch/>
        </p:blipFill>
        <p:spPr>
          <a:xfrm>
            <a:off x="7719343" y="5479544"/>
            <a:ext cx="472193" cy="4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" descr="23,655 No Chat Images, Stock Photos, and Vectors | Shutterstock"/>
          <p:cNvPicPr preferRelativeResize="0"/>
          <p:nvPr/>
        </p:nvPicPr>
        <p:blipFill rotWithShape="1">
          <a:blip r:embed="rId23">
            <a:alphaModFix/>
          </a:blip>
          <a:srcRect l="53087" t="13855" r="8817" b="20855"/>
          <a:stretch/>
        </p:blipFill>
        <p:spPr>
          <a:xfrm>
            <a:off x="7659222" y="4391201"/>
            <a:ext cx="472866" cy="46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 descr="What is SQL Database: Structure, Types ..."/>
          <p:cNvPicPr preferRelativeResize="0"/>
          <p:nvPr/>
        </p:nvPicPr>
        <p:blipFill rotWithShape="1">
          <a:blip r:embed="rId11">
            <a:alphaModFix/>
          </a:blip>
          <a:srcRect l="29562" t="9649" r="28752" b="11016"/>
          <a:stretch/>
        </p:blipFill>
        <p:spPr>
          <a:xfrm>
            <a:off x="9295768" y="4720973"/>
            <a:ext cx="741062" cy="8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879104" y="4829836"/>
            <a:ext cx="403360" cy="47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 descr="Google Docs PNG Transparent Images Free ...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1368003" y="4821838"/>
            <a:ext cx="381654" cy="52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 descr="Design software - Free edit tools icons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4064264" y="1030232"/>
            <a:ext cx="439951" cy="43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 descr="Selenium&quot; Icon - Download for free – Iconduck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4163161" y="1706810"/>
            <a:ext cx="261185" cy="25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 descr="Selenium&quot; Icon - Download for free – Iconduck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7922208" y="2697917"/>
            <a:ext cx="261185" cy="25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 descr="Pillow (PIL Fork) 10.4.0 documentation"/>
          <p:cNvPicPr preferRelativeResize="0"/>
          <p:nvPr/>
        </p:nvPicPr>
        <p:blipFill rotWithShape="1">
          <a:blip r:embed="rId7">
            <a:alphaModFix/>
          </a:blip>
          <a:srcRect l="3235" t="15911" r="66865" b="28532"/>
          <a:stretch/>
        </p:blipFill>
        <p:spPr>
          <a:xfrm>
            <a:off x="10379641" y="2635302"/>
            <a:ext cx="336973" cy="35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 descr="Selenium&quot; Icon - Download for free – Iconduck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004363" y="2686246"/>
            <a:ext cx="261185" cy="2530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/>
          <p:nvPr/>
        </p:nvSpPr>
        <p:spPr>
          <a:xfrm>
            <a:off x="6386541" y="3065445"/>
            <a:ext cx="11741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login details</a:t>
            </a:r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8213545" y="3072484"/>
            <a:ext cx="17908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osts ,Messages etc.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10791268" y="3162940"/>
            <a:ext cx="138839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dirty="0"/>
          </a:p>
        </p:txBody>
      </p:sp>
      <p:sp>
        <p:nvSpPr>
          <p:cNvPr id="169" name="Google Shape;169;p3"/>
          <p:cNvSpPr txBox="1"/>
          <p:nvPr/>
        </p:nvSpPr>
        <p:spPr>
          <a:xfrm>
            <a:off x="5246547" y="4373699"/>
            <a:ext cx="16745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Model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"/>
          <p:cNvCxnSpPr/>
          <p:nvPr/>
        </p:nvCxnSpPr>
        <p:spPr>
          <a:xfrm rot="10800000" flipH="1">
            <a:off x="6462910" y="4627199"/>
            <a:ext cx="1095459" cy="5109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171;p3"/>
          <p:cNvCxnSpPr>
            <a:cxnSpLocks/>
          </p:cNvCxnSpPr>
          <p:nvPr/>
        </p:nvCxnSpPr>
        <p:spPr>
          <a:xfrm>
            <a:off x="6488932" y="5297297"/>
            <a:ext cx="1128024" cy="370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3"/>
          <p:cNvSpPr txBox="1"/>
          <p:nvPr/>
        </p:nvSpPr>
        <p:spPr>
          <a:xfrm>
            <a:off x="7377265" y="5895252"/>
            <a:ext cx="13937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Legal Chats</a:t>
            </a:r>
            <a:endParaRPr dirty="0"/>
          </a:p>
        </p:txBody>
      </p:sp>
      <p:sp>
        <p:nvSpPr>
          <p:cNvPr id="173" name="Google Shape;173;p3"/>
          <p:cNvSpPr txBox="1"/>
          <p:nvPr/>
        </p:nvSpPr>
        <p:spPr>
          <a:xfrm>
            <a:off x="7322695" y="4162800"/>
            <a:ext cx="12214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illegal chats</a:t>
            </a:r>
            <a:endParaRPr/>
          </a:p>
        </p:txBody>
      </p:sp>
      <p:cxnSp>
        <p:nvCxnSpPr>
          <p:cNvPr id="174" name="Google Shape;174;p3"/>
          <p:cNvCxnSpPr/>
          <p:nvPr/>
        </p:nvCxnSpPr>
        <p:spPr>
          <a:xfrm>
            <a:off x="8181295" y="4695960"/>
            <a:ext cx="1179431" cy="317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3"/>
          <p:cNvCxnSpPr>
            <a:cxnSpLocks/>
          </p:cNvCxnSpPr>
          <p:nvPr/>
        </p:nvCxnSpPr>
        <p:spPr>
          <a:xfrm flipV="1">
            <a:off x="8192422" y="5289793"/>
            <a:ext cx="1158511" cy="3581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 txBox="1"/>
          <p:nvPr/>
        </p:nvSpPr>
        <p:spPr>
          <a:xfrm>
            <a:off x="9135716" y="4428616"/>
            <a:ext cx="10584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3"/>
          <p:cNvCxnSpPr/>
          <p:nvPr/>
        </p:nvCxnSpPr>
        <p:spPr>
          <a:xfrm rot="10800000" flipH="1">
            <a:off x="10036830" y="5098526"/>
            <a:ext cx="760359" cy="172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Google Shape;178;p3"/>
          <p:cNvSpPr txBox="1"/>
          <p:nvPr/>
        </p:nvSpPr>
        <p:spPr>
          <a:xfrm>
            <a:off x="4424346" y="971961"/>
            <a:ext cx="150892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Tool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10371600" y="4860981"/>
            <a:ext cx="240658" cy="221314"/>
          </a:xfrm>
          <a:prstGeom prst="ellipse">
            <a:avLst/>
          </a:prstGeom>
          <a:solidFill>
            <a:srgbClr val="9BBB59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8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4446841" y="1511195"/>
            <a:ext cx="201358" cy="215780"/>
          </a:xfrm>
          <a:prstGeom prst="ellipse">
            <a:avLst/>
          </a:prstGeom>
          <a:solidFill>
            <a:srgbClr val="9BBB59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" descr="Facebook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681521" y="2639224"/>
            <a:ext cx="296578" cy="29657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/>
          <p:nvPr/>
        </p:nvSpPr>
        <p:spPr>
          <a:xfrm>
            <a:off x="3505492" y="2925834"/>
            <a:ext cx="149562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 Application</a:t>
            </a:r>
            <a:endParaRPr dirty="0"/>
          </a:p>
        </p:txBody>
      </p:sp>
      <p:sp>
        <p:nvSpPr>
          <p:cNvPr id="188" name="Google Shape;188;p3"/>
          <p:cNvSpPr txBox="1"/>
          <p:nvPr/>
        </p:nvSpPr>
        <p:spPr>
          <a:xfrm>
            <a:off x="5090156" y="3006022"/>
            <a:ext cx="12599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 Application</a:t>
            </a:r>
            <a:endParaRPr/>
          </a:p>
        </p:txBody>
      </p:sp>
      <p:pic>
        <p:nvPicPr>
          <p:cNvPr id="189" name="Google Shape;189;p3" descr="OCR - Image to Text - Extract - Microsoft Apps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4494652" y="4174096"/>
            <a:ext cx="426580" cy="42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" descr="Effortless Document Analysis: AI Optical Character Recognition (OCR) | Eden  AI"/>
          <p:cNvPicPr preferRelativeResize="0"/>
          <p:nvPr/>
        </p:nvPicPr>
        <p:blipFill rotWithShape="1">
          <a:blip r:embed="rId29">
            <a:alphaModFix/>
          </a:blip>
          <a:srcRect l="80119" t="28087" r="264" b="23477"/>
          <a:stretch/>
        </p:blipFill>
        <p:spPr>
          <a:xfrm>
            <a:off x="4477536" y="4874263"/>
            <a:ext cx="489079" cy="6289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3"/>
          <p:cNvCxnSpPr/>
          <p:nvPr/>
        </p:nvCxnSpPr>
        <p:spPr>
          <a:xfrm>
            <a:off x="4701869" y="4563706"/>
            <a:ext cx="0" cy="3332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3"/>
          <p:cNvCxnSpPr/>
          <p:nvPr/>
        </p:nvCxnSpPr>
        <p:spPr>
          <a:xfrm flipH="1">
            <a:off x="4701869" y="3889108"/>
            <a:ext cx="1" cy="2894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3"/>
          <p:cNvCxnSpPr/>
          <p:nvPr/>
        </p:nvCxnSpPr>
        <p:spPr>
          <a:xfrm>
            <a:off x="11412303" y="3663441"/>
            <a:ext cx="0" cy="243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3"/>
          <p:cNvCxnSpPr/>
          <p:nvPr/>
        </p:nvCxnSpPr>
        <p:spPr>
          <a:xfrm rot="10800000">
            <a:off x="4710047" y="3889108"/>
            <a:ext cx="6703340" cy="158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6" name="Google Shape;196;p3" descr="python - Official Image | Docker 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9350" y="3811179"/>
            <a:ext cx="225037" cy="22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" descr="python - Official Image | Docker 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66047" y="3738060"/>
            <a:ext cx="268032" cy="30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" descr="python - Official Image | Docker 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2823" y="3802584"/>
            <a:ext cx="230719" cy="24330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"/>
          <p:cNvSpPr txBox="1"/>
          <p:nvPr/>
        </p:nvSpPr>
        <p:spPr>
          <a:xfrm>
            <a:off x="5303918" y="1884846"/>
            <a:ext cx="3509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Same Procedure for all the Application</a:t>
            </a:r>
            <a:endParaRPr/>
          </a:p>
        </p:txBody>
      </p:sp>
      <p:cxnSp>
        <p:nvCxnSpPr>
          <p:cNvPr id="200" name="Google Shape;200;p3"/>
          <p:cNvCxnSpPr/>
          <p:nvPr/>
        </p:nvCxnSpPr>
        <p:spPr>
          <a:xfrm>
            <a:off x="4960738" y="5172347"/>
            <a:ext cx="588976" cy="50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1" name="Google Shape;201;p3" descr="python - Official Image | Docker 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7913" y="5089900"/>
            <a:ext cx="182627" cy="18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" descr="python - Official Image | Docker 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2399" y="4700851"/>
            <a:ext cx="182627" cy="18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" descr="python - Official Image | Docker 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2178" y="5433371"/>
            <a:ext cx="182627" cy="1826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5;p3">
            <a:extLst>
              <a:ext uri="{FF2B5EF4-FFF2-40B4-BE49-F238E27FC236}">
                <a16:creationId xmlns:a16="http://schemas.microsoft.com/office/drawing/2014/main" id="{CA46CC1A-D7A5-AB4D-E615-D3EFB551BC28}"/>
              </a:ext>
            </a:extLst>
          </p:cNvPr>
          <p:cNvSpPr/>
          <p:nvPr/>
        </p:nvSpPr>
        <p:spPr>
          <a:xfrm>
            <a:off x="5193463" y="2549503"/>
            <a:ext cx="201358" cy="215780"/>
          </a:xfrm>
          <a:prstGeom prst="ellipse">
            <a:avLst/>
          </a:prstGeom>
          <a:solidFill>
            <a:srgbClr val="9BBB59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2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3">
            <a:extLst>
              <a:ext uri="{FF2B5EF4-FFF2-40B4-BE49-F238E27FC236}">
                <a16:creationId xmlns:a16="http://schemas.microsoft.com/office/drawing/2014/main" id="{6D42DE9C-E163-A098-486A-8D988E6FCE08}"/>
              </a:ext>
            </a:extLst>
          </p:cNvPr>
          <p:cNvSpPr/>
          <p:nvPr/>
        </p:nvSpPr>
        <p:spPr>
          <a:xfrm>
            <a:off x="7463860" y="2549503"/>
            <a:ext cx="201358" cy="215780"/>
          </a:xfrm>
          <a:prstGeom prst="ellipse">
            <a:avLst/>
          </a:prstGeom>
          <a:solidFill>
            <a:srgbClr val="9BBB59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3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5;p3">
            <a:extLst>
              <a:ext uri="{FF2B5EF4-FFF2-40B4-BE49-F238E27FC236}">
                <a16:creationId xmlns:a16="http://schemas.microsoft.com/office/drawing/2014/main" id="{F7F674AD-CBE3-05D5-7D2F-0D146878545A}"/>
              </a:ext>
            </a:extLst>
          </p:cNvPr>
          <p:cNvSpPr/>
          <p:nvPr/>
        </p:nvSpPr>
        <p:spPr>
          <a:xfrm>
            <a:off x="9631660" y="2551118"/>
            <a:ext cx="201358" cy="215780"/>
          </a:xfrm>
          <a:prstGeom prst="ellipse">
            <a:avLst/>
          </a:prstGeom>
          <a:solidFill>
            <a:srgbClr val="9BBB59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4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5;p3">
            <a:extLst>
              <a:ext uri="{FF2B5EF4-FFF2-40B4-BE49-F238E27FC236}">
                <a16:creationId xmlns:a16="http://schemas.microsoft.com/office/drawing/2014/main" id="{A12778A1-0CB6-F355-0FCC-7132CB2D76E8}"/>
              </a:ext>
            </a:extLst>
          </p:cNvPr>
          <p:cNvSpPr/>
          <p:nvPr/>
        </p:nvSpPr>
        <p:spPr>
          <a:xfrm>
            <a:off x="4270961" y="4605884"/>
            <a:ext cx="201358" cy="215780"/>
          </a:xfrm>
          <a:prstGeom prst="ellipse">
            <a:avLst/>
          </a:prstGeom>
          <a:solidFill>
            <a:srgbClr val="9BBB59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5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5;p3">
            <a:extLst>
              <a:ext uri="{FF2B5EF4-FFF2-40B4-BE49-F238E27FC236}">
                <a16:creationId xmlns:a16="http://schemas.microsoft.com/office/drawing/2014/main" id="{0C3D85A1-0C05-E234-CB8E-75B8BF4BF880}"/>
              </a:ext>
            </a:extLst>
          </p:cNvPr>
          <p:cNvSpPr/>
          <p:nvPr/>
        </p:nvSpPr>
        <p:spPr>
          <a:xfrm>
            <a:off x="6635714" y="5059506"/>
            <a:ext cx="201358" cy="215780"/>
          </a:xfrm>
          <a:prstGeom prst="ellipse">
            <a:avLst/>
          </a:prstGeom>
          <a:solidFill>
            <a:srgbClr val="9BBB59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6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5;p3">
            <a:extLst>
              <a:ext uri="{FF2B5EF4-FFF2-40B4-BE49-F238E27FC236}">
                <a16:creationId xmlns:a16="http://schemas.microsoft.com/office/drawing/2014/main" id="{689A004B-1EB5-2F73-3497-AF8BFC716AA3}"/>
              </a:ext>
            </a:extLst>
          </p:cNvPr>
          <p:cNvSpPr/>
          <p:nvPr/>
        </p:nvSpPr>
        <p:spPr>
          <a:xfrm>
            <a:off x="8981142" y="5011777"/>
            <a:ext cx="201358" cy="215780"/>
          </a:xfrm>
          <a:prstGeom prst="ellipse">
            <a:avLst/>
          </a:prstGeom>
          <a:solidFill>
            <a:srgbClr val="9BBB59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7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21175-8D1C-4FDA-9679-199D00AFFBD4}"/>
              </a:ext>
            </a:extLst>
          </p:cNvPr>
          <p:cNvSpPr txBox="1"/>
          <p:nvPr/>
        </p:nvSpPr>
        <p:spPr>
          <a:xfrm>
            <a:off x="10947937" y="4392499"/>
            <a:ext cx="71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4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3" name="Google Shape;2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" descr="Your startup LOGO"/>
          <p:cNvSpPr/>
          <p:nvPr/>
        </p:nvSpPr>
        <p:spPr>
          <a:xfrm>
            <a:off x="222196" y="187748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0" y="1216650"/>
            <a:ext cx="6012600" cy="5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Capability: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tool can be built using existing   technologies like automation scripts, data parsing libraries, and AI, making it technically feasible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Cross-Platform Support</a:t>
            </a:r>
            <a:r>
              <a:rPr lang="en-US"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Developing both Android and Windows versions is feasible, accommodating situations where social media accounts are inaccessible on desktops.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Specialized Modules</a:t>
            </a:r>
            <a:r>
              <a:rPr lang="en-US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tool can be customized for specific social media platforms, allowing for tailored data extraction and documentation.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6096000" y="1095375"/>
            <a:ext cx="5862600" cy="5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VIABILITY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-US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Demand: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a strong need for such tools in legal investigations, especially with the increasing importance of social media evidence.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-US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 Compliance: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tool must comply with privacy laws, ensuring that data collection is ethical and admissible in court.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-US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Efficiency Gains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Automation reduces human error and speeds up the investigative process, making the tool economically viable for law enforcement agencies.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75400" y="1151225"/>
            <a:ext cx="6020700" cy="516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6171300" y="1151225"/>
            <a:ext cx="5938200" cy="516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778550" y="1296825"/>
            <a:ext cx="105420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impact on the target audience: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efficiency &amp; reduced manual effort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accuracy &amp; reduced bias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decision-making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safety &amp; security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the solution (social, economic, environmental, etc.)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online safety through detection of cyberbullying.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savings for law enforcement.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carbon footprint from automated processes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p5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 descr="Your startup LOGO"/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389600" y="867975"/>
            <a:ext cx="11357400" cy="6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/ Links of the reference and research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https://www.researchgate.net/publication/330057971_Digital_Forensic_Investigation_of_Social_Media_Acquisition_and_Analysis_of_Digital_Evidence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"Automated Social Media Data Collection and Analysis" by Kim et al. (2019) in the Journal of Information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The Social Media Analysis Toolkit (SMAT) developed by the National Institute of Standards and Technology (NIST)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https://www.deccanherald.com/india/nia-cautions-people-about-fake-messages-circulating-on-social-media-on-its-behalf-2738308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1" name="Google Shape;24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 descr="Your startup LOGO"/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587</Words>
  <Application>Microsoft Office PowerPoint</Application>
  <PresentationFormat>Widescreen</PresentationFormat>
  <Paragraphs>123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</vt:lpstr>
      <vt:lpstr>Garamond</vt:lpstr>
      <vt:lpstr>Oswald</vt:lpstr>
      <vt:lpstr>Arial</vt:lpstr>
      <vt:lpstr>Calibri</vt:lpstr>
      <vt:lpstr>Noto Sans Symbols</vt:lpstr>
      <vt:lpstr>Office Theme</vt:lpstr>
      <vt:lpstr>SMART INDIA HACKATHON 2024</vt:lpstr>
      <vt:lpstr> Social Media Investigator (SMI)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Crowdfunder</dc:creator>
  <cp:lastModifiedBy>Roshan Pandit</cp:lastModifiedBy>
  <cp:revision>5</cp:revision>
  <dcterms:created xsi:type="dcterms:W3CDTF">2013-12-12T18:46:50Z</dcterms:created>
  <dcterms:modified xsi:type="dcterms:W3CDTF">2024-09-07T19:19:49Z</dcterms:modified>
</cp:coreProperties>
</file>