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A:\masai\Analysis\DA%20Tes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A:\masai\Analysis\DA%20Tes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A:\masai\Analysis\DA%20Tes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A:\masai\Analysis\DA%20Tes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A:\masai\Analysis\DA%20Test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A:\masai\Analysis\DA%20Test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A:\masai\Analysis\DA%20Test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A:\masai\Analysis\DA%20Test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A:\masai\Analysis\DA%20Test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Test Data.xlsx]Pivot Table!PivotTable1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</a:t>
            </a:r>
            <a:r>
              <a:rPr lang="en-IN" baseline="0"/>
              <a:t> by each Quater of  year</a:t>
            </a:r>
            <a:endParaRPr lang="en-IN"/>
          </a:p>
        </c:rich>
      </c:tx>
      <c:layout>
        <c:manualLayout>
          <c:xMode val="edge"/>
          <c:yMode val="edge"/>
          <c:x val="0.39138541804245991"/>
          <c:y val="2.74342989942557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Qtr1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'Pivot Table'!$A$5:$A$9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'Pivot Table'!$B$5:$B$9</c:f>
              <c:numCache>
                <c:formatCode>General</c:formatCode>
                <c:ptCount val="4"/>
                <c:pt idx="1">
                  <c:v>35814670</c:v>
                </c:pt>
                <c:pt idx="2">
                  <c:v>55355813</c:v>
                </c:pt>
                <c:pt idx="3">
                  <c:v>78774153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5-4BCB-85DD-0F153E7294F2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Qtr2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'Pivot Table'!$A$5:$A$9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'Pivot Table'!$C$5:$C$9</c:f>
              <c:numCache>
                <c:formatCode>General</c:formatCode>
                <c:ptCount val="4"/>
                <c:pt idx="0">
                  <c:v>41502817</c:v>
                </c:pt>
                <c:pt idx="1">
                  <c:v>24909148</c:v>
                </c:pt>
                <c:pt idx="2">
                  <c:v>43514475</c:v>
                </c:pt>
                <c:pt idx="3">
                  <c:v>67025620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5-4BCB-85DD-0F153E7294F2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Qtr3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'Pivot Table'!$A$5:$A$9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'Pivot Table'!$D$5:$D$9</c:f>
              <c:numCache>
                <c:formatCode>General</c:formatCode>
                <c:ptCount val="4"/>
                <c:pt idx="0">
                  <c:v>37817877</c:v>
                </c:pt>
                <c:pt idx="1">
                  <c:v>46465686</c:v>
                </c:pt>
                <c:pt idx="2">
                  <c:v>71627587</c:v>
                </c:pt>
                <c:pt idx="3">
                  <c:v>68157942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5-4BCB-85DD-0F153E7294F2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Qtr4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'Pivot Table'!$A$5:$A$9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'Pivot Table'!$E$5:$E$9</c:f>
              <c:numCache>
                <c:formatCode>General</c:formatCode>
                <c:ptCount val="4"/>
                <c:pt idx="0">
                  <c:v>42362788</c:v>
                </c:pt>
                <c:pt idx="1">
                  <c:v>57707168</c:v>
                </c:pt>
                <c:pt idx="2">
                  <c:v>59776829</c:v>
                </c:pt>
                <c:pt idx="3">
                  <c:v>34629384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95-4BCB-85DD-0F153E729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348056288"/>
        <c:axId val="1348055040"/>
        <c:axId val="0"/>
      </c:bar3DChart>
      <c:catAx>
        <c:axId val="134805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055040"/>
        <c:crosses val="autoZero"/>
        <c:auto val="1"/>
        <c:lblAlgn val="ctr"/>
        <c:lblOffset val="100"/>
        <c:noMultiLvlLbl val="0"/>
      </c:catAx>
      <c:valAx>
        <c:axId val="1348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05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YoY Growth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#REF!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Lit>
              <c:formatCode>General</c:formatCode>
              <c:ptCount val="3"/>
              <c:pt idx="0">
                <c:v>2020</c:v>
              </c:pt>
              <c:pt idx="1">
                <c:v>2021</c:v>
              </c:pt>
              <c:pt idx="2">
                <c:v>2022</c:v>
              </c:pt>
            </c:numLit>
          </c:cat>
          <c:val>
            <c:numLit>
              <c:formatCode>0.00%</c:formatCode>
              <c:ptCount val="3"/>
              <c:pt idx="0">
                <c:v>0.35512782252565717</c:v>
              </c:pt>
              <c:pt idx="1">
                <c:v>0.39647878399874559</c:v>
              </c:pt>
              <c:pt idx="2">
                <c:v>7.9524127843412618E-2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C028-43E7-A1C9-8A15B356D7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48957168"/>
        <c:axId val="1848953840"/>
      </c:lineChart>
      <c:catAx>
        <c:axId val="1848957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953840"/>
        <c:crosses val="autoZero"/>
        <c:auto val="1"/>
        <c:lblAlgn val="ctr"/>
        <c:lblOffset val="100"/>
        <c:noMultiLvlLbl val="0"/>
      </c:catAx>
      <c:valAx>
        <c:axId val="18489538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95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Test Data.xlsx]Pivot Table!PivotTable5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Category wise Sales</a:t>
            </a:r>
          </a:p>
        </c:rich>
      </c:tx>
      <c:layout>
        <c:manualLayout>
          <c:xMode val="edge"/>
          <c:yMode val="edge"/>
          <c:x val="0.60662749515039283"/>
          <c:y val="1.88984828528220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287972904682326"/>
              <c:y val="-0.19548103791770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9.7149760731354604E-2"/>
              <c:y val="-7.35292575016803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1181785880286098"/>
              <c:y val="-7.159831161254555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5.7639134932715358E-2"/>
              <c:y val="-4.145118693057067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1442269628214895"/>
              <c:y val="-0.141842217594120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1.3385586706182361E-2"/>
              <c:y val="-0.236801908190906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6.5336103892417563E-2"/>
              <c:y val="1.27084965653693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287972904682326"/>
              <c:y val="-0.19548103791770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1.3385586706182361E-2"/>
              <c:y val="-0.236801908190906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6.5336103892417563E-2"/>
              <c:y val="1.27084965653693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1442269628214895"/>
              <c:y val="-0.141842217594120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5.7639134932715358E-2"/>
              <c:y val="-4.145118693057067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1181785880286098"/>
              <c:y val="-7.159831161254555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9.7149760731354604E-2"/>
              <c:y val="-7.35292575016803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287972904682326"/>
              <c:y val="-0.19548103791770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1.3385586706182361E-2"/>
              <c:y val="-0.236801908190906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6.5336103892417563E-2"/>
              <c:y val="1.27084965653693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1442269628214895"/>
              <c:y val="-0.141842217594120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5.7639134932715358E-2"/>
              <c:y val="-4.145118693057067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1181785880286098"/>
              <c:y val="-7.159831161254555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9.7149760731354604E-2"/>
              <c:y val="-7.35292575016803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 Table'!$H$13</c:f>
              <c:strCache>
                <c:ptCount val="1"/>
                <c:pt idx="0">
                  <c:v>Total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866-4AC8-AC8F-AA6F4CCA75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866-4AC8-AC8F-AA6F4CCA75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866-4AC8-AC8F-AA6F4CCA75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866-4AC8-AC8F-AA6F4CCA75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866-4AC8-AC8F-AA6F4CCA75F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866-4AC8-AC8F-AA6F4CCA75F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4866-4AC8-AC8F-AA6F4CCA75F8}"/>
              </c:ext>
            </c:extLst>
          </c:dPt>
          <c:dLbls>
            <c:dLbl>
              <c:idx val="0"/>
              <c:layout>
                <c:manualLayout>
                  <c:x val="-0.1287972904682326"/>
                  <c:y val="-0.1954810379177092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66-4AC8-AC8F-AA6F4CCA75F8}"/>
                </c:ext>
              </c:extLst>
            </c:dLbl>
            <c:dLbl>
              <c:idx val="1"/>
              <c:layout>
                <c:manualLayout>
                  <c:x val="1.3385586706182361E-2"/>
                  <c:y val="-0.2368019081909062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66-4AC8-AC8F-AA6F4CCA75F8}"/>
                </c:ext>
              </c:extLst>
            </c:dLbl>
            <c:dLbl>
              <c:idx val="2"/>
              <c:layout>
                <c:manualLayout>
                  <c:x val="-6.5336103892417563E-2"/>
                  <c:y val="1.270849656536933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66-4AC8-AC8F-AA6F4CCA75F8}"/>
                </c:ext>
              </c:extLst>
            </c:dLbl>
            <c:dLbl>
              <c:idx val="3"/>
              <c:layout>
                <c:manualLayout>
                  <c:x val="0.1442269628214895"/>
                  <c:y val="-0.1418422175941205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66-4AC8-AC8F-AA6F4CCA75F8}"/>
                </c:ext>
              </c:extLst>
            </c:dLbl>
            <c:dLbl>
              <c:idx val="4"/>
              <c:layout>
                <c:manualLayout>
                  <c:x val="-5.7639134932715358E-2"/>
                  <c:y val="-4.145118693057067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866-4AC8-AC8F-AA6F4CCA75F8}"/>
                </c:ext>
              </c:extLst>
            </c:dLbl>
            <c:dLbl>
              <c:idx val="5"/>
              <c:layout>
                <c:manualLayout>
                  <c:x val="-0.11181785880286098"/>
                  <c:y val="-7.159831161254555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866-4AC8-AC8F-AA6F4CCA75F8}"/>
                </c:ext>
              </c:extLst>
            </c:dLbl>
            <c:dLbl>
              <c:idx val="6"/>
              <c:layout>
                <c:manualLayout>
                  <c:x val="9.7149760731354604E-2"/>
                  <c:y val="-7.352925750168037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866-4AC8-AC8F-AA6F4CCA75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Table'!$G$14:$G$21</c:f>
              <c:strCache>
                <c:ptCount val="7"/>
                <c:pt idx="0">
                  <c:v>Accessories</c:v>
                </c:pt>
                <c:pt idx="1">
                  <c:v>Casing</c:v>
                </c:pt>
                <c:pt idx="2">
                  <c:v>Lighting</c:v>
                </c:pt>
                <c:pt idx="3">
                  <c:v>Pipes</c:v>
                </c:pt>
                <c:pt idx="4">
                  <c:v>Switches</c:v>
                </c:pt>
                <c:pt idx="5">
                  <c:v>Switchgear</c:v>
                </c:pt>
                <c:pt idx="6">
                  <c:v>Wires</c:v>
                </c:pt>
              </c:strCache>
            </c:strRef>
          </c:cat>
          <c:val>
            <c:numRef>
              <c:f>'Pivot Table'!$H$14:$H$21</c:f>
              <c:numCache>
                <c:formatCode>General</c:formatCode>
                <c:ptCount val="7"/>
                <c:pt idx="0">
                  <c:v>332602844</c:v>
                </c:pt>
                <c:pt idx="1">
                  <c:v>103682839</c:v>
                </c:pt>
                <c:pt idx="2">
                  <c:v>355599</c:v>
                </c:pt>
                <c:pt idx="3">
                  <c:v>201933679</c:v>
                </c:pt>
                <c:pt idx="4">
                  <c:v>75297354</c:v>
                </c:pt>
                <c:pt idx="5">
                  <c:v>4401140</c:v>
                </c:pt>
                <c:pt idx="6">
                  <c:v>47168502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866-4AC8-AC8F-AA6F4CCA75F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35736014200208"/>
          <c:y val="0.31299087760378558"/>
          <c:w val="0.19489860074335832"/>
          <c:h val="0.612541726774128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2">
        <a:lumMod val="9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Test Data.xlsx]Pivot Table!PivotTable6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 wise sales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Table'!$K$12:$K$13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'Pivot Table'!$J$14:$J$21</c:f>
              <c:strCache>
                <c:ptCount val="7"/>
                <c:pt idx="0">
                  <c:v>Accessories</c:v>
                </c:pt>
                <c:pt idx="1">
                  <c:v>Casing</c:v>
                </c:pt>
                <c:pt idx="2">
                  <c:v>Lighting</c:v>
                </c:pt>
                <c:pt idx="3">
                  <c:v>Pipes</c:v>
                </c:pt>
                <c:pt idx="4">
                  <c:v>Switches</c:v>
                </c:pt>
                <c:pt idx="5">
                  <c:v>Switchgear</c:v>
                </c:pt>
                <c:pt idx="6">
                  <c:v>Wires</c:v>
                </c:pt>
              </c:strCache>
            </c:strRef>
          </c:cat>
          <c:val>
            <c:numRef>
              <c:f>'Pivot Table'!$K$14:$K$21</c:f>
              <c:numCache>
                <c:formatCode>General</c:formatCode>
                <c:ptCount val="7"/>
                <c:pt idx="0">
                  <c:v>59119688</c:v>
                </c:pt>
                <c:pt idx="1">
                  <c:v>15209927</c:v>
                </c:pt>
                <c:pt idx="3">
                  <c:v>24748378</c:v>
                </c:pt>
                <c:pt idx="4">
                  <c:v>14987878</c:v>
                </c:pt>
                <c:pt idx="6">
                  <c:v>7617611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D-4989-8444-40D17657E39C}"/>
            </c:ext>
          </c:extLst>
        </c:ser>
        <c:ser>
          <c:idx val="1"/>
          <c:order val="1"/>
          <c:tx>
            <c:strRef>
              <c:f>'Pivot Table'!$L$12:$L$13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'Pivot Table'!$J$14:$J$21</c:f>
              <c:strCache>
                <c:ptCount val="7"/>
                <c:pt idx="0">
                  <c:v>Accessories</c:v>
                </c:pt>
                <c:pt idx="1">
                  <c:v>Casing</c:v>
                </c:pt>
                <c:pt idx="2">
                  <c:v>Lighting</c:v>
                </c:pt>
                <c:pt idx="3">
                  <c:v>Pipes</c:v>
                </c:pt>
                <c:pt idx="4">
                  <c:v>Switches</c:v>
                </c:pt>
                <c:pt idx="5">
                  <c:v>Switchgear</c:v>
                </c:pt>
                <c:pt idx="6">
                  <c:v>Wires</c:v>
                </c:pt>
              </c:strCache>
            </c:strRef>
          </c:cat>
          <c:val>
            <c:numRef>
              <c:f>'Pivot Table'!$L$14:$L$21</c:f>
              <c:numCache>
                <c:formatCode>General</c:formatCode>
                <c:ptCount val="7"/>
                <c:pt idx="0">
                  <c:v>75453090</c:v>
                </c:pt>
                <c:pt idx="1">
                  <c:v>23965550</c:v>
                </c:pt>
                <c:pt idx="3">
                  <c:v>36293033</c:v>
                </c:pt>
                <c:pt idx="4">
                  <c:v>20858895</c:v>
                </c:pt>
                <c:pt idx="5">
                  <c:v>133746</c:v>
                </c:pt>
                <c:pt idx="6">
                  <c:v>8192358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ED-4989-8444-40D17657E39C}"/>
            </c:ext>
          </c:extLst>
        </c:ser>
        <c:ser>
          <c:idx val="2"/>
          <c:order val="2"/>
          <c:tx>
            <c:strRef>
              <c:f>'Pivot Table'!$M$12:$M$13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'Pivot Table'!$J$14:$J$21</c:f>
              <c:strCache>
                <c:ptCount val="7"/>
                <c:pt idx="0">
                  <c:v>Accessories</c:v>
                </c:pt>
                <c:pt idx="1">
                  <c:v>Casing</c:v>
                </c:pt>
                <c:pt idx="2">
                  <c:v>Lighting</c:v>
                </c:pt>
                <c:pt idx="3">
                  <c:v>Pipes</c:v>
                </c:pt>
                <c:pt idx="4">
                  <c:v>Switches</c:v>
                </c:pt>
                <c:pt idx="5">
                  <c:v>Switchgear</c:v>
                </c:pt>
                <c:pt idx="6">
                  <c:v>Wires</c:v>
                </c:pt>
              </c:strCache>
            </c:strRef>
          </c:cat>
          <c:val>
            <c:numRef>
              <c:f>'Pivot Table'!$M$14:$M$21</c:f>
              <c:numCache>
                <c:formatCode>General</c:formatCode>
                <c:ptCount val="7"/>
                <c:pt idx="0">
                  <c:v>95721569</c:v>
                </c:pt>
                <c:pt idx="1">
                  <c:v>31979338</c:v>
                </c:pt>
                <c:pt idx="3">
                  <c:v>67467093</c:v>
                </c:pt>
                <c:pt idx="4">
                  <c:v>20133124</c:v>
                </c:pt>
                <c:pt idx="5">
                  <c:v>1083689</c:v>
                </c:pt>
                <c:pt idx="6">
                  <c:v>13889891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ED-4989-8444-40D17657E39C}"/>
            </c:ext>
          </c:extLst>
        </c:ser>
        <c:ser>
          <c:idx val="3"/>
          <c:order val="3"/>
          <c:tx>
            <c:strRef>
              <c:f>'Pivot Table'!$N$12:$N$13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'Pivot Table'!$J$14:$J$21</c:f>
              <c:strCache>
                <c:ptCount val="7"/>
                <c:pt idx="0">
                  <c:v>Accessories</c:v>
                </c:pt>
                <c:pt idx="1">
                  <c:v>Casing</c:v>
                </c:pt>
                <c:pt idx="2">
                  <c:v>Lighting</c:v>
                </c:pt>
                <c:pt idx="3">
                  <c:v>Pipes</c:v>
                </c:pt>
                <c:pt idx="4">
                  <c:v>Switches</c:v>
                </c:pt>
                <c:pt idx="5">
                  <c:v>Switchgear</c:v>
                </c:pt>
                <c:pt idx="6">
                  <c:v>Wires</c:v>
                </c:pt>
              </c:strCache>
            </c:strRef>
          </c:cat>
          <c:val>
            <c:numRef>
              <c:f>'Pivot Table'!$N$14:$N$21</c:f>
              <c:numCache>
                <c:formatCode>General</c:formatCode>
                <c:ptCount val="7"/>
                <c:pt idx="0">
                  <c:v>102308497</c:v>
                </c:pt>
                <c:pt idx="1">
                  <c:v>32528024</c:v>
                </c:pt>
                <c:pt idx="2">
                  <c:v>355599</c:v>
                </c:pt>
                <c:pt idx="3">
                  <c:v>73425175</c:v>
                </c:pt>
                <c:pt idx="4">
                  <c:v>19317457</c:v>
                </c:pt>
                <c:pt idx="5">
                  <c:v>3183705</c:v>
                </c:pt>
                <c:pt idx="6">
                  <c:v>17468642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ED-4989-8444-40D17657E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313590032"/>
        <c:axId val="1313582128"/>
        <c:axId val="0"/>
      </c:bar3DChart>
      <c:catAx>
        <c:axId val="131359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582128"/>
        <c:crosses val="autoZero"/>
        <c:auto val="1"/>
        <c:lblAlgn val="ctr"/>
        <c:lblOffset val="100"/>
        <c:noMultiLvlLbl val="0"/>
      </c:catAx>
      <c:valAx>
        <c:axId val="131358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59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Test Data.xlsx]Pivot Table!PivotTable8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</a:t>
            </a:r>
            <a:r>
              <a:rPr lang="en-IN" baseline="0"/>
              <a:t> 10 cities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0"/>
          <c:order val="0"/>
          <c:tx>
            <c:strRef>
              <c:f>'Pivot Table'!$H$40:$H$41</c:f>
              <c:strCache>
                <c:ptCount val="1"/>
                <c:pt idx="0">
                  <c:v>Andaman and Nicobar Islands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Table'!$H$42</c:f>
              <c:numCache>
                <c:formatCode>General</c:formatCode>
                <c:ptCount val="1"/>
                <c:pt idx="0">
                  <c:v>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9-4E5E-A68C-2BA10BC60B6B}"/>
            </c:ext>
          </c:extLst>
        </c:ser>
        <c:ser>
          <c:idx val="0"/>
          <c:order val="1"/>
          <c:tx>
            <c:strRef>
              <c:f>'Pivot Table'!$I$40:$I$41</c:f>
              <c:strCache>
                <c:ptCount val="1"/>
                <c:pt idx="0">
                  <c:v>Andhra Pradesh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Table'!$I$42</c:f>
              <c:numCache>
                <c:formatCode>General</c:formatCode>
                <c:ptCount val="1"/>
                <c:pt idx="0">
                  <c:v>6343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69-4E5E-A68C-2BA10BC60B6B}"/>
            </c:ext>
          </c:extLst>
        </c:ser>
        <c:ser>
          <c:idx val="1"/>
          <c:order val="2"/>
          <c:tx>
            <c:strRef>
              <c:f>'Pivot Table'!$J$40:$J$41</c:f>
              <c:strCache>
                <c:ptCount val="1"/>
                <c:pt idx="0">
                  <c:v>Assam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Table'!$J$42</c:f>
              <c:numCache>
                <c:formatCode>General</c:formatCode>
                <c:ptCount val="1"/>
                <c:pt idx="0">
                  <c:v>1262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69-4E5E-A68C-2BA10BC60B6B}"/>
            </c:ext>
          </c:extLst>
        </c:ser>
        <c:ser>
          <c:idx val="2"/>
          <c:order val="3"/>
          <c:tx>
            <c:strRef>
              <c:f>'Pivot Table'!$K$40:$K$41</c:f>
              <c:strCache>
                <c:ptCount val="1"/>
                <c:pt idx="0">
                  <c:v>Bihar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Table'!$K$42</c:f>
              <c:numCache>
                <c:formatCode>General</c:formatCode>
                <c:ptCount val="1"/>
                <c:pt idx="0">
                  <c:v>2787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69-4E5E-A68C-2BA10BC60B6B}"/>
            </c:ext>
          </c:extLst>
        </c:ser>
        <c:ser>
          <c:idx val="3"/>
          <c:order val="4"/>
          <c:tx>
            <c:strRef>
              <c:f>'Pivot Table'!$L$40:$L$41</c:f>
              <c:strCache>
                <c:ptCount val="1"/>
                <c:pt idx="0">
                  <c:v>Chhattisgarh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Table'!$L$42</c:f>
              <c:numCache>
                <c:formatCode>General</c:formatCode>
                <c:ptCount val="1"/>
                <c:pt idx="0">
                  <c:v>4162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69-4E5E-A68C-2BA10BC60B6B}"/>
            </c:ext>
          </c:extLst>
        </c:ser>
        <c:ser>
          <c:idx val="4"/>
          <c:order val="5"/>
          <c:tx>
            <c:strRef>
              <c:f>'Pivot Table'!$M$40:$M$41</c:f>
              <c:strCache>
                <c:ptCount val="1"/>
                <c:pt idx="0">
                  <c:v>Dadra and Nagar Haveli and Daman and Diu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Table'!$M$42</c:f>
              <c:numCache>
                <c:formatCode>General</c:formatCode>
                <c:ptCount val="1"/>
                <c:pt idx="0">
                  <c:v>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69-4E5E-A68C-2BA10BC60B6B}"/>
            </c:ext>
          </c:extLst>
        </c:ser>
        <c:ser>
          <c:idx val="5"/>
          <c:order val="6"/>
          <c:tx>
            <c:strRef>
              <c:f>'Pivot Table'!$N$40:$N$41</c:f>
              <c:strCache>
                <c:ptCount val="1"/>
                <c:pt idx="0">
                  <c:v>Daman and Diu (Old)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Table'!$N$42</c:f>
              <c:numCache>
                <c:formatCode>General</c:formatCode>
                <c:ptCount val="1"/>
                <c:pt idx="0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69-4E5E-A68C-2BA10BC60B6B}"/>
            </c:ext>
          </c:extLst>
        </c:ser>
        <c:ser>
          <c:idx val="6"/>
          <c:order val="7"/>
          <c:tx>
            <c:strRef>
              <c:f>'Pivot Table'!$O$40:$O$41</c:f>
              <c:strCache>
                <c:ptCount val="1"/>
                <c:pt idx="0">
                  <c:v>Delhi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Table'!$O$42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569-4E5E-A68C-2BA10BC60B6B}"/>
            </c:ext>
          </c:extLst>
        </c:ser>
        <c:ser>
          <c:idx val="7"/>
          <c:order val="8"/>
          <c:tx>
            <c:strRef>
              <c:f>'Pivot Table'!$P$40:$P$41</c:f>
              <c:strCache>
                <c:ptCount val="1"/>
                <c:pt idx="0">
                  <c:v>Goa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Table'!$P$42</c:f>
              <c:numCache>
                <c:formatCode>General</c:formatCode>
                <c:ptCount val="1"/>
                <c:pt idx="0">
                  <c:v>2006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69-4E5E-A68C-2BA10BC60B6B}"/>
            </c:ext>
          </c:extLst>
        </c:ser>
        <c:ser>
          <c:idx val="8"/>
          <c:order val="9"/>
          <c:tx>
            <c:strRef>
              <c:f>'Pivot Table'!$Q$40:$Q$41</c:f>
              <c:strCache>
                <c:ptCount val="1"/>
                <c:pt idx="0">
                  <c:v>Gujarat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Table'!$Q$42</c:f>
              <c:numCache>
                <c:formatCode>General</c:formatCode>
                <c:ptCount val="1"/>
                <c:pt idx="0">
                  <c:v>39123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569-4E5E-A68C-2BA10BC60B6B}"/>
            </c:ext>
          </c:extLst>
        </c:ser>
        <c:ser>
          <c:idx val="9"/>
          <c:order val="10"/>
          <c:tx>
            <c:strRef>
              <c:f>'Pivot Table'!$R$40:$R$41</c:f>
              <c:strCache>
                <c:ptCount val="1"/>
                <c:pt idx="0">
                  <c:v>Haryana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Table'!$R$42</c:f>
              <c:numCache>
                <c:formatCode>General</c:formatCode>
                <c:ptCount val="1"/>
                <c:pt idx="0">
                  <c:v>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569-4E5E-A68C-2BA10BC60B6B}"/>
            </c:ext>
          </c:extLst>
        </c:ser>
        <c:ser>
          <c:idx val="11"/>
          <c:order val="11"/>
          <c:tx>
            <c:strRef>
              <c:f>'Pivot Table'!$S$40:$S$41</c:f>
              <c:strCache>
                <c:ptCount val="1"/>
                <c:pt idx="0">
                  <c:v>Jammu and Kashmir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Table'!$S$42</c:f>
              <c:numCache>
                <c:formatCode>General</c:formatCode>
                <c:ptCount val="1"/>
                <c:pt idx="0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569-4E5E-A68C-2BA10BC60B6B}"/>
            </c:ext>
          </c:extLst>
        </c:ser>
        <c:ser>
          <c:idx val="12"/>
          <c:order val="12"/>
          <c:tx>
            <c:strRef>
              <c:f>'Pivot Table'!$T$40:$T$41</c:f>
              <c:strCache>
                <c:ptCount val="1"/>
                <c:pt idx="0">
                  <c:v>Jharkhand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1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Table'!$T$42</c:f>
              <c:numCache>
                <c:formatCode>General</c:formatCode>
                <c:ptCount val="1"/>
                <c:pt idx="0">
                  <c:v>8497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69-4E5E-A68C-2BA10BC60B6B}"/>
            </c:ext>
          </c:extLst>
        </c:ser>
        <c:ser>
          <c:idx val="13"/>
          <c:order val="13"/>
          <c:tx>
            <c:strRef>
              <c:f>'Pivot Table'!$U$40:$U$41</c:f>
              <c:strCache>
                <c:ptCount val="1"/>
                <c:pt idx="0">
                  <c:v>Karnataka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2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Table'!$U$42</c:f>
              <c:numCache>
                <c:formatCode>General</c:formatCode>
                <c:ptCount val="1"/>
                <c:pt idx="0">
                  <c:v>13514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569-4E5E-A68C-2BA10BC60B6B}"/>
            </c:ext>
          </c:extLst>
        </c:ser>
        <c:ser>
          <c:idx val="14"/>
          <c:order val="14"/>
          <c:tx>
            <c:strRef>
              <c:f>'Pivot Table'!$V$40:$V$41</c:f>
              <c:strCache>
                <c:ptCount val="1"/>
                <c:pt idx="0">
                  <c:v>Kerala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3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Table'!$V$42</c:f>
              <c:numCache>
                <c:formatCode>General</c:formatCode>
                <c:ptCount val="1"/>
                <c:pt idx="0">
                  <c:v>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569-4E5E-A68C-2BA10BC60B6B}"/>
            </c:ext>
          </c:extLst>
        </c:ser>
        <c:ser>
          <c:idx val="15"/>
          <c:order val="15"/>
          <c:tx>
            <c:strRef>
              <c:f>'Pivot Table'!$W$40:$W$41</c:f>
              <c:strCache>
                <c:ptCount val="1"/>
                <c:pt idx="0">
                  <c:v>Madhya Pradesh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4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Table'!$W$42</c:f>
              <c:numCache>
                <c:formatCode>General</c:formatCode>
                <c:ptCount val="1"/>
                <c:pt idx="0">
                  <c:v>54520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569-4E5E-A68C-2BA10BC60B6B}"/>
            </c:ext>
          </c:extLst>
        </c:ser>
        <c:ser>
          <c:idx val="16"/>
          <c:order val="16"/>
          <c:tx>
            <c:strRef>
              <c:f>'Pivot Table'!$X$40:$X$41</c:f>
              <c:strCache>
                <c:ptCount val="1"/>
                <c:pt idx="0">
                  <c:v>Maharashtra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5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Table'!$X$42</c:f>
              <c:numCache>
                <c:formatCode>General</c:formatCode>
                <c:ptCount val="1"/>
                <c:pt idx="0">
                  <c:v>221239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569-4E5E-A68C-2BA10BC60B6B}"/>
            </c:ext>
          </c:extLst>
        </c:ser>
        <c:ser>
          <c:idx val="17"/>
          <c:order val="17"/>
          <c:tx>
            <c:strRef>
              <c:f>'Pivot Table'!$Y$40:$Y$41</c:f>
              <c:strCache>
                <c:ptCount val="1"/>
                <c:pt idx="0">
                  <c:v>Manipur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6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Table'!$Y$42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569-4E5E-A68C-2BA10BC60B6B}"/>
            </c:ext>
          </c:extLst>
        </c:ser>
        <c:ser>
          <c:idx val="18"/>
          <c:order val="18"/>
          <c:tx>
            <c:strRef>
              <c:f>'Pivot Table'!$Z$40:$Z$41</c:f>
              <c:strCache>
                <c:ptCount val="1"/>
                <c:pt idx="0">
                  <c:v>Mizoram</c:v>
                </c:pt>
              </c:strCache>
            </c:strRef>
          </c:tx>
          <c:spPr>
            <a:solidFill>
              <a:schemeClr val="accent1">
                <a:lumMod val="80000"/>
                <a:alpha val="85000"/>
              </a:schemeClr>
            </a:solidFill>
            <a:ln w="9525" cap="flat" cmpd="sng" algn="ctr">
              <a:solidFill>
                <a:schemeClr val="accent1">
                  <a:lumMod val="8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8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Table'!$Z$42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569-4E5E-A68C-2BA10BC60B6B}"/>
            </c:ext>
          </c:extLst>
        </c:ser>
        <c:ser>
          <c:idx val="19"/>
          <c:order val="19"/>
          <c:tx>
            <c:strRef>
              <c:f>'Pivot Table'!$AA$40:$AA$41</c:f>
              <c:strCache>
                <c:ptCount val="1"/>
                <c:pt idx="0">
                  <c:v>Nagaland</c:v>
                </c:pt>
              </c:strCache>
            </c:strRef>
          </c:tx>
          <c:spPr>
            <a:solidFill>
              <a:schemeClr val="accent2">
                <a:lumMod val="80000"/>
                <a:alpha val="85000"/>
              </a:schemeClr>
            </a:solidFill>
            <a:ln w="9525" cap="flat" cmpd="sng" algn="ctr">
              <a:solidFill>
                <a:schemeClr val="accent2">
                  <a:lumMod val="8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8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Table'!$AA$42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569-4E5E-A68C-2BA10BC60B6B}"/>
            </c:ext>
          </c:extLst>
        </c:ser>
        <c:ser>
          <c:idx val="20"/>
          <c:order val="20"/>
          <c:tx>
            <c:strRef>
              <c:f>'Pivot Table'!$AB$40:$AB$41</c:f>
              <c:strCache>
                <c:ptCount val="1"/>
                <c:pt idx="0">
                  <c:v>Odisha</c:v>
                </c:pt>
              </c:strCache>
            </c:strRef>
          </c:tx>
          <c:spPr>
            <a:solidFill>
              <a:schemeClr val="accent3">
                <a:lumMod val="80000"/>
                <a:alpha val="85000"/>
              </a:schemeClr>
            </a:solidFill>
            <a:ln w="9525" cap="flat" cmpd="sng" algn="ctr">
              <a:solidFill>
                <a:schemeClr val="accent3">
                  <a:lumMod val="8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8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Table'!$AB$42</c:f>
              <c:numCache>
                <c:formatCode>General</c:formatCode>
                <c:ptCount val="1"/>
                <c:pt idx="0">
                  <c:v>23127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569-4E5E-A68C-2BA10BC60B6B}"/>
            </c:ext>
          </c:extLst>
        </c:ser>
        <c:ser>
          <c:idx val="21"/>
          <c:order val="21"/>
          <c:tx>
            <c:strRef>
              <c:f>'Pivot Table'!$AC$40:$AC$41</c:f>
              <c:strCache>
                <c:ptCount val="1"/>
                <c:pt idx="0">
                  <c:v>Puducherry</c:v>
                </c:pt>
              </c:strCache>
            </c:strRef>
          </c:tx>
          <c:spPr>
            <a:solidFill>
              <a:schemeClr val="accent4">
                <a:lumMod val="80000"/>
                <a:alpha val="85000"/>
              </a:schemeClr>
            </a:solidFill>
            <a:ln w="9525" cap="flat" cmpd="sng" algn="ctr">
              <a:solidFill>
                <a:schemeClr val="accent4">
                  <a:lumMod val="8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8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Table'!$AC$42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569-4E5E-A68C-2BA10BC60B6B}"/>
            </c:ext>
          </c:extLst>
        </c:ser>
        <c:ser>
          <c:idx val="22"/>
          <c:order val="22"/>
          <c:tx>
            <c:strRef>
              <c:f>'Pivot Table'!$AD$40:$AD$41</c:f>
              <c:strCache>
                <c:ptCount val="1"/>
                <c:pt idx="0">
                  <c:v>Punjab</c:v>
                </c:pt>
              </c:strCache>
            </c:strRef>
          </c:tx>
          <c:spPr>
            <a:solidFill>
              <a:schemeClr val="accent5">
                <a:lumMod val="80000"/>
                <a:alpha val="85000"/>
              </a:schemeClr>
            </a:solidFill>
            <a:ln w="9525" cap="flat" cmpd="sng" algn="ctr">
              <a:solidFill>
                <a:schemeClr val="accent5">
                  <a:lumMod val="8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8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Table'!$AD$42</c:f>
              <c:numCache>
                <c:formatCode>General</c:formatCode>
                <c:ptCount val="1"/>
                <c:pt idx="0">
                  <c:v>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569-4E5E-A68C-2BA10BC60B6B}"/>
            </c:ext>
          </c:extLst>
        </c:ser>
        <c:ser>
          <c:idx val="23"/>
          <c:order val="23"/>
          <c:tx>
            <c:strRef>
              <c:f>'Pivot Table'!$AE$40:$AE$41</c:f>
              <c:strCache>
                <c:ptCount val="1"/>
                <c:pt idx="0">
                  <c:v>Rajasthan</c:v>
                </c:pt>
              </c:strCache>
            </c:strRef>
          </c:tx>
          <c:spPr>
            <a:solidFill>
              <a:schemeClr val="accent6">
                <a:lumMod val="80000"/>
                <a:alpha val="85000"/>
              </a:schemeClr>
            </a:solidFill>
            <a:ln w="9525" cap="flat" cmpd="sng" algn="ctr">
              <a:solidFill>
                <a:schemeClr val="accent6">
                  <a:lumMod val="8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8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Table'!$AE$42</c:f>
              <c:numCache>
                <c:formatCode>General</c:formatCode>
                <c:ptCount val="1"/>
                <c:pt idx="0">
                  <c:v>5220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569-4E5E-A68C-2BA10BC60B6B}"/>
            </c:ext>
          </c:extLst>
        </c:ser>
        <c:ser>
          <c:idx val="24"/>
          <c:order val="24"/>
          <c:tx>
            <c:strRef>
              <c:f>'Pivot Table'!$AF$40:$AF$41</c:f>
              <c:strCache>
                <c:ptCount val="1"/>
                <c:pt idx="0">
                  <c:v>Tamil Nadu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Off val="4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Table'!$AF$42</c:f>
              <c:numCache>
                <c:formatCode>General</c:formatCode>
                <c:ptCount val="1"/>
                <c:pt idx="0">
                  <c:v>38153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569-4E5E-A68C-2BA10BC60B6B}"/>
            </c:ext>
          </c:extLst>
        </c:ser>
        <c:ser>
          <c:idx val="25"/>
          <c:order val="25"/>
          <c:tx>
            <c:strRef>
              <c:f>'Pivot Table'!$AG$40:$AG$41</c:f>
              <c:strCache>
                <c:ptCount val="1"/>
                <c:pt idx="0">
                  <c:v>Telangana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Off val="4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Off val="4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Table'!$AG$42</c:f>
              <c:numCache>
                <c:formatCode>General</c:formatCode>
                <c:ptCount val="1"/>
                <c:pt idx="0">
                  <c:v>2350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569-4E5E-A68C-2BA10BC60B6B}"/>
            </c:ext>
          </c:extLst>
        </c:ser>
        <c:ser>
          <c:idx val="26"/>
          <c:order val="26"/>
          <c:tx>
            <c:strRef>
              <c:f>'Pivot Table'!$AH$40:$AH$41</c:f>
              <c:strCache>
                <c:ptCount val="1"/>
                <c:pt idx="0">
                  <c:v>Uttar Pradesh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Off val="4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60000"/>
                  <a:lumOff val="4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Table'!$AH$42</c:f>
              <c:numCache>
                <c:formatCode>General</c:formatCode>
                <c:ptCount val="1"/>
                <c:pt idx="0">
                  <c:v>18016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F569-4E5E-A68C-2BA10BC60B6B}"/>
            </c:ext>
          </c:extLst>
        </c:ser>
        <c:ser>
          <c:idx val="27"/>
          <c:order val="27"/>
          <c:tx>
            <c:strRef>
              <c:f>'Pivot Table'!$AI$40:$AI$41</c:f>
              <c:strCache>
                <c:ptCount val="1"/>
                <c:pt idx="0">
                  <c:v>Uttarakhand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Off val="4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60000"/>
                  <a:lumOff val="4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Table'!$AI$42</c:f>
              <c:numCache>
                <c:formatCode>General</c:formatCode>
                <c:ptCount val="1"/>
                <c:pt idx="0">
                  <c:v>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F569-4E5E-A68C-2BA10BC60B6B}"/>
            </c:ext>
          </c:extLst>
        </c:ser>
        <c:ser>
          <c:idx val="28"/>
          <c:order val="28"/>
          <c:tx>
            <c:strRef>
              <c:f>'Pivot Table'!$AJ$40:$AJ$41</c:f>
              <c:strCache>
                <c:ptCount val="1"/>
                <c:pt idx="0">
                  <c:v>West Bengal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60000"/>
                  <a:lumOff val="4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Table'!$AJ$42</c:f>
              <c:numCache>
                <c:formatCode>General</c:formatCode>
                <c:ptCount val="1"/>
                <c:pt idx="0">
                  <c:v>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569-4E5E-A68C-2BA10BC60B6B}"/>
            </c:ext>
          </c:extLst>
        </c:ser>
        <c:ser>
          <c:idx val="29"/>
          <c:order val="29"/>
          <c:tx>
            <c:strRef>
              <c:f>'Pivot Table'!$AK$40:$AK$41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Off val="4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60000"/>
                  <a:lumOff val="40000"/>
                  <a:lumMod val="75000"/>
                </a:schemeClr>
              </a:contourClr>
            </a:sp3d>
          </c:spPr>
          <c:invertIfNegative val="0"/>
          <c:cat>
            <c:strRef>
              <c:f>'Pivot Table'!$G$42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Table'!$AK$42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F569-4E5E-A68C-2BA10BC60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438988032"/>
        <c:axId val="1438996352"/>
        <c:axId val="0"/>
      </c:bar3DChart>
      <c:catAx>
        <c:axId val="143898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96352"/>
        <c:crosses val="autoZero"/>
        <c:auto val="1"/>
        <c:lblAlgn val="ctr"/>
        <c:lblOffset val="100"/>
        <c:noMultiLvlLbl val="0"/>
      </c:catAx>
      <c:valAx>
        <c:axId val="143899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8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47916163338673"/>
          <c:y val="0.16790084088567706"/>
          <c:w val="0.30575141050802501"/>
          <c:h val="0.8157309081361172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Test Data.xlsx]Pivot Table!PivotTable6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 wise sales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Table'!$K$12:$K$13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'Pivot Table'!$J$14:$J$21</c:f>
              <c:strCache>
                <c:ptCount val="7"/>
                <c:pt idx="0">
                  <c:v>Accessories</c:v>
                </c:pt>
                <c:pt idx="1">
                  <c:v>Casing</c:v>
                </c:pt>
                <c:pt idx="2">
                  <c:v>Lighting</c:v>
                </c:pt>
                <c:pt idx="3">
                  <c:v>Pipes</c:v>
                </c:pt>
                <c:pt idx="4">
                  <c:v>Switches</c:v>
                </c:pt>
                <c:pt idx="5">
                  <c:v>Switchgear</c:v>
                </c:pt>
                <c:pt idx="6">
                  <c:v>Wires</c:v>
                </c:pt>
              </c:strCache>
            </c:strRef>
          </c:cat>
          <c:val>
            <c:numRef>
              <c:f>'Pivot Table'!$K$14:$K$21</c:f>
              <c:numCache>
                <c:formatCode>General</c:formatCode>
                <c:ptCount val="7"/>
                <c:pt idx="0">
                  <c:v>59119688</c:v>
                </c:pt>
                <c:pt idx="1">
                  <c:v>15209927</c:v>
                </c:pt>
                <c:pt idx="3">
                  <c:v>24748378</c:v>
                </c:pt>
                <c:pt idx="4">
                  <c:v>14987878</c:v>
                </c:pt>
                <c:pt idx="6">
                  <c:v>7617611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0E-4BBC-893F-0F3796F0370D}"/>
            </c:ext>
          </c:extLst>
        </c:ser>
        <c:ser>
          <c:idx val="1"/>
          <c:order val="1"/>
          <c:tx>
            <c:strRef>
              <c:f>'Pivot Table'!$L$12:$L$13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'Pivot Table'!$J$14:$J$21</c:f>
              <c:strCache>
                <c:ptCount val="7"/>
                <c:pt idx="0">
                  <c:v>Accessories</c:v>
                </c:pt>
                <c:pt idx="1">
                  <c:v>Casing</c:v>
                </c:pt>
                <c:pt idx="2">
                  <c:v>Lighting</c:v>
                </c:pt>
                <c:pt idx="3">
                  <c:v>Pipes</c:v>
                </c:pt>
                <c:pt idx="4">
                  <c:v>Switches</c:v>
                </c:pt>
                <c:pt idx="5">
                  <c:v>Switchgear</c:v>
                </c:pt>
                <c:pt idx="6">
                  <c:v>Wires</c:v>
                </c:pt>
              </c:strCache>
            </c:strRef>
          </c:cat>
          <c:val>
            <c:numRef>
              <c:f>'Pivot Table'!$L$14:$L$21</c:f>
              <c:numCache>
                <c:formatCode>General</c:formatCode>
                <c:ptCount val="7"/>
                <c:pt idx="0">
                  <c:v>75453090</c:v>
                </c:pt>
                <c:pt idx="1">
                  <c:v>23965550</c:v>
                </c:pt>
                <c:pt idx="3">
                  <c:v>36293033</c:v>
                </c:pt>
                <c:pt idx="4">
                  <c:v>20858895</c:v>
                </c:pt>
                <c:pt idx="5">
                  <c:v>133746</c:v>
                </c:pt>
                <c:pt idx="6">
                  <c:v>8192358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0E-4BBC-893F-0F3796F0370D}"/>
            </c:ext>
          </c:extLst>
        </c:ser>
        <c:ser>
          <c:idx val="2"/>
          <c:order val="2"/>
          <c:tx>
            <c:strRef>
              <c:f>'Pivot Table'!$M$12:$M$13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'Pivot Table'!$J$14:$J$21</c:f>
              <c:strCache>
                <c:ptCount val="7"/>
                <c:pt idx="0">
                  <c:v>Accessories</c:v>
                </c:pt>
                <c:pt idx="1">
                  <c:v>Casing</c:v>
                </c:pt>
                <c:pt idx="2">
                  <c:v>Lighting</c:v>
                </c:pt>
                <c:pt idx="3">
                  <c:v>Pipes</c:v>
                </c:pt>
                <c:pt idx="4">
                  <c:v>Switches</c:v>
                </c:pt>
                <c:pt idx="5">
                  <c:v>Switchgear</c:v>
                </c:pt>
                <c:pt idx="6">
                  <c:v>Wires</c:v>
                </c:pt>
              </c:strCache>
            </c:strRef>
          </c:cat>
          <c:val>
            <c:numRef>
              <c:f>'Pivot Table'!$M$14:$M$21</c:f>
              <c:numCache>
                <c:formatCode>General</c:formatCode>
                <c:ptCount val="7"/>
                <c:pt idx="0">
                  <c:v>95721569</c:v>
                </c:pt>
                <c:pt idx="1">
                  <c:v>31979338</c:v>
                </c:pt>
                <c:pt idx="3">
                  <c:v>67467093</c:v>
                </c:pt>
                <c:pt idx="4">
                  <c:v>20133124</c:v>
                </c:pt>
                <c:pt idx="5">
                  <c:v>1083689</c:v>
                </c:pt>
                <c:pt idx="6">
                  <c:v>13889891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0E-4BBC-893F-0F3796F0370D}"/>
            </c:ext>
          </c:extLst>
        </c:ser>
        <c:ser>
          <c:idx val="3"/>
          <c:order val="3"/>
          <c:tx>
            <c:strRef>
              <c:f>'Pivot Table'!$N$12:$N$13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'Pivot Table'!$J$14:$J$21</c:f>
              <c:strCache>
                <c:ptCount val="7"/>
                <c:pt idx="0">
                  <c:v>Accessories</c:v>
                </c:pt>
                <c:pt idx="1">
                  <c:v>Casing</c:v>
                </c:pt>
                <c:pt idx="2">
                  <c:v>Lighting</c:v>
                </c:pt>
                <c:pt idx="3">
                  <c:v>Pipes</c:v>
                </c:pt>
                <c:pt idx="4">
                  <c:v>Switches</c:v>
                </c:pt>
                <c:pt idx="5">
                  <c:v>Switchgear</c:v>
                </c:pt>
                <c:pt idx="6">
                  <c:v>Wires</c:v>
                </c:pt>
              </c:strCache>
            </c:strRef>
          </c:cat>
          <c:val>
            <c:numRef>
              <c:f>'Pivot Table'!$N$14:$N$21</c:f>
              <c:numCache>
                <c:formatCode>General</c:formatCode>
                <c:ptCount val="7"/>
                <c:pt idx="0">
                  <c:v>102308497</c:v>
                </c:pt>
                <c:pt idx="1">
                  <c:v>32528024</c:v>
                </c:pt>
                <c:pt idx="2">
                  <c:v>355599</c:v>
                </c:pt>
                <c:pt idx="3">
                  <c:v>73425175</c:v>
                </c:pt>
                <c:pt idx="4">
                  <c:v>19317457</c:v>
                </c:pt>
                <c:pt idx="5">
                  <c:v>3183705</c:v>
                </c:pt>
                <c:pt idx="6">
                  <c:v>17468642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0E-4BBC-893F-0F3796F03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313590032"/>
        <c:axId val="1313582128"/>
        <c:axId val="0"/>
      </c:bar3DChart>
      <c:catAx>
        <c:axId val="131359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582128"/>
        <c:crosses val="autoZero"/>
        <c:auto val="1"/>
        <c:lblAlgn val="ctr"/>
        <c:lblOffset val="100"/>
        <c:noMultiLvlLbl val="0"/>
      </c:catAx>
      <c:valAx>
        <c:axId val="131358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59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Test Data.xlsx]Pivot Table!PivotTable10</c:name>
    <c:fmtId val="4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44050592819419188"/>
              <c:y val="0.216049055869981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E446636-D159-4672-994C-0D404F3609C8}" type="VALUE">
                  <a:rPr lang="en-US" sz="2400"/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56169071274058768"/>
                  <c:h val="0.93209641056785564"/>
                </c:manualLayout>
              </c15:layout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44050592819419188"/>
              <c:y val="0.216049055869981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E446636-D159-4672-994C-0D404F3609C8}" type="VALUE">
                  <a:rPr lang="en-US" sz="2400"/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56169071274058768"/>
                  <c:h val="0.93209641056785564"/>
                </c:manualLayout>
              </c15:layout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44050592819419188"/>
              <c:y val="0.2160490558699816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E446636-D159-4672-994C-0D404F3609C8}" type="VALUE">
                  <a:rPr lang="en-US" sz="2400"/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56169071274058768"/>
                  <c:h val="0.93209641056785564"/>
                </c:manualLayout>
              </c15:layout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8807870370370369"/>
          <c:y val="0.12687427912341406"/>
          <c:w val="0.17824074074074076"/>
          <c:h val="6.5743944636678195E-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Table'!$M$48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F6-4249-BC81-8547BA77A342}"/>
              </c:ext>
            </c:extLst>
          </c:dPt>
          <c:dLbls>
            <c:dLbl>
              <c:idx val="0"/>
              <c:layout>
                <c:manualLayout>
                  <c:x val="0.44050592819419188"/>
                  <c:y val="0.21604905586998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E446636-D159-4672-994C-0D404F3609C8}" type="VALUE">
                      <a:rPr lang="en-US" sz="24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pPr>
                        <a:defRPr sz="1800">
                          <a:solidFill>
                            <a:schemeClr val="bg2">
                              <a:lumMod val="50000"/>
                            </a:schemeClr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6169071274058768"/>
                      <c:h val="0.9320964105678556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6F6-4249-BC81-8547BA77A3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Table'!$M$49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Table'!$M$49</c:f>
              <c:numCache>
                <c:formatCode>General</c:formatCode>
                <c:ptCount val="1"/>
                <c:pt idx="0">
                  <c:v>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F6-4249-BC81-8547BA77A3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642575"/>
        <c:axId val="23640495"/>
      </c:barChart>
      <c:catAx>
        <c:axId val="236425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640495"/>
        <c:crosses val="autoZero"/>
        <c:auto val="1"/>
        <c:lblAlgn val="ctr"/>
        <c:lblOffset val="100"/>
        <c:noMultiLvlLbl val="0"/>
      </c:catAx>
      <c:valAx>
        <c:axId val="23640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642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shade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Test Data.xlsx]Pivot Table!PivotTable11</c:name>
    <c:fmtId val="4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0281385281385282"/>
              <c:y val="1.5084321356382175E-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78495670995670996"/>
                  <c:h val="0.99808429118773934"/>
                </c:manualLayout>
              </c15:layout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0281385281385282"/>
              <c:y val="1.5084321356382175E-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78495670995670996"/>
                  <c:h val="0.99808429118773934"/>
                </c:manualLayout>
              </c15:layout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9374078575647172"/>
              <c:y val="1.87476741166799E-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62401543664491355"/>
                  <c:h val="0.99808444574739763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9374078575647172"/>
              <c:y val="1.87476741166799E-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62401543664491355"/>
                  <c:h val="0.99808444574739763"/>
                </c:manualLayout>
              </c15:layout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9374078575647172"/>
              <c:y val="1.87476741166799E-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62401543664491355"/>
                  <c:h val="0.99808444574739763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"/>
          <c:y val="0.84291187739463602"/>
          <c:w val="6.3852813852813953E-2"/>
          <c:h val="0.15708812260536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Table'!$N$48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1C3-45AA-B93E-4951C0C3B970}"/>
              </c:ext>
            </c:extLst>
          </c:dPt>
          <c:dLbls>
            <c:dLbl>
              <c:idx val="0"/>
              <c:layout>
                <c:manualLayout>
                  <c:x val="0.29374078575647172"/>
                  <c:y val="1.87476741166799E-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401543664491355"/>
                      <c:h val="0.99808444574739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51C3-45AA-B93E-4951C0C3B9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'Pivot Table'!$N$49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Table'!$N$49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C3-45AA-B93E-4951C0C3B9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81"/>
        <c:overlap val="-40"/>
        <c:axId val="1209619504"/>
        <c:axId val="1209620336"/>
      </c:barChart>
      <c:catAx>
        <c:axId val="1209619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9620336"/>
        <c:crosses val="autoZero"/>
        <c:auto val="1"/>
        <c:lblAlgn val="ctr"/>
        <c:lblOffset val="100"/>
        <c:noMultiLvlLbl val="0"/>
      </c:catAx>
      <c:valAx>
        <c:axId val="1209620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0961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shade val="50000"/>
        </a:schemeClr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'Tables '!$A$2:$A$31</cx:f>
        <cx:nf>'Tables '!$A$1</cx:nf>
        <cx:lvl ptCount="30" name="Row Labels">
          <cx:pt idx="0">Andaman and Nicobar Islands</cx:pt>
          <cx:pt idx="1">Andhra Pradesh</cx:pt>
          <cx:pt idx="2">Assam</cx:pt>
          <cx:pt idx="3">Bihar</cx:pt>
          <cx:pt idx="4">Chhattisgarh</cx:pt>
          <cx:pt idx="5">Dadra and Nagar Haveli and Daman and Diu</cx:pt>
          <cx:pt idx="6">Daman and Diu (Old)</cx:pt>
          <cx:pt idx="7">Delhi</cx:pt>
          <cx:pt idx="8">Goa</cx:pt>
          <cx:pt idx="9">Gujarat</cx:pt>
          <cx:pt idx="10">Haryana</cx:pt>
          <cx:pt idx="11">Jammu and Kashmir</cx:pt>
          <cx:pt idx="12">Jharkhand</cx:pt>
          <cx:pt idx="13">Karnataka</cx:pt>
          <cx:pt idx="14">Kerala</cx:pt>
          <cx:pt idx="15">Madhya Pradesh</cx:pt>
          <cx:pt idx="16">Maharashtra</cx:pt>
          <cx:pt idx="17">Manipur</cx:pt>
          <cx:pt idx="18">Mizoram</cx:pt>
          <cx:pt idx="19">Nagaland</cx:pt>
          <cx:pt idx="20">Odisha</cx:pt>
          <cx:pt idx="21">Puducherry</cx:pt>
          <cx:pt idx="22">Punjab</cx:pt>
          <cx:pt idx="23">Rajasthan</cx:pt>
          <cx:pt idx="24">Tamil Nadu</cx:pt>
          <cx:pt idx="25">Telangana</cx:pt>
          <cx:pt idx="26">Uttar Pradesh</cx:pt>
          <cx:pt idx="27">Uttarakhand</cx:pt>
          <cx:pt idx="28">West Bengal</cx:pt>
          <cx:pt idx="29">Grand Total</cx:pt>
        </cx:lvl>
      </cx:strDim>
      <cx:numDim type="colorVal">
        <cx:f>'Tables '!$B$2:$B$31</cx:f>
        <cx:nf>'Tables '!$B$1</cx:nf>
        <cx:lvl ptCount="30" formatCode="General" name="Sum of OrderValue">
          <cx:pt idx="0">2183028</cx:pt>
          <cx:pt idx="1">9481592</cx:pt>
          <cx:pt idx="2">3280129</cx:pt>
          <cx:pt idx="3">10859380</cx:pt>
          <cx:pt idx="4">10266655</cx:pt>
          <cx:pt idx="5">726103</cx:pt>
          <cx:pt idx="6">333503</cx:pt>
          <cx:pt idx="7">406185</cx:pt>
          <cx:pt idx="8">1266984</cx:pt>
          <cx:pt idx="9">53844039</cx:pt>
          <cx:pt idx="10">2479687</cx:pt>
          <cx:pt idx="11">2752235</cx:pt>
          <cx:pt idx="12">34156951</cx:pt>
          <cx:pt idx="13">25707950</cx:pt>
          <cx:pt idx="14">400703</cx:pt>
          <cx:pt idx="15">69626461</cx:pt>
          <cx:pt idx="16">378104213</cx:pt>
          <cx:pt idx="17">26061</cx:pt>
          <cx:pt idx="18">1764</cx:pt>
          <cx:pt idx="19">6021</cx:pt>
          <cx:pt idx="20">61613280</cx:pt>
          <cx:pt idx="21">95136</cx:pt>
          <cx:pt idx="22">546077</cx:pt>
          <cx:pt idx="23">5538113</cx:pt>
          <cx:pt idx="24">39082043</cx:pt>
          <cx:pt idx="25">5309887</cx:pt>
          <cx:pt idx="26">45739043</cx:pt>
          <cx:pt idx="27">685269</cx:pt>
          <cx:pt idx="28">918926</cx:pt>
          <cx:pt idx="29">765437418</cx:pt>
        </cx:lvl>
      </cx:numDim>
    </cx:data>
  </cx:chartData>
  <cx:chart>
    <cx:title pos="t" align="ctr" overlay="0">
      <cx:tx>
        <cx:txData>
          <cx:v>Sales Per State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Trebuchet MS" panose="020B0603020202020204"/>
            </a:rPr>
            <a:t>Sales Per State</a:t>
          </a:r>
        </a:p>
      </cx:txPr>
    </cx:title>
    <cx:plotArea>
      <cx:plotAreaRegion>
        <cx:series layoutId="regionMap" uniqueId="{00B26660-E6BA-41E7-92C6-1E2698FDCB21}">
          <cx:tx>
            <cx:txData>
              <cx:f>'Tables '!$B$1</cx:f>
              <cx:v>Sum of OrderValue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7H1Zb9xG2u5fMXxxcA5wqNTKqpozGWC4NFtqbZbl2M4N0ZYU7mRxX37997YlOS2mW+1oNBcCjpAg
UFOs5X3qeffq/PNm+MdNereu3g1Zmtf/uBl+fR82jf7HL7/UN+Fdtq6PsuimKurij+bopsh+Kf74
I7q5++W2WvdRHvxCEGa/3ITrqrkb3v/rnzBacFecFjfrJiryD+1dNV7d1W3a1M882/no3fo2i3In
qpsqumnwr+/P1jDLug6bav3+3V3eRM14Peq7X98/+cP3736ZD/eXqd+lsLqmvYV3sTpinCDJmULf
f8j7d2mRBw+PhXmEkVQMYfj8fs7zdQbv/eRivi9lfXtb3dU1bOj7f2cvP1k9PFu+f3dTtHmzEVwA
Mvz1/XF+G8GWo7qw7x/YxWbpx+ff9/rLU5H/65+zD2D3s0+2UJmL6tCjv4Dy7/x2na3zd+v89t15
dFN8g4N0XKfwa/0osFcAiRyZAA6RiD1BR5EjSTExJUXq/udxznuQXri43aA9O9gMxH8DNG8IxMv2
tgWuV9X4KL9XwAwfSUWwSSi5JxZ+Ap1QR8KURBB2/xTB421+/dySdiO1/e4MmMuvbwoYOHNhtX53
Wa1v7+rwUUKvAA4/EpybgtOZulNHygRVSAi755N4nPMHoX5yPbuRme9nhs6/L98UOlYEBulRQP85
KIQfmUJJjjndxRgJj5EyTUDncc57UA4uYzcWD6/NILCu3hQEdhiumyaqg3X1ivQg+IiYpmQKPIPv
P091lyRHiGEiOJoh8bOr2Q3I07dnuNjXbwqXf9f1Ons8pq9ADfOIckalwvKHod/y0jZ+AMChkKL3
j+nj1A9q69BqdgPysIkZEv/++KaQcO7SMHoUxysgIY9MRqlC5sYjg5+n1BDiCGPOBGixeyTMx6nv
kTi4mt1IPLw2Q8I5fVtI/HCUnah9978v0tv/8yicV8AFHWGiCMPqqYssKAQwiBEuHlQZPN72s5zt
RT0+2rWcPcA8fX0OkPPGAIKg9j6SWYNBebdcd3dp9P2DnxbT34s+yf9H7fu52p0y2PnoLxGo18aQ
FmieO7t/ExSINhURWPI/o8otYyPwEVcCUWTOqPQTC9lNoh8vzujjnbwp+njF+vVAwPyImpRQRXZa
fMGOECemMgm5tzP8cep7O3NgLXtw2GxgjsG/3xQGy3U1rvNXxIGoI6wkWBUQ8DYJwCFjCIJ3Ju/d
gJmd/4l17Mbgx4szHJZvKy45WWdZ+91yrCBjmUXV4/HcZVr/nnqi9Agid8U5enCx1FNkOBh8YYJ7
ttsDu1/Z/1pn+v+9+4m17UZp5yAzxE5Wb4o5JxDLJ+E6v309pAg9MrkJbpl8CEvkE6QgoOcmwxTy
l/c6bGZPfmpFe/D5czNzVN5Wenm1rvJ1s05eUaNhdiQweMSM7QzuNxl/oBckYXbHkj+1ot2obL06
Q2X1tqzM6q5ap68JCTpikHDE8HPPhJlKM48YkgS48hBzztIuh5ezB4+HbczBeFth5aemAf/3lVUX
hcAEEveQBTPvEXmquiB7TxAwRPAZFD+5mN14PHl5Bsqnt2VNzta34fhfSNyDSeFUYkjeP/hd+IlJ
EfKISKlMSh+INEuE/fyydiM0f38G0tnbyt9f30GdMnhVdxmLIwDGFCad+cvqCEHynkCl8v5nBsxP
LWU3JluvzuC49t6UB3a2ziPdvqKnTMDSU2ZCHLkzkFf0SEK9RXAsflid7dTYT6xnNyI/Xpzhcfa2
qsJn0VRUr5rFp0cUgbgRfWpNvpfxTUQUeqg6zsjxEwvZA8TjDuZA/P6miHEO2chNR8UrRibmETKx
lNC88+Pob0X3ih0xE6yMeDAyaFYG/pkF7UbkzzdnkJy/Lafrep1F6bvz9W37eqBgfISwiRF+DBdn
XrAEL1gg8LtmaPzcWnbjsf3uDJHrt6WtLm6jOnzFmARS8xxTxBjluygigSIEusbAtNwb9FkC8vBy
dgPy+N4MjIurN6WxLts8Xn97PWpAOCIZwYxveh+2FJXgRxAUSsIgGfn9Z4bC4XXsRuHxvRkKl9Z/
isLTXr2tPsTNDsEAKiEebOCM/OQIQ8ICskUz2/i40nvHZVd28e/t8AG4WfPa5TqBPsx1/tcmxEuI
y6DhctZh+JcP/rtNiFfreF03kLx7vRNHzCMuGRQgwEW8/3l68MB3hAQsASO58+D91Ip2I7P16uz4
Xb2tetDnu7p5Z91BhJW+Ii4bwTPMkQAruKUJpDhSAgpC7CFrp2aa4CcXsxuSJy/PQPn8H+uEGXf+
u1T5nmN5/YZCoIsiFJLd0Gzw/edpXkKCMTUhJob4955MMy3206vajc/s9RlCn95WVsKrwNV/d100
h2kzOzmHmrfvG/G/i3BecN/TrbxtVZ6YhL/ZZU8I9G8RiPzmZUS1qfKaEg7OTjX60Pm+fxm7z8PD
a09W/F9uo98PxY/bBw4UMtzv1xa2gHr+6SNWs1cfOnh2WfuHR8e3cLUB7BMRFPTkjxsRm3GetP/8
SFXci/jpa3dgVH99D8GgAEPIENCbMQ799u/f9aDa4Qk5UmpTioSWYaJMyKS8f5cXVRP++n7Ty6qQ
IApDoyTlAP77d3XRfn8EGpyaiCNEYURFqfnj2shlkY5Bkf+QycPv7/I2uyyivKl/fQ/K//07ff93
m9VCiAptzJyD30QU9DNLE8Hzm/UV3E2BP8f/l5d1rg2UqGUrM2KpqpB2zCJi9Y2wDZbVTltmvZUP
ujhtM9Pr+NDYBY2pDbtyqO83q7hyhalCC9d9YqFscIKJcbtKeWH5sdHZKcXyOMk/+4a+Jn1r4xIP
56FhaCvDxWTlfWmNY9y7tSFzq2RJZo2cwdhdcIGnlDn55FMr6MfIrpLoJGS3w6Qnt0sVWsRf1KSN
E9UJ44Tm8rRIp2rp0/Sy0p20KvZbHbdXcTRxS5sjt7PJnfpQOnGLYsdI9Rfs19qafF87foiPo2Ts
rzpSYg+lAXZiVtppnNaX8deJjqYzyUBaupZrv4m0iwv0iTb1RR6tRR4aF1liFo7OjOMai9gmRY0/
8vIa5/iM6+hDl2MnHaPqdMp9O9QisMYCpQ7ER3bfDaE9dn7qVNz/IzGD1jbrunGw3wZ215aGnbU4
tPSYBfZkhsjOK3RVV2G0bDr0m2mwwFW0Cb5Q5U3VtfTb8JKMZeapom8sllW1lZrJsVmVw7KkXWn1
5GtOg/KSt1lkl3oE4Q/Voo/KwWllK70w6dCi4SC/APztxXSadQKvmgoth8gQK60tYahrZdSlRYNk
dKexuA4N0TmmqLndVsJOe947YZYWbqerxMvD6mumusIiRRR6kaaj7XdcWaPoMtuU8cngD8ZiLEjj
8HLSFjj68ljUtLB9LMWChvXnNEgCq6WquzSKOrR6lhg2CvHkkMy/SQpeW3VQ+KcqkdhKClwdVyI0
V1mizxiKldUUlFq60R9xm0zOWE/SInFYL6OJxY4q80tFouTEoOTjMHTFskiGwOo/9b4mK8KI7+Vt
eBHGCp2kdWmHqZlaEY4LJ4jGbOHjla5DGwpB/CRIGwAqnVKr6mmwGLvUwRnNvYnCvstmsuq4s7jI
JytOsvMgLlKrMGuPBxIGa0TraoYSK9RGD2vIuNWb7arlU3msWb8MzLCzJ1w2bggV81Vbrlolk8tM
sW+yH38zcJN71NeFB6iFixGkAmfMryzVjrWrqji54O3nNKa9J/v2YqrywaYYdVYWmpYyO1dM4WiF
TXLCk+E8z9vkc9Dl2aouQm2nm199U7cLXrKvwhCpW4w+Pq7RBR+z0gp7HMAJjRNL9fw3v14kApuW
DFViB7HwLcmL1qpgi26SotYlfoetNvKjVeH3gZ2Gw23PpHTCkBhWTAZr7LBc8ix1kF8M1lQYyapv
TkvSrdK2czhpliP1rzGrT/yKgMSmZimZWE18WdfJh4KOgS2CUFiV9q8bRBtraGls1/7wm68Tq8m7
U3MwzwvdfE7zxo5FRo/jLD+VSXGNEhE4Qhn+sZmHC4TvSsadLKWJVVRZYXVIymMjtLERlVYbmPxK
DhRZxnQRqXg8ybumdhI5WAnO/ZUmIXNUEfYf1VS4DVc3vj+Aah3D6CIOam03aaJPJxWL3xQtQF7B
WZaM4QqaU5JzwbsRWaqgizYl9VIi0Z2E/tidcDImx3HP7DailWGJ0UFxiFck7I0Va6PRwhkyl0Ue
Zp9qrnzL6GUCCEYtyCmJTou4WRsiEgueGpPFUyTcVIb8jIKUJysVfuRWSWNaOkvJSQodZCeEhTyz
4I7jeTHVGWgbBqfKDav8BNRQaMGdDLtI0LKScOSSqsrsjPIlqg3squwjBjaacXxWluGnJDUWTNar
sOWgRLJpVYXuaLSxlQEVjlWVW12Y5TZtnUqR1DLKBHuS5OsupNyikZKequTX0hia44gZpqsxjq2y
HMZlZJbEDVr/jxGhkyoj2XEZI7vlUWpBH0N6U/N4qUGH+5QU9sSDBKaUNw3qiBUM6ArJJLArbd5p
f4LjlBqjQ6AsYqFqWAVm77u9kNSlBkM2DUbsxaU+xr72P486EsdV2mmn6Kn/2YR7iXbYO0Yd0DNT
/46zxD+rRl86ZBgmG26E3sQhKv6QsTdU3e1IOnGlQAW4E8a52w2gOeKq56c0NlIvDeLU42mae4Ms
Pom4wS7RhrArMg123ZiRZaiAOlWQrWgZg6QosBnFYFvYVNKPRsFs3yC+FciutrOGgJUJ/HIhcasc
1kt/ZeAqdZIqgZMUVollZvi6z/raBjufWahpTwzNpiXrJJh13cc2kqiyeomBozEJnAEfZ6oGIotE
2fVkXqa1bO04qJZgn5sPFAXHgY6JVYkssIgIKss0269ZIe7ST4JhOEMj2ARq3vapoR3eTHYoZXaS
i+4chValuHbDhubWSLClc//M7+rfY2NYIpYfJ91oQ3tjZqswccwcpzB2jG0lWegSZHwLAaByAC6E
oj9NjLazwwhfDrVJraq8LNCwQHIZRBHowuCiMkI4gmnqdj1doDK98JnxeQMxp9Wqx4CbZte5BkMr
wpi5NI1vSTt4cbfIaX08oehs0tlx05zyjlOr5EVjFVPsIo4X9Viu0yA8a1K8MKLi1qj4B9pONjeB
KzqqpI00/tpQb+oT4hqDUdoD6uCUDSyzdGskVlB3g83lkC/GtjuPKGN26iexlRjhHQrG1VDXX6qq
sUkO2mkyKQP1041wqmtu+VLS0w78H0uypF2oqHJ0xS/R0HwBo37TBGUJ3k97HA1Vet5gI1soYoB1
jlsw3XF92pSRx3H+R87pbRoNbtyR2iELowhCJy5ZbodVsMioaTcyDlZBMNgMj6c41sWiAlfDbpHM
wImcPrPYOGO8HW0d1Ik1mMVpln9gAXHDdkBnoWgupkAkFunUaYq6tY9a0Gu1scqLUdkN6nOr7cJl
ujG0WV6dMRP3dlkVVosuzbhHVly0V33ZdOA0hpdTsWpblNsNM69Iigs4I3FtByBLHoMxh9N64yfU
1vUgYOygddq00OB9JtwyiTimpfg6gRuzKHj3LVK1RdPgNAasnKRjCz3p6y7qWyubps6V8szIjBOe
B26hu29m2mCniUG7DOW40OeZRNiSlEcLVl6wLhmWTJe/5RqBCw0jdBrZOM9HuxMFqJpmvOSlXrUY
mAqJAvAdBtNJG345dXhwEAUqmYlN0nJRdBpolQeDJcDkos4Alzb4A9w9XIrQ7SueLXiCTGui6XlW
c/hbAo6fGfU3jQ6vcx8cjcyYLgVZgDtJsxN4nNkylhdxKyI7IAm50vg4p3o4U7gI7BK8IKegArs6
NpDXRLnHB78/CRQsoTCm7CQye+0K1jHQFLJZBSG3UpX71thXptsHiVqkIejnjlsTmcpvieardojb
k6DspsUgBXg2XYo/FopfJlj+lseiPkuKiV8l+bFKE3YeT0F9EWHBFmE6/tFMRmCFVAYnOmlXTTBZ
WnLD6SP1rZy6FcbgFHTUOM7ScATS9sJqi88qzNUJN10RjcJiZYlcCMCucI0qJ5uixFVR+QWc5nEx
ivoj8/PIakO+LHDqXyRjx5yquRDYKM/yQX4Af9RDWd85dZxVFgn9z2qsT3ucrTAyJxvTsT+ZMKOW
jPNxQWCIPMvuWmY0izFzNWkKO1LJuPjuFyfDGrWNZSLRu6VKRzgyRWbTMrqFVVxUWWpx3w+thvfU
GmQW2+2kLpKovW1Y5RqYfigD8J0heugtDiHEkLZxeybMJAJdNLmpKNtFBlbH68ERQjLmZ1lc5o4m
SWbjokjcPB5ru8Ts8wixSZeHlhkKz0hk6ZiJvzZTvqqahp2GdfR5CCL/XAWGm/tldIwVRBh9eIZT
I7d0QX1bpsFS2okCNzLvFLb6gANtFNjchK1Z4R9XrPoQqehr2UUXTJqxHaXDZNHslA0yXQIbT1Gd
n0QpCa0hG1sHtWNvFzl1UHHcdXI6noLx1ujK1B588pGGfWGDuzNYgWkA6cga/v2cVdobG7AnEF6B
wqDRVa4H0A8ugfjCwlWenxojnItEBlaXgjPuZ9D2+Wea/kmcfVPosYqC8OEbGn78+q/rIoN/vqf2
//xw8wUPf/529vjNEM/+lXdXbLry6/kfbXImP8b6M+25SVL8KCDMMh9PU1h/5+GTnMmTzNBjcvp7
8gNDZnJ/uuRJPurH3z/kSQTUZ6GDEbLTArrimQkVnPs8iQldWYgyJSUkUaCrjkJy9CFPQsUREhLD
hTkpoe7LN7e3HvIkJlyQR5DOloKAMwFteOTv5EmeZkkMqJ0JJuBWC3RebGdHIC7szDodBDjvYRpa
0zSOn0NiDlD8/SGGHWkYSCptJWH+HH7z+VbyJRYGpByGXLhVnafBSZ3GHFsCVfXvXTUNyspx71d2
gxsR2s/PCLmlnTPCxYPtGVU2JbJNfNPNqg7HFyRF5WiHdDMvTbmojp+fZp/cNtNvbaw2EdjlIDfd
cNRgFHQ0yU34QQpoLXmJ4Dbzbo0vVIl0rEbTbbFmZ6YyhLxqjBy8j1E2+eAZYjIrKxtLffX8hPs2
BOd8e0Itke7EZkLIO4nhpAhbv7VZ3YaR+/wEGwD+zMf9eRQg47c9gYymHlxuyl2ZjkX8yY9C2oA7
rxKfOxUt5WharObp8PH56fAmv7drPiDV9nxaZHXC65G7bRCAqyaJ9Gg2VHY3qtT42rbmEDsj6yFc
bUdhnJIESZraRiBJBr0oz2G4b8ezzGMajFmX8p67vSTcplXxR9iNxyWCrEk/BGfPT7IHt41W2d5m
AWTt5dhwdxxr8SWoKuGOFKX3+v6+3Hx5L67tNOqeLZgz9ZDKODJrWnE3oVF0h+BbgE7rmglrkwwu
LNaA7X9+G/vgMmeaojB6rsuQc9cIwBXwB/M3wiFDG5gqsydFNOQi2sBJzbazSNZ/SsAXfn7mfQLc
bH2LaVXax1qTkrsNOHqTW+EqDhzNFQ1eOMFMVZAhwHJMY9M1UZBC4iRJINE58CzyXzjBZmdbOyDx
aORFrQ0PoglhXjaFnIyPAmL54IBO3aPFzZluqCVqUT9wIJDwmddHYQO5iy5MRkgylJVt9EO4DOOJ
HphuHyIzTaGKhKUtGX2vMOSULfoK684doqzovOch32MjzJlqoOCnyR4yDV7TtJBqy80iR+4EQfbg
6qjphwPk2TfNjP9l0ZU+HTLpgSc6XSfVGF6Uuqku67gIL160Ez5jf58MEveIK48YQ+QyXIbJSvUS
jEXCZTK8DBA+0wKhDHQihZZelbLxGPJa6EIFkFuxnt/EHrw3/Wvb57fwoxGBhEyvFSXkRlE8sK/m
BCHr88PvgYHPCN5C8LmpEkFpJwUYhqSvXbCs+SbH3eoXSmgz9xYFIVGZj+kYS4/VXRK56SgHw6rR
CJmJl21ixvFEGbxUwwaCsqJqUYZtjNxI6rY5SYw0L18oqxnTBRlpjY3B9Pwxm86ImsrzelT0bOx4
+jKXcFP52xYVBIQ9j9sAyMdw1joc0o/6Q1VXkAKn5QQ1iMYIlfgAhUBqvsxZ4zO+ixFEhqBv0usq
gMkL+YgbJx9Sgx5g+h4zyWdMhzxcaTakEh42AiqsgrQmd7Rq/cKqMwKVprhlVXRgsj3amM04PwZx
AJE5nDUOCRaxQG1r9KcpIV3nFIGI8HnCO4FOJW7w8PX507cZeocvxWYKIB0CXxRT73sQhYT4vAjY
VN/UZAq1a0xVYX5IYpIGoOfSsDlFMdHky8gU5R+en36PgmAzBTH6Jri/ieF7mTBaJ2QpsXtTaOf5
0fe5HmymIHjXDFFJSuVRBJuBVLXfNa6E5PToBfXYBp+1wfpsySaZ8/MBIrj8DAIpGX+RCeH8AMH3
7XGmQWQec130EfO08GsoPk/qTg9DXx5QUHtOKJvpj7SiJh6HWHiMRr0XjH3sVjLNrwxZTN6Q+e2B
uGXfNmYKpMUVFDzjgHkBmuLfY1kal36XBgfU077RZ7qjpEEeG4ZQUDXoEaSJsMwmqLNVY/1Cbs00
RR2VIydDJb1m7H1yzERDyG+lpmxcQn1JZxaZTB3c6GyqyQFkNgDv4tZMd9A+T+EcVaZnSj9rrQnu
nkLJPgnKu24E1XjgeO2Zhc6UxsSmpGxNCA7CIE1cs8lCJ9cBcUKsX+i2bS5xbCt201coj8th8uo2
aDwSmZ2Tai4Wz7N0D/SbtpUno2MUGgMYCC8mUWaTBseODyX1lx0s6Dl5MjpEUYXEEVCB1GVuQeX9
cx6w6gDC+5a+wWTLOcCmztmQBpMXCWP60Hc5oU4XQF/DC8ffzLs1fhi3jabVOHmGn6ljA9FyAfEA
e6FoZoymuuO6SWD0xifMZhlYsxEl/oFzuU/50hmlZU4m2QnAFSe1Q/t2SY3hLMuCL0wlHwdpQJ7W
XAg92CQTx88fpT0GdJNu25ZXjIwK9X4NYOv4KzIiwwraYbRSqF1Y/hSUtmrSA1Pto92M3LnPw2nC
Ru/1Br+D8DbpFqxJdO41vTAPiHDP8SIzatNOdHmc+L1HgeBXqiliF7MiORBhbNi7Qz2RGaubHJRf
P5m9h6Gi4AIBfzeS5BQKhrFFmf+lLtLWUn584LDtgYbMWI6bLPXlFLdezbkBDQmUQ7MVWSa6zRy/
qIilh/TAxvaJbUZ5sPh+kmDaeGUR+9iuOKltEQ5J6Dx/yvZATzafb7GS+1AJNCbIP8HXoOqTBr64
0eqyIl2pPMkPWKt9W9h8vjUFJG6NDrdxs6jaoK8/+hiqNqe6zdO7l21hRv0ER10ZdGRwhwBKuuk4
XQuhlZX6UIJ/foZ9O5ixn8dGAn0xfueWaQgJ2rolVqlUe2D0PU4PmRGd6hiam2LZuTo3vgYDFH66
Wl3oOj5pNI9fpn3JjOKJnirDqKG/6PsWGCmJxTvz0Bb2CAjPyc2h302GuHNVr5BFNqPXLxYQnpE7
QZ320xpGL6c6sLgeLwNtnrcyaaHdgMQHYNi3hxmpQ8ZlAffWIIfDyF0BbYwu9B9MLxM/ntE4gW8t
l1EAg8taZu7EoB4a9GYIVyWeS+Hu0Ud4RuKhgYxXOiawdFItmao+Dg30LdRsWnSafa4FdLO9bKIZ
lbNQk7yg0DoGlQqvr9F5nEAH4xB/CyldmlF2IFu8z9xuylnbKqOeqkZDv1brBhFeUH+AljC1NNLS
NhNjGVTIDTv2IYu4U/rshVsjT6dEPq/oGBqNO0B/BMtiT8bMt+ohWrMEfxRqWDwvwn3HbMb2slZD
DE5668abZl0zhtaotiLiwC72qPPvAt3StQI6loLIUI1bQGPWIjDMxsqnWlyALkwPHLY9G0Azrg8t
IzkU6VpvwtCLBi13WZLa0xAK4TwvoT2nGc3oTspBZa0OOo8no75SFTcXOpOABZsw9GcoKJyPMvOe
n2zfbmasx5FPqmLIWi/w6/RExTV26iQe3edH3wMHmtG+rXwNjWq89RpFf6+NAdqEssjKpXFAVPvG
33y+BfdQj3E2jkbjRaFxDlr3K/WDD4nOPjy//D2WafO99dvDqyjKBM5F40HpM4Pu0gBZXRFeddDw
oZKYvuzMohnZ86Q2KiXb1qsiflZWqLAgGXXRmMPn53exT0gzZkMlu4cmI2m4pIrcvPY/RiP+THh2
fydwb/Fpn7LafJfstpRk1AcGuAijx/wJeXSAUnHiJ4014SJ1gyKOPOFX1GZVU5wN0RQ4rK2yA7Lb
h9DMrHcBb8MERvZScA/PxzHNnaxXZGmM0LKtZdoeiBB2zwPX7Z/usS1TaN/0i9ZjUXyRZEm36ef0
qCamZZbqj+eB2jfJjPi+jErRRVXr9R20t+NqusgyHVmC6Ev4duAXWWKsZoRXuckibWSNJ3F8Z0Jr
6gkoHHH5/A52HzWsNjvb4iNpSFPB/wgEtEnXn+M6uKDQBqXb4eplw8/oPrFCxX6YtB6q9KaPv3D9
vvg9LeULlz/jO+vZ0EcUxpdGf5nk/qKPixNM2AHLsQ/fGdGL3veDhgYNmD7jQ4fKwWrlAJFmEUER
AjpMnxfSBsi/hoJ4c9d6GwOMtRaTQQzwFrtVkzEr6IpPvsAOtFmet6Q84KPsg3rGeiOEkKMqQFZJ
Cw6dP7mE1gs/C93nd7HbLmE1IzbT/UgHKHK4xdQtq56sGD+Awp6FyxmV9cgbs9AQvFLcHOu6WGbg
LkysPaAO9yxczkgcpc0Qti0snBQfkYYSsrp7kUTkjLipiis9JYArLuSa+OV5osTyZUPPaNuW0BM6
9mbjjXWMr6exIV7c0tp5fvQ9B1JugNhSCnD5msUoVY2HoYMxZF7RpCtJtAd3sj+Qmrzs2MsZd6H1
MIA+cWS4oI8/QB+7bSBzXdZTDveHSksb6csOppyRGE59WcJlhcbjU69tqPaVNutEf0A7433CmrFX
1p1oGO8Md1hIbzgOvzBmQUQc/F411njRublbGE76ofrkF86hTNs+RsyoHAZhycpwbLywDM4aFP3O
gxquBBn+t+cPwL7xZ1zuoY44jrlfuzjUywhqHI5vxFdRKMcD2O+ZQMwoXUGfNZRXYQKZ8kup82/Q
tnEmTfUys/CX7jvGR1RKVbtVRi8HknxLSXpWC35g+D0aY3MlfpsfuI8EpQNuPNVTdg4d+fWyZNBz
/bzw9xgdMeN2WLPufzi7tuY2eW79i5gBJE63gI3tHJs0TdobpkcQCIEEQsCv3487+yIvX4lnfNfx
NAgkraUl6TlwVODWjiwA9zZa/wgWYNGF9eIw0l85AOeBeRfiU6SpqSMkEOjXG5bYNbBOqReqhaed
bPtL1d7WOK9ivDMNzXE7NmQF7b5bZnw1Xvtm5/xCub/1+FVoj4TYyifoKkEZbkXOS7LFUY6DKTFc
GI2tJlbhrcoxwOn/hB2FW96qJfhWMXOXi/Dl48HemkqrSK6awKZBSfpsluROVRbbMRqy7OOHb737
Kox1oYBv1SM2W96cUlsdQz/ccbNcwOFtvPsaIqc8S8wFafrMdT03cRX5Fk2OvG6CrhFyc+lUOHga
+ozO403Jyak17YMcmwshvBFka1ici2tOIIYtldUmfypD/8Qr+3OL109kLpfdx/2/1cgqklvPiGik
aERGjCR51B3CsPjqt80vS9T7j9v4e8L0j+rRPw/+u0jWndvXpWNU5jtt1vQA/3qOO4PA6/0ixrmV
Yx6loiiPuJypE1OWXcrs7hmEApk1uX1pk7Ix1c4a/e/fwlgEGZdqDFfpPvSD92TR4HMfkS8ff+XW
41eBPhjSl53f9llukaxwvbup6452c+n4bmMN91dBPuZh7VecqswMDOSOiSRj3n8qiNKxG7K73lMX
sslWyKzCHbzhvFdT3WcRyLE1ncH0ubJKXvPxjaVc0AkDlZXN6IE0G/jgTvrdFJvKxQHhVeOwxsV5
tZgECMLoqHl4tJBkeUlfra7+/PHjN7pnDYibAITlPs4ekFHG/tDM4DsBp0oudP7GJFrj4Qq39FDL
uCrj1Hk1VfUE9P6OWt2FObr18qtoLyfZ1couQct2GTU7t26jISlwhVxfeP/zg/4R6d4q0mlZFODZ
c5Utk/WJNe5nLrvHSbTZJPTu4wHY6qLzt71LJpx5EicCaKLPxzsZFnetng6gbV3Ytmw9fhXGPJzz
Ro6zyhQJftpjiJo/dIdPTmHYhTVpq4VVJLvBaHsjwwTVZu5jyZ2bQnY8Bub/yk9YRXAz5dYw9SU+
gYKYSnz3IS/th1JFv64bgdWaPSiqNY0wAkioN+Ps3tSlyMLcvW4OrUFukSlA8pKFykTNvgBt/iRV
9+xDMaOTl+4lNqbpGtSGS35lo+ZWmY27QK/m2LbLW9DPbo0Kr5uma+Aajl2H3DeWzHo/fPUL/3bG
1T+v5dtVY7AGruXg0NZgIGNJRV/FkSxMXHhhkWjaX5dHz/I87+NsIJW0qjaSWR1NL2B4f4IawSdt
RS8ff8A5XP+RKdaoNNvG5lB4tszCkIPuXVYSkTa1zfPHjz9L0Pzz+as4rqqoWsZqxuvL7mUJmkcV
yjtm9T+ItMzObv0XFrg6ERL0+6oOQFmNBifmsrry+1ZRPlaenzchkdkSKTdxeno/GnA5P/66rc5b
Rbi2BPQIplZmhbeU0OUIiGy732E01hfOs7YaWIU4hYIL+K9CZnPXD13mOFL2cZ5TeekSZ6OBNSht
rrUOVZN3mecVdpHWU9DpWEeBURe6aCPE15A0p3FtaiKry6rc/MLJ5e3kD2cmaHVvK7vbfzwO51j4
xyReI9OCYJpCUNq7jNTqxWOzF9t+rxK4FV65CV6j0wYO7GZPBA62lkX8HpdpPjmLW3+v50lcQmJs
fcX593cr6sSUr8yErmrLqo0HH0x6sKQn7lwFt3HIeQ68ez53W9NYge4yJcLuMPd2vze8LS+sdlsz
aRXoIxnJ3HFzHmhvebXbvDiAUwkplI+HeOvxqzgmyLIQJcEQg/It+32gQ0LBWW79S7vIrYm6imXc
jtat6MYuCwNRZT2ONJUKX1ohvnsFvbKuJKt4DurGBUwd3OGADs+s6D+Vw/Iahf2FXfxGJ61xaEU+
G8J5IbNARN9Ea5y4hHrudSOwhqHJZg5CSzcdWAOW+mbBVeeo62a8bvqsYWfdMJRVQLw2y20vwYmu
nSru+7urJo97HvN3M1/NFjAXEAvLwnYY4kJ40Aq7CGI7H0T+I/msUWaSTYBnhm6bVdXMrJcigIBS
A7kIlZMn39bQ97DK3IdSTB6E82Mf5AF0QyLX7xKHai88aunWTp3QKDdzBp4PMakxc6W+T6HfVJAm
cxwslPUgqmNj8kKdigkEucxaqtJ7JH2Nm9eIuP74zR7qmj1HeesNB9/rgzBl0rfnvZkih+18j/Ti
6xRQmj9CtsKqftiFX+tfXAQlTvLqQTb3Po4InFixKphvBjIIszOdmmYoejiR9xRNjTsD8ptLtXcE
mfUBx7BLcTDR2AgQAzrfPhqRV9GxDUiUP+lpgmaQLXM7xyGDJqG4cjhXiayZqMabkzazcPcdt0bg
OHJur6u33FUeA6JyRnnIu4z71bdxEg+RU5zygF1XMLqrPDbiCmniLt7d0zmyDD8FLUTVwij9eKZv
rCFrvJ03AujjNFWXwZRvinMrgk7IVP0Cg/3CIrLVwCqDKbsgfo17SBytVFXcIoURY33zK/X5qg9Y
o+0qMKBHEUBJooJbB5DHFt+DDsgOLRn+X0FhE9SwkSXXkLvSZ7YWLkTRAlzzHBeQ/7H7U/Tp4w/Y
OCD6e/nzPtc0xTiO3YhcM6kqAXC3ukHJu+zkpNzjTJi81Y593T3tGnknBRtACorQWWBtx14tvygh
nXjO9YWP2RjtNfjOZgpiCiEE39QgvSKNZq89ugAHf8X5COTyPu6xrUZW4ewI5iwWwZz1i8abdqXF
ut+dhmBbYOGTLgTG1qCvwnpopMmtcsCwUP4H2OmTB3XBCyljo3T4u/d5N+SdNmqUc9Bip9z6n0XX
6Ld6sdpfDZ3N17kl7Z+PO2praq1KlBHSImTUuF3lMoK+IClYgNtDy3dvZb0QGY/M8uZ4Qrx8/7jB
rU5bBbvpBHfsqUC5ErbfdKtNxhi7csVfY+26wORQ3MGiTGYomkXa8bHuG/u6UmgNtDM2yPgew4mX
aDk/laGob4a6t79c1TFn9433BUVfiaLO2xZZXOjgVApif8Mmd74Q1hvdvkbWBVMjl6ZHKVrnnB+1
gJRbYA+XIIgbs9U+h+G72eoSriFDhAUubMIT5d09irhvhM1f9NBcuszb+oLz7+/acJQz6Qmb48ya
BfldglDwe2l0M1wIuK3Hr4LZc4moyqrGrtUPRutYR8JJ7NwY7wLOYwP25tirVRpk6Dz3eSgyILaG
+pGJeQ6TPBBul5q+tT4XfXNvQVLK3fsD1pNT6M9qPpWW57VXzoFVrKsAAr26QlVpZlmGidVA9A46
mqLj++um8Cq2fZss2IwgaeVEVc1tPfUhDkkmOVy6Dv33IMHf6b9zYLG1AhXbhWIocRjKEAM9SRzx
0DG6at2wo/C/Dfj90ijhooG+YG/9UB/KRb+CkPHzmg6Coul/H8+HZh4ivYisU6JPpoL8WSCveeHd
tzrnHJzvAqSQiwMZ0aDJRpvuuVufXLe/UKH9O77ts8z++0c3lmUXBgo10PsDsBViClDHdT/5EP60
Cvflur5ZxfdQclU4oNFlkQfRSuqMBuIgSlwI738XBHa0Cm8TMGy7MbYZm9vltrAhTbcMUfWZhqV7
YfZvNbEK8L6ioqXCaTLVFPfBuNzkvpuV+tLdwtbwrqIXep+S+qpF/1QWPZAcSsq86647RYC9zX9H
2NQ+C8eaNBlte5bNdFGf24qOhzLQ4joRJ3uNpKPRBPK/sBsUyaICFCo85I77LOfluhm0htKpThRF
HkHlL6KluQ2HyE6xDrmPH8/PjeFd4+kiAzU942D1r0gJEnHkUW85lkNF5xRKoG3w5+NmNoY5XEUx
BJPy0CcFkrR/1hqfRBSapLbsqE0/bmDrO86/v0sTjcV6OUasyVyun3jrpHqwnwon3338eOc8H//3
7MJeA+sgjzJAcBUf4PE+Da3o4IjxUdJmZ5dtItsJApX0DjrIf+xWxuATX2h367NWAS6qMLRqYCl3
/UKcA6mHYj/OVvcsSk9cF+DhKsA5E4623Z5nTOfd3ukZzzpoBkNY0guvHJxVkHeL1dh5I3g2Lvxn
K/mNawHtO+fLhcP/rV5ahbmeoe2kZ7w4iv4Q8t+m676xwFMPC4/a8cJCtNHIGl4HaSRI0w+KQ9g9
+OHx+tiW5XNXzRcqqY0IWcPr6GjjKh2UUhCj27yCMC4pPwd6uIRk+PeO6K/jzPv4YG4vRJmfh4BU
ObgHnTzN5fBWGdLueG35cS4aemFGnYP6H7GyBtu1bqWnBUqZGarbu4rZ0O5sFCh7DpSxIPRzaTO5
1WPngXoX8pG/BLPXo+R3zODMKdPAvsah78r++HHQb434ueF3DYQjROdRPuM7Sn9OnZrQh75zVbJA
iODKUV/F9wwZ2MYy0koLp5jaU2U79r3rdt4lxsZfnvi/xmIV3T7cMCYoPWNageXQgE8qbQ+qJNB+
BFHF8cZ9CTOJPsX9u11nlcrDsyBpWLavjgf2W8eLLmkCaj0FxRTiqmsGMnCAiGtk8beudR2zN50p
IS7sVdNP0lB6M3bVcJpZOYKxp00cLVHJSjhRMLp8Lh1QlT6pvFzmh9IGIPa+6kprSUljlT00z4mK
EuLm7fjzugFc5R1vgRD5mda+K3Jco41RHd0av2oOBkYEr9c1sUo9pVWRcRnHOhsq70uf2ynm36fa
mq+bgms4IDazc2P5ps7IAnMM7tKjXIa3SF7aPG2khTUiEHI8TbH0U43jCsFd8IdmNeygnluqdGmk
tZwCcLbDYx9Z1XVoCTie/DeqHAkPFjp6Nc6koRpPa8P3hWz2cO9m8QCK1IU1YSMJ+eff3wVviaM9
hyhSZ7IrGLRCoVGMa7FTJ8TeN/2lS9uNFLEGCjp2wXStdJ35XLNnYNbpA4wDpu9T5VgX7nu2mlhl
ITuPgsLtZL3rJ1L76cynIfzTU6i6H5gBcfFCJtrqr1UmAlYCitA+1G8KhtuRvfYmCAZD+X7HmiV0
k3C8eIG1cWZgr5GB8IKAiI/iNUSb/+ThG2DSu2Ehf7qKpJPqjtCc3gEDdD+oSwdo/754glvsf+eC
NXUOjiREnS3COpROmUKLB5r6drJIuFE4ze6s4z2F106KVU4ISF6HCw+iFMI4wQDJ7N7bt2EEKIJf
jNy+MME35sX/wAbxbJ9BpSWdWt3dTi2jidSteOSosNOPk9vGCruGDkJNTTI24wotCLxh7zOnSJgF
Fefrnr5KBCPDgSmBm07mzyTcKwZPoYoXf657+Cr8bb9zOA94njojO9nwLKKtf6Hjt3rlPCDvMstZ
sbQHeydPl4WCMoWK3JHZx2+9NaarWJ+hJMh6qMymNXPhxzEcIvmoqutWQ28V4cBRoiz0oeTZVUae
wE+s9jAReip4tb/u7Ve1Ru4F0IwlVpROGmLDoegg12/Z3o7DHeHjFrZSh7eKZCjwqtyDDE4mhPrt
QiMe/MR7SCp8UhPZ55b/MI3lGIPF87vpLs3Tjcy4Fswr/KCwRlezjM8u349tPp0ciezYk8JJcBET
Xkj0G1lqDSO05glXSI1iUPokN4pQeGzkt4aYnQfDJABRbjHv4NClr1PKtNeYwqmypYaxU5TiPMoy
e3FmrkBrMlyuyx5rQGEJqK7kVES4CPdvi9Hbz578+vE82AjBNZhwLqepaAoUdnzQYNJrgVTOvaeP
H741Dqv4HsGQWFo4WKVNF3zJDZzXxrew/9bgrIII92mcdcJgs/RxY1tfsor4BWpV/Th0DKfXhZ0O
5az/5EpEl3B3GwmFrmI+AtybBrUXpSFtFzcenFLCMcT5o8d8sa78hFXYa1/kIpAkAud8iaf6E0wq
Ljx5AxNp01W4U38BJxZEi8yZLTLCQ6xqyPcAdlFwahO5OpWzB1SvBSlzSP0ukx19MoNq5S4AMXf4
Xi5G0WxAga6uumuw6WplhyMMnObc4bxdU0MB4xvRsH0V8M66bk1cowwFY4MfOmWQ6mixvFNYi3na
Q0UdLPWP59tGwb9GGaqh1suYd3qnYSW2q/PxkeXNfZ2r355t9lpeonBuJM010BAlo0c60qCdroJ7
BC7y66oQca+tQ0ODC8D0rUbOv79bibtgpH0+oJFRmzq2GufeXdhxXpzXyOkvrJpbbayyAS011Fk0
yACVu+yFWB77YnwLfO83DlN+fDwmGzlgDTds6zCEwWQ+7Ea3bOLQsqBoM1F7f93TVymgCOfaphaB
GAwIunFbq+KeB2T48vHTNxLMWhKP4qiNOD588AZYhcTMz4FJGyIH7lH0Eg1qq3tWSYAp47S4mx52
8F2pX+D9A0Uv316CCzXX+RLsHycka6Th4pUwK9IjhJYVJqjuoU5ve3cuCw9wmTqIInwtg0vkwY1P
WcMOQf8mCwm9fsciB7ZAthAJzncv6RNuxPYad0iMSxZeD/1OtsXOc7x7SgC1jnr5Rzvgq1Xzr4/H
fKud8+/vwk4bCcG4AEaGucOfmF88NkF5wzu4KvXz85kQdCH9b7WzCm+v1r5FJEbGOM6DwhUyrqGe
uIF3VCDydGaXwEFbo7IKcQuGYTLnBDpT4DKlEfh8CZL8Jc21jQhxz62+660F1JOcjarfBZ37g3H6
CVIXf9quuFA1br38KrzLpmzatqN650XwWLRgDpU4S97uPh7qjey3BuFxpwbmssX2rM21hj+g0jN0
WGFW2uxn3+VqT1XnXpK63xrvVaDnI8mpU+FTYNjwE+r9dzgvfBtdr8DpQ3jspktMh62PWq3iXZkH
w+CjHavBoZr0zP3UTTqpyxDGjlF2Vc+t4Xl1hcQSLq7ahd2k4qEasUApOcbh4D72TX7hCntjcq0R
ehG0HobG89RurPUIY6nQjeELy2/hi2iui8I1TG+GpZy/KKN2Ds4CYhAUfsKo9bYpygfjjz8c2V5S
x9sY/jVGbykburQ46dpFEZew1OtOTW1XYAkVD8HA/wg5XtjAb4z/GqsngjkYgjDvdqweYRFLvSKu
lk7Eyh9VrCb7QuxsRKazCvycUq6cykczgywTuObCnbGp9IVK8e9j/rFurdXxtDPDLVAVODkBpjio
cds5k31dtCaBQPCtMWCN19b06tHpCDrzfcQovOq4VvCl82ApPNlXzg/3v/ktJ2hKAzW+K+Xwxych
g5xd91xI566DRKAvr2P1w53qv+3gygIXA3MU7anlxdFo/Wy5+PxxrG6UAH9PG96l6NpxHZgQymAv
fd0kVMLiENa5+SHvG30zLoX+AsS4m9VNXu4/bnFjbqwhfQ4H1nGBit1+ySfuJb3jDO2N73ARXkgM
Ww2cP/XdJ8EZW2Ov0kX7sAx3bS9jbl9ZUK4hfZCyk8Ps4tGj62YLG9Io6NPruuUcse/eGuYwLC8D
iW45S36FBahJjdTBhZm6kSzXeD7I74BEMrc0ncAW8ER9K1T3iAuKCxG51eXn39+9PFziUdw1DU2h
z7GfPPeBCvbp4375m8//EexrdTwPqlmlIgL+613424Wn9y9o1+uTzvPoqe3HN2Kqr7pT975a5mwq
R32QYqifaogl7TT8BuNpbtvYgWEzHODpJxL5blxF9SX9xI2MukYBis6RFddtgKsVUb1xyXEvuDgL
EMqOPMH4Tz1/3A9b7axyALPqjoYm9/dNZ/UH0Hpn8dvVYO4cigZm8ncDKp9Lhw+u+1cs7F+9vioU
gtnNxVhJviv7ycCi2+HwQux2rQdiVR8r7jmYpaUEdS8plRsFNCb1MmMXYXc0d4FFHCRcNVre+WWz
75wCRuNxL/PeOfQcJsnfCDGAZmKTXw11PKvCKANOCSPOTVTCr+p+7HPj+McJug8SuEDPdPyFglzU
fm4doaZ4dOGeBL0iG7qkpGps2SWjM8ip289L58A6e5ajgWUdjVpsNHLWwpYxgMc7qcmQAA/QvXhw
2os5X9RX1S70D+wKwPAOFglveSh0N3lcYau7xJGYnPYEObLy1BnfvptFNICKOrMJm74maqw+E15O
2TcTOp11EqKihY6DVrETIFh+ZgTlmbZL9eD2M24Tawbs/RKWNUwrGgLF2jaAeztOd3WRVJMp9p61
0JhRduRltLyVIAK8Ckcl4VTsuS+Obai8c4hFJOHMTFOa5wT29ZUdxqG2E+7DGNiN2BHCV2MWit7d
A5aawuj0V6fm2xIMocQJpjti5N5rQTnIR5PBID6TbiRTe1ROwsIg6e0KV5Izfyp9N1Hyl9vfVK2R
cTv1CYV4MjzgbqAMC1eEfSTLrJf8NM1PULZJBKywp+mmabHiQpG6rGOmIWhp4DMcaUh319/owrPa
teHv3Ou4738UWHMahb+Sw0NfTz8m62fvVL9g5/CDWD9A+rpbpHs/hV3c1SKZjb0fOPoKwmEamKTu
2zj+wo7Sh7Om+6xmdYKeUqwUOzIXPdbB7Xl+6aMuLZf+Nhy/mKK8R5/fgTRy9Kbmhx3BDBaWUpjG
M4s9tjyCvSLjM2w+GQDYmHjLnoDzhcJX7reHKQIRebLG/t6BF2kSkry9L90izwDAJnB/rrk60s4j
c4q5CQ5zUaEqxSEkXHUjdHzfpfMio3t0rR0brHr4BlzPti39SWb32Ivpuaq0H8N8+9QofpvPNAkq
cj+WfG/P4R0c67+qsXipyvE38T0OyewuBWOwBh/XgJRrla/uXHzWQ//oLZhyUsL6FZdkO8HLH/Cx
/e4I65VG9Ee/RHccJrvtbG60PaWl5b4Y4kP7uZkT2y5hSivLtxCCOaBEp7U73HNWY14040/LVH0M
57UdZTLN9XMD+1IFrd0Ouk+jB277TA4267/UkfNMGElpp4J4brsnskDINpruPPfV8YM9vBx2U+Xd
Cnhy70cavYyG30U2fypgSTJX0y0Pwp3XjXDZkKnV1LhwOBI/2luOc8/LpoPCdn/fQ36o7FValPax
tasDBC12TIcH40wZ1ErgACximJLfyGJ4AFGoSFvW7nRZHGGkmLCafUW4xQt8cYtifs3tPoWPXrI4
X+sleAzAi7N8ePbiunTGeo80WALyJvDvKoruGaTl7HCMHfFA2/YwLLBJrLsdcJyPurf22u/uC0wp
1okdTH92BkYVTh9VqdL8oWDqoPnvwP/pkvoLaFKZYCHIOagaa+/k5n3iK/rqMjgwLyVsaY9dxJ7d
0D3aHdxuCmyrYIqQuVRVKZiKty6x9zX8hGLJMKahMvy2N14Zazf8MTvVPhzbR6LBOOxG8gNS2Thk
C3+4XXe/nL00pvFUOOJ2jthewaAgbmxhzhnjM4y4HoVZDgUsbpsJS2k5g4QIbirKeTcqdtQOHrEa
QRPGwHC8JV6397WdH4ISTqKRD65G1zcwI4C3bQEP3RF753TyRxYXA/TltEXp16XOxTMs46IuFsO0
5DutXfFZV7hvigGlCR4HN6TP1TRFYRwYoZ+Fw+ZUli2Gv1Y8GRhI4nP+y5uVSgTkRvwE/1e3z2Mz
W4/U0dBNZrIFhrSCQ7HEt/Vgx5dhHWSMkvKVNrATSVwvamFaUMKjOPY9dM6XyMDrNAYpATrirKJB
A0Z9lw+wRB70ZzqO4ksTFdC4dShSarpATq2Nx7Jrdn5vM56ElEzDjWHz/JhDGpfs5hx4opPX+vx7
iEvxtzDAKVurFLmndLDu3KmlSW44SqhRToXY95NW1q5xIpQz3uLUWWN5w3diAQ0ezJR9hYyvWyQA
bLdvrSj1mfVPYZq8iNvcsDCZm0YcSxdPTN2J2+JIuNRe2uRQOD361QyD867Jnfq3b3m9fnKqhj5P
RQQcisstTuKhs7rv/VRO3/PcFV/CerCRJjp6nHBvegdBv3nadVj1f8+8G51U9l10B07bW91E1s0Q
wARwN/TSQ4iNVqRT3ofgjwKLRU7Uab19Pmih9hUfIuRy7X5hblh9XfKyRdhwLJjPQ9+3xyFw2LNa
PPtnUUCAAo5P5QQf+SaSf4qmJ/YOllD6K5hg02/WVCrNYfCdLlyQo7J8el+zyf1F3JF2GEfSHgrH
nu8ZRvFbDdgSZOMGdT/CR/RnbpuBPi6CR1mPhemxob58gmaHeJ4bKQ9URwoxSP0QXu6tjzO+fFL2
IW+n8LiUhROPtAlfGR6FKA0U6gbaLy89cBfVKXT94CgryVL44nxTDu3Frp4I85/aSLGvZ4s1N7Zx
LvpzsFy973XUu8ehh5/Dg4bS8JTyEQuxnGmL+KKRwMI0U/7gT20Px22r+FQaz7w1oTO90N4OPreD
05xwA+DtmRAm64aS7aHA7R4iL5jvkTDH7/5oqR5WFKZK62EID7TAO80z8GtnQ+QkikLrkzeDVDL7
FQC9AXoR+cOy5gTL3PiiJkdUaVvN3oiroCAit0s5Nl7Chpb/mRbZPHpVP0MbfSxvhDHBW0CKJrHK
0kkAsySJ8RyBViRWMOwAyxBuoTWBWtZvv8TdDPJdKOCMkxkplbpnIXWmZBEKqXeeOOmeoBIyWQnY
c/KHnsbQJjFqx/BNRRF95Sy3yzsJs+IC9GJ4u/0Q0KVmKUwQnSAJ7cIZj/XEXG83CRQ4eTwtMBY5
TGBmz7sFLC0rXsape/SA/+1jZwogL574HpTC9pBJx21rWdtFEQddafI/HBPVWLHNFy4L6E4GetS7
uelwJHnk1AxawV4daiwNNwBhwfPdah8ZJMeapPZhQ29FYZMIJvpGJTC6s/oxkZ1V6phSz3VR8Ary
xKrK/cZJ8QyTeysZCmnl2HDK/Bm+VuMYeyT3kftM0HyeJrcQKADDopDHIgdCd/FLDwVMbjFnF3jz
YCU2Smx+QwRRXaqRBZ+EKnJ2a6raS6JpmdS+maduTmAxbFtwWw/0fGc3ReRmUegFbpWAYyTobRiY
SP/WGq6Jz6a2QMAwTj9EJ+EaR1FAiyChvCSj20TshnFdB59aCtPeFr7sg4Y1/ejOd8gxIdzoWeXw
nWGNFZ2kNp6Vwl2S2DBILw2UzNDZXzscJYaoEd3RhtXaQF5gHFCNSVETg9N93lTfi+m8lTOBG0YZ
baRoYwbNrCW2hSte7RqlRTqVObylG/i7e2lPUTA2Ngp5wDMFi+4jaNbNqcg7b7mrFPy2HseKTnpH
Z5hi70KYBU7o86mYdnUTzkFaGqLqg8ih8ZvOrWC/QUPR1aFrnEq+YmxmaMfAT1InhJW2TnIE/JjY
0kBIrbB7FFgOEJLA0cJ4ssYd5+jne9B9gz4BdbklN9QdYD8vQDzRKezZFnoPb8fgB+8Fkk83V2W7
E51vNfHYgUS/N2YcvZPVGxx9eXY70BTqlWF16FWrZerJcvJj5jroQ5eWyzcLCmg8rqalzHfe4g5/
CkOcCM46ns9/Lm3JXhFYXptKKGs/hD2pFhw/m14kkJRp3HgECUwc9aADOwlNxLsEHn9BuQfXu53v
wMjpwwR/atGfQ01Fl4C0gZ13R9X4Ah9MpO4cMkU/lo5Of4aQLK+KOXxIdFRBiA8DE4oDTJ7mIAnm
yoICQ+0u96B8FPsBlNk+7cYwCPdV2fEyXc7yBjHmhqOzqLC0n7ZNnds3BBxhLwZjDf+ngKkEO1pQ
X1K7KepmmeophMkMnmjqPYEdCaCQPQLPORVSVeSX5w3Y2Hi4Wv2WN8xgV1AT61flSzJnnd+M1oEy
uDUeYJcwfcqZX3cp5y6rz5L6rh0HjYv0VvhV3qSuzyR9cEyd3zvtaJ2A9Vp+RtyB5IMBRXqE8EOU
AGaI+g6C+KE5FaGh7l4OTu7F0FElb8gXRbPPXZ9Dv5iH430rh+D7jLJI/B9nX7YcOY5l+Stp8dys
AYiNMOtssybdXe7aFVIolhdaKKQASYAESXD/+j6eVTNdqc7KHGuzeFFIcrmTIHDvuWdJC9zMYrfQ
nL81anHbrSnbbjwqLuOnHkERyb6kHDFd8+KG6RZH0JanjfZy2a109DKLUGbkxyLUBqQ2Oqo4W82k
XrbeJgJK/aJTENbrYNMEdzE+FixCoWUgjZ6uq7hS9GpiFit2cdy2h62neDgxP+T6lg058YdmMt2y
M3kU+z1loGkeonYlCRoivDY6CA/qdLVhS4eXWt7BmnmycZ5iBKLX22IhfcggGOPbfg1y2HCa1i58
hOv7tGV2I5MBNZPE9YEZltOdAqFLpSqKts+lDTrf4SwdwOjnCX0+r8p7CJPgtV5FdUsvgafJ7+dS
M05RkPMhDSXJxyO2OJCXi0JXbaYT24LSzWMap1AeSZtuuaD5hV37Vl2ooMESmGdcuFRU6/gSXB2G
3TDD+nM3hAa+GIHVoOJLh6Lr0lZFIDuO42fcKVn0wzUeXTZcmhEiRBAiCcLxBE6lLypZiibjaCjR
ucY6v/dDQYrL5my2mqoczMksNDz83Poxl8AxVHuT9DlF9bkELFkniwUmtQoDq4wovsLx3TT6ZWTD
2qQcPVx9srlp1H7D8+4yXpXqHqmgw/O6nMXhkRubz3PUige7ggdVRFE1pB2dhQJ8YgiwHxily1NT
okpC64usJuw1CTVPQPxcCaKb3UA9YEZu5Y2KmiikKwLp+xzw0KCWJqVbe94HZpmXm02r3J136Xmc
mHhGdGYPGAWZ4dZ+rMgYKAKk2/PZOUbdQMaDwL0ZvpNoiKslHWbe2at5CaZw6YL8aX2EawjA3QVu
HOZW4GB2H7UZZ3kzo/4OD8Fh8zxNwzbri7GGn/Wum+N8vWbIr72Hla0JT75tc0xaVkzuGWxlUOX9
KEpey6tt8gm5Be7U54eGR3F32ZmRuwS9uhvmKp0XlvAfoTSlu6MMRgGnBazU/sbPcighs0ewKtol
vabd3Gt6okyH4U6ELmq+x+WSuGvpWAC01RS1K17bue/99QjaiIM8YDXbcx7RanhwthbFLbSrFTvB
fUi6m7GPEbS9tyNxEmKWiOVvG4KCFjS1/TS+TEgAL1GDJpRXl0U1rO2xBXMoNikUCxPZhxZOMemE
lRE/NihCLllcs+6EKfkU35C2RH531tPIosSDXmLedbWCExoiVuY34BI1jl0kkQ5tWkMoz3B4l7H7
YePazw+8TRD9apLS0UeB+Qz5SSCAiE8i4gABhh6P44tJQOmuUmW9LV8m8NQjVFCss8uchU7x/kSj
iWwvML8uhlPeFkN812xzoBcIUl7ulR+aU8CYZbpGjyCLb2zyMv9MesGGz2RZQeHG/huNuOgzMxsA
tXZr4VebFpJuPUm7ponqu0QN2/IaIQKTgZRDG6hGd7luSuEyNZtRXpV5E68vtletuRxYAoUKEN65
0anBvbKHxpUmeRPDmNMntND5cphQa0/3hEZJ9ERCnOSXXe2q/kaXwm47NRWkeXAwY0ATCU4jwmPS
IKE5SW6qDUfpnMIX1m07P5NtEVkSNA47bO4ROQ15ILXDdJYk0qcJyrgJcApSBNF0MOCi/GjELJvj
AoY138miiOyuIUmbvzjZzgA62ELq7rYtuiLWKbJElhZsUTlgWwOtqqVXgpZ8uqMNgbn81haJflra
GI5rCbXF8BQxn2DZKRKBkFnKooK7sWAbUFNs/9tV67yPFkB7oneYJRpb4QcED/3NUPZ4L2cGrDU3
HSKd2ydUprFpU15hD72E2V41gKLRnHcC0wMMlRnSNiXb9ySP2wyBJ6P9XFkQROrrZsz7VQNpwcJ7
bvGgsee+6lcGRI/g9GaZcsyTz7ARWx3bmUEJbIlKTg4SHEJaoJrR1NfThV3wNHwVpJ+nQ6ysoxlK
ubBcRt4MFcohM15r1MvzkDLa1NNl4uak9FktawyVZ1Dxhh1LKB2PUVg3cYX5sxKfCNPtSNLR5XT6
CG/kaqizOcCe5ppH3Tl8EWN2uX62M0rtOatzV2FMzVYLTBjlIQc1ZcAU7K6LZc5uCmb0fE/jaq3A
VhKhcGD7MPi9hXRqWmsOGtWPuoDIzAwoUVwYqoOom7JqcFbREkhH4utGeKDatp+vp3bRJkVJzco9
qWhH8MGGQe8hdxuxEs8gBmIRZGj3YtFDe3TcRcBXWTcYFEktzDyKMy46BfR3aWx8GT+U89aGq2mQ
hF/CfGLcABQ0HaqIxup6N+SiZJcgJLJ+D1ihf823miWXKFFrcovwpzAc7OaXCuc4PIsv83Yrup2J
wWl8pCE27GWtRZRkKMOi+NiWbcmv26hcIqSLrPF6irWwAElKWum7jo0MUNsQjWLPGDM72lF2hKvZ
YA8bHgMY3GO2jdFzTdviaEoxdZmISSEhxQu2vPFEDM8gXKCvzCsgHru6CJ08rJhX5/vazB5Pez2i
rwTlis9pVMl6e8gRD073SPNOMLIAgtHtxzVn+gnS1NGd1EaK8nXYOPAGy6HJTXM8osNXAmlJfPCV
yIePVqEJ+KQoldtjQTdBD2ZC43xCFBroGJBjtMg7aTirUdnzATR7skiAqfCxiHDK95pkLEzr8AzQ
aRtvoWtjdFc0pMwPkrvpuk6WJZwYnK/CsYSWsr4D0NXf+XI1du8WQfUhGHi/HXDARWHHJzi1IJh8
S0gWAkrhIp290/NO9QmZXpuxlXaPifCZloI5yoAWLhH9TwBRtjqgiBmWFEI31lzlAza/Y9Gomd74
KkrI8+IjrZ6tsPrE/QicFKCa2StlwGZZVmb4tcExkme2b0q1qxYvIJFb+q0CPoCUsyOGQ1GTwrao
bm77UmIyM/lIYr/uxwU4IvaMz3KG6fhzMmNz/AIDTDSvqVdJAZ8NdE92164MmstCO/7FlTjj9zn8
wD6OcBlBvaHdND+AY279M1GleEbTgh5kKQZgmTpnLr6du9rkP5EFtOSfEm2m730JY439uJi5vhgx
Zzrz3zFduRoWJYFLTzIx1/mIMvvKiiQJKBNy33xaZA2cg8e1iT/J2awtT7Vdcy5SV7Jo/G6LNfHH
krY2hwydFPORA9X/ObKVYc+jmw15Cun+0mOEAoZqn4JZ4+5GXfQ3I353TmfHVnA4EEt+PzcS2L2D
p9xH09cYtUz5eGrWQd3CFmN8iOk4s4d4jjESiMWUAAuVvbCX0MZuHWAXxd6CLraLZB31dU0S8U2i
WT6IaVkPvABoB99PwMJxAah20AGjAwpnsk6Aqc/1HK4xOYDXytrbmwQKrYPE/+0GuSW7NqyQJ88O
iZUbA4OtqXp2MddMA6Wky4MHv+DryJkC8yBq8IvgD90WTjsAx2P91OQrVBXQtr5xsxSXcYuRU5tv
X/NlnfaIsmrmVLY6f2NjUn4rF2kPkeoGNCTzdoiKMr6WBWCWdMPJe2MTzQbMhmrBDrBHmq4iTtip
aWKYcK0dR/wdhK6Z0Tr/jtsZfatyXedAaZBBPDdwl17iDYSZoqX9T1E0SFgW29h8IuNQ33nXLxdE
SbRUhef1cojifqpwMJg2zkziMXHjBhGtoDnzda+VIJfgaIsTiafyGJesvShk5yBxFPWXttvmQznr
bl+VeJm0grq3BDrMWYVh1rKdorVObAYImcD509jbOrjhWse+OlbNCKgFzn3dfvas23FULial44YY
7rZGOzD2IboTrSU3BPqBa8CfdL/GZ5Bs2OgjH+pyj2MluapjSgF4VUy/VrVE4yq6lRworfMDslzk
o9rK8s62EjaScax2NVusSvkwb5e9osu+dE7vEZ3XwH/TCJYNTSOrlHQMvr1+gA8MQqlWCx8EzTjS
NkJ1sfoairQJa+clmAGCwhJwnEablmqYJO69iQEK5kvyEU2y+FJUptQ7bAnOZVpyei+iIklSOrXq
RxnBHA6j5wld3eqcS3u7JCn6iQZpT3oqdhbkocdB92SCfiL23yMWrTeYH+TfdLWIU7Ul7X0Nk7xx
38E0cWe7Ydv1FcLrFxmRG4S0NT9jc55ledznpZ1xaiYonNF2CjadgPHHYFTNgCIwtWWwuE/b0WyA
pFq4t8ONyI23OLwR6kiT2BwrOqgn7kh8xeoyQG/tzJopOiX0HJAJHLKxAnRWB2EilI9i3k3IaLru
C6W+rcna3uQVxmiFrdVlHK3UpzmK9OscJL/9CsO6S7PBJRmOpZjBOnjOZdaX5maKFf0KSB5NZ++V
eU2cqTLNyLob0HVcRQkN9wk6li8F97C3j+DxwCDCKZlbd7KiZ3ET0D6e1rDqv7YIQpzStQkoXTiD
BX5EVPGpijy7bcvEdmlfyOk6V2o9FV0zYbaAI/8hZzR6JGxW4ZDkHpNT2PR3GOe4eTgCezuDrbFH
KRN8fxNQhx2H2s63k2T+Ya5ECTQYU1Iaw7xmbssbPoBcP+IsuBB0EaAclttVtG3gLgHljQVWYeVK
VMCeVYDwHT1UiaimtEdWSlavbX0Vkn48TGH5YgJ4wwRgDLqFNjlJyLPvt818N+u0gGJWwL+76sRF
NEMbb+dkykBGGPYj5nkXRPMxa3G+XleTw9h3i54H/Jm9RadCkBj1sqHo/uxBHcpKCIGhJ8zrAxUb
ElehVEn7JMgjXCsx2o4cQoRJsfqLzqn+4CCCvR2nuQaoEvJLKhb2c8mb6BbS2HOt28v5ZZ0Hcjk2
FcH4PiF7bbfioh+n+OzKMt6vSTXdSqVjYDo1T1xKfNXspCA0RefJdkHV/npRXj53JebbUOb0R8Df
+ggT0f5eNtty0pEu0attNYohPTz6AuGwvZkwMdrKYn1TTI8HDX56tibNnDXoTjM1IvlCMA3VeW+i
YzR1bUqUpjhiSQEQbPU/qR8fE+TUQ0VP/aEAWv9k3JqknQGim2IjzDE0B5oa9+ZjjIP2QGJM09NN
FbS8BYDXIWWFVL64aWCGJe5xdPftAR6mXwJ6YrPuYIdXDBe8r0t86GmrIPBN7Vhww/aopER8WgDd
yS+CVOt2YSRZx1ti+RJ9WVy0+sNQyamjmLXmi/no1bDkNwzpSejvIao102nCfj+4HWaCK0ESrAcE
tdsaECwBnBqu5jqF3ruB+bMSxr4mLcrLbzCAndZ9L5KAna+IV9yipARzoQQ2cdGrEQAGinYkgF6j
kVnKG1yDOt5vAfGsHJSMHHtw2gc10Ktkgc/fJ86AJF2uS7Sgwu+mRpTHtWuK6kFG3FQ/kZ4OHSKR
TY+0rQGTKfcDXZMLLKVr7yes8BL+pdPQdXRMCwOjl0+gWjh5kYNOsp1iyPDVVQGviQqHfwjM3uQq
T6qnjay8fVPFaOo3rifvypRqPGU/Gz6xGlX8jASXg556Ge+WYSMMCRYxkkrmbm19Bf7AZN1RJlr0
x6aqWgurQkCRVeZLbOo+QzZ02I4TOpn6odjyebnwmswNeAFxkV/1pmiLr/DU7fmPGXTWNgI47Xz+
sQkleGBp07iEowUrZhWdm22rftSYAizjEaXUOoBqRODUfUf4ghkakGay+GNABEALFM/l47coXgZ7
g7Vqu+OGcIAVzPUWw0gBdFW/6pbBB7duYqznGrkNJmNCNOS5i0KN+d9K1zGCKYJf7HdgWB0OAyQb
wc2+U3BmP8a864YTxUHeftJLj3TcS0c4Gs7gxrY54Q4gzGVHq2hhHqok77tXGNiF+nLJUWSWaYRe
qfvMXFOra+FptD3DOZT2N7FfBrfHwsBtzcAWxepPNL5odp6j9dpVcBiYLyVZKv7J9xQ7U2qNcPSN
6K0vP+FJ9NMjxGPnVHGTS9FfxrDkAPtAIsYLqHSyavU1mnB0fYNxMK+f4KuyUhysvQ/jc0IATYO/
AsxzHyms6nvq4TT8IFgZ2jpFgZ+vAAlIM7gbtLRddOXhT7Xebka79VotrevgjZeM7RDOLStSf5gj
o3mOt7wJ+yYntsEGP0XxPceAxqsUM0+mrmCts7aHmcGL/lB4RM1if26tHG86KbxwKercLUJh4nJb
nqowyPXHNAHXRX2uwkKfomD8eCz4rEBRxrxNbgfkz5v8uPJGAQbFwH2jn2C1qBvwTgS3l75gy4SZ
8DjMn3RCXN1mkZbENKc6zKgWS7vq4TIvmWIp2wQsQwp0Hu0DxjMtwNAuqXOGKZ/AcKIDsGirJt4H
aMOCuHUjmfV8g1sH0t0hFHAb5wehSrd8juoVxiNpQQfmxwPAqAn4hd8ktd+KIrgKPNrJ4Nms1tyY
O9TVYV5BNGESNQ63wP8UKGJer3Kv+83gWRVAWNBygkzhW5BeiraCNxWgpzG5c1oDVD+BRtdiWLCx
SvVhZyY9kjXFsD0Zq/2s+Jg8wc2kroFK9Hy0z20EJtM9sJS+e6j6Kk/eABrr6VHYkolPBcUD8tSu
o6UfE4IGH89zAVOyFzi058sCjmYdAHHBIGNJ2I4IOSRXczst5toWNpHXlG9l90DaEf6Zzi/FvHcu
uA5jeUJyktmmHcPVWiZrdaNi0E8ectHOy+d1bIsK89/AMeIe6wQT5TDAnaAWRE1Pm4M4LDsTuMV1
UfCNvCb0rFc5Aqq3CgP+fO1B6nAReF5JPLbHjpWCH2IE884vOsy8wmhK5/yqy+0E0kfLgpinE6gq
RmMTlkTk6YDkJwroFEPpPuvbYJasd2iAAeBt4JNdgnjBx5sVoVuNuWsgNbHXQfRj8tz1AF9SvtSr
33fjMMx7eJQ2zb6xK7kGH4J8rFwBkozuQfzalTRavtXRAL7RMgN93zczOqY82swjw8QdAWFrjVmx
Lj9GBnsNENg4njHBaSiaQXAHm6szRnLigMtWeMaO3F7MWOddOg4QMF4CCWPuao0TwDbD1DEPSDWP
h51cZ5ALl7iNAIg7IwSOCIBj930Mb51bDdhf37c18Ikp4wGBEeYODZTq62s4S8oV0WEtWTeSIWBM
Rp/i2SwvrcM6k1kxgGd3G2HOAC7NNjm/Az9qztNIlein4vM6ddmEmK3rxBcb+guHxh5BwxUBBUUi
eiGDV6ON0Vo08nVy2pAHQJ28ODgQuj5rByOOO4Pxs0d/q9t5B/ZGA65fv6JURFZUHGP+mMeggKQe
auEWW6UoKfYvt8zqmxaF3T5hbAfsN6wQgfFVz9OToaz9huRMf6+NxntCV6Pm22pTTXJk0PGVt2CV
KptNDd7OxcZwol/YSnXi2kp8nhQtcpAfi4ZGa5rXWyBHjhMG87EyoJ8xbp6/tBHP3Y3tcvq5d2g2
M1OFqEurOB/jO4rGyl13fcGbe0+Yqi7gWtGDilGDq3Cb64LlWR9K375aJJIASF5g7HX0XWmhvu46
9ECYNbfuQg1GyPtoAbk0E52awWzCbMm3Oy+Q1JINtahhLYMCHpuwFfKRt4p8xYi/rgDPtDJP3WxH
uNBFkAGlY2NouetFl6PDkNv6yBPf+WxTbLNZDtRPpitWKTmtOhefK8Vh+FbwCJBnBGVAdBDYzOHb
2tHpS6MCEKeiBdlIpTKshbVpqCsRX4x+8fOjhc+nSdF5wuye49yMDgWE8upBNEkRXaBAxfNaLlU+
7beSlS/btiztHqh2TlIBcwVybNzQbj+wbVV5Jjk+8b4fCqAEMO2l8d5YhHLf5D7g/6O1q7/KdQh2
nws8N47UoEaAdkxAhcQ0ElzFIoxbRjCL0XscG4vaIVBj/CnzbuA3uGsWjUdVFa/cUWR4gDtouqyS
wsbZ3E9rk2F7ywGI1ED9MjTYfXW5ajGqn8vcxVejLBTOlabExARU7FU+JBN2w13H57jYJRjHTFdi
kYvZBQ+4ae/Xkl9xJEBhtGr9htOxC+eamxHpwYuJbZdkrtnqGW8YCP5JUSeXVKGfCk84eOJqV/TS
8bu2Bw8pc6iKMO+u8QsEhJnAnraATiqr43o2R+Ej8pI4H77iLGD0wB24mhlMwke7Z4Npr8YFvN+d
H6LFZRjd6DsQ6OoonelWvY2t8nVqi3bV9xuojK+I/0Pbo2SAfW82CA/WLKkTJBEVWiFtwE+BgEYH
xId8ZDUsCgDMig6cW9oThPO6GY5v12MsVwJlAra/Pd/y6VyvD5TvylKHbzhxquoABJmDWCej+LVY
ENgISugcZHUxDoDiMxh8aXfVI90FZkczpA07Y8Yo3tfzvPVIz1j7K7jrTP5ETbS+9A1HGbCuHXox
tOBbcYc93plLTwscbTONa7UDS6EaUVhhQI/1oprlLgJXMMnqyIInh3zh6UajZZL1ri+qfvtWKMsf
4H5evEmzAGhLOwj56oxCwDV8HzErTc6+kojpW5C4Bn3oOIGxhggg0z9NVhN5mQN4x7hsq6Osr4Ka
wIRJmHyE9hMjSM/WokGYY5ds7fI1WnAupZH2eVhTI8uQXy9t6NrnpYM+NEG1zPS8pzXQ5AVNK6a+
mHcPgLqrVOAwxsie5yiEmxRc8hG6zJmMvtP7ZuGy+BrEuEKH5amnZQcbNmzPwFYMCG85oh7VFNFd
zwo7rbt/gym+xuhaJRdgyLsMR8QGMmyswF8xyO7uhu6pYYgJEus4PgxrRPZ1UWJkHSKxR0oO+PUo
dcBHitr7eW2/kSUZDhjMjB+JlfoKuO70dc5jfe9mQm1KtgkojiV2b1pJD10Xr0cQgZqHzcEldwrg
vhNFSVpFWmRVsgLUHTDmAFctuh5BUHmQ/SCyKIAsU1Y1xva+HRlSONozfuv5EWBU+wwVevs4TfW0
K8yorjpUNix1YE0A6QX44eZlBhZe9s+gV41IEZoD8gRlfWRTm3/imzGHhNAGdGC+phO6lnToBdAO
z4vLTaHYoKb1z47o7rOJ7JJ23NAW8zW/gq7LgJN6ZjM30ShbEuBqShQyC7ntwYlebjaIalK0xNsu
B+B3z8dleerA5oTnY5kf/63fEtfmDXNHUNg4kpBNblja9Z0Au1NX2Fn+XObym2L7fwhPEv3eEVqi
8K59E9x+OJgjVH1HfYifyT6WGd/HFyjSU55CkHlhd1OWX8VXyRGyvj3/0WbYkmC8/Rfv4w8FU3gb
70RkwrFpwUzE7XPzhSRYscXVBB7fn3/IPxYw4tXPOtB/0kt5pHvovFTqQLEx7iUIp4gI9SU4ngg3
TgsM5T6D60pPCe3GPco8m7YNtMYzLCt9qkBHPg4WlC90UH/9ns7Knj+68O8EaMiJQIL6CiWgnvs4
HNyQ8OLe40QH7hqj50oBSG/iCGt4+AlPg1FjBkpDoTMMgf34F1fmD1VOuDDn2/FPF8Ys27CUUa8O
6CmRHV0WcrlROcjeKKD4EcxSmZz+/B78qxv8TrLWd2ENnDF52ADqqUfYaFb1jtagKRxt6TE+/fM/
84fKOHwg9vsPhCF7p+s5FgcMFGIwhWiz7zDZ/F9+iHcC1LYXU4AjpThMqgZjgQIKMHWq2r8KGfhX
F+md6GzoTFe3Jod/ETCJFAqZU66rWxjO/pVf3L+6PO9kZgPEn6A6SnFIeLeHBhTcasiq/2Ix/YsX
f29PnS+YrQo0+wcDokCa9BN2yAKQ7f/qzr43p45ty8DbxbWJt1qmagA8Gjb/+Ocv/oeC8ES/96aW
Pa1nqP6xbAqgtq+hKc/FmVxhwYqpAbQv7QjRODCrQbS3f/4n/9XVevf8F4kBWIZcqAMAY/GZd324
rShGrn/+6vS84P9ge0nePdmqWpmcVsMPY5V3ah9Ip32GHCxhX2XdoDLKu8QMID+2Ib7D4G6rvtKw
kXwn44qZq4JXrXnieFvlDtPIOTJ/v43/53dJP+E//h1f//Dt2pcG09zff/kfT77Gv38//87/+5l3
P3Lx5m+/12/h/Q/97nfwuv/4u7vvw/fffbFvhnJYH8a3fv34FkY3/Pb65s2ff/L/95u/vP32Kk9r
+/brh++vddnsgFv05Y/hwz++dXr99QOQdIqJyz/dn/Pf+McPnD/Erx/+s3n9Xn9vfvnevP5yW/7w
L9/7X07B4cvwh6/09j0Mv37Q7G8apZyWlKGNpJhrfPhlfvvtO/HfAJczqTiyyZRAKtKHXxqPLunX
D5T9Df8Ta0zjOFcEpOMPvwQ/nr8l/6YE5xKrnIKDgZ+gH/7vVbn/+9L5+43CVfrH1780Y30P0c4Q
fv3wW1Dbf68wlUhCFcE7o3hnRCTvLS8DBD4SFU1/kbjo2dH5WIn6BcMc9B9KhbRMOsBwsExOwcx6
aeU+BwVKSHoZ6y3z+XMV10+2HnUGvkCcgmORrSXUF5N42GDaDkokejTMRo/JGu8hzroCT6f4q4fk
vG+/+wgJ04hlkApXTOh3+y6b4PRHrcFHqHOAQJE+qaF4sVI84LBiKTYFNMJR+SLRScE3aQL5PLWy
q/7qffx+L/jtUuJ9cKZjXFE0VO/qlNjSNpnh5YBRUvzI+uXItmXK4C/JMAU6efTJRQc8xmvMp4M4
N6zourqk3znO7jXA7n9anH9wa39/DP397ciEEcoFkeC8nW3r/qk6CLyMe1e7Dm/HwI+DqqexELeY
x/7FYf1bkfn++ssE/AYM3rSO31t4gTAdhnVFZisv7QvtvnZgMGWum8Hm5fIEAfBOx+IUT+jNixxq
/VrjowNdyyCpfG0RmQP18W7zBIosdk+tPG5V6kKMBOlSPBQNmut+FeAifdmqQxi2Wwlavl2hCkuA
JjfO7us8ifZcr4dSy2/QOgcM/rESMJ0BJAivuVCJeV9WP1E0hhNNPopmqEDEpVPWwyIyO3dgKQRw
t8FDF7y58QtoIBStfpvOHTrJGKqaxEP025QvwzzAci0u97MYToyoT0VVPYJQLjF5rsSORNuhb6cv
5+WGmAQQcYbhAYM4KJ+fwNVOdlAiw6OxfEhyAR4aiR9MEyUp7xq0B+fbFKs6oPu+DtvnGCGI2QZ8
Mp1qLKFgk+sK+F3Wxh6phqjvmgiGacH+DDVNrVr9bmy/uM08QQWOl4zsdbTJWzFWP3VUZ+CEXGCf
fPnzNfbugDovMmwDBCIXKjnh/H8cVBtml6bs2ouu1xd+OIQW+wXmyyUWNi4ydEJp6eVtHse4zoU5
s3xbgHdRlxUqf/rzN/ObJ93vFyIXMJlRYN/Ev+2ov1/xNQRl4CzA6L1fEQGTA1KikGtmTJHnmEXA
Zefo2Okecu4V0jAWAnSb7JSPoDRPBsTEIZFmH0YSZZUIVyOm8tm8wceID+40gauZFiF6c4XBtEG+
tKZ9ErAzRLEdWxBC5gvjlhffIXKSSdzDZoFIO9HfPBqSrBkFppJcnCD7DGjyOWgOIPX+xef/vRHl
+WZwCeoRFEZEaqnem4WQUfNpRfbkxQjG75k5BGka9vDaqScG9ltqCttmbNKQns+XGx6h1IRur3px
0UloS5SojmbQIOs/1mc5j6/JLmy4iy20e4AsTvZytuZydMgAzmt5+m2nH/k50uJaBTxwguJyhF4/
rfYj6q6XOUmexkSdoHu7VVw9WQt3fJn/xf5Df9+D/f1jx8jjxBQIrEb+vmsYYngN95g8XMxR/1+c
nVlT29q2hX+RqqSl/tWSOzAQgwHDiyoksfq+16+/3/J+OSGpUHVfzq46SUCW15rNmGOMiX8vI5IV
9kyp31bNRkAAR29dkYoChR0c3DPFyMQXj/Bn5EctYggmV5apqebnDrUXSEXRPWbbYGixVuiR37px
95XZye+uM/99ToKNCyWBD0lM//14FxnrNpQ643N2IxajonyYX4ZsFWXRdpinccuE6YsTpZlXX75P
d8oyXGhJsFwM1/nsRFfmIG4RFA2ItNkFrO1iSbbFCJ8EvBjyVMoQJSiXH7AbtlZLZA8LveUv4Htb
uDsXbNq3cw6hEocfuEWssyXYui0xrwiDUw57z1X7e7oOmK5MtEqycmsTjkPo5pPyHZlh5ENec700
NRBbRDNcelPBtKE7z1qzKSMTVk4YwIHouVhO9lRC1f4vrOuFc1IsZd7g3HIPRHRZxuVkzjxiPPaO
j8z0OE93jcO9sNOtYLQeyfsxUuekCTqLzEUsorG5JU0e1Oy9TAMA36D0IM2QxOfmzAT7fkzrxxKZ
HdQbfj90hwIGzUlx4gvz8GIFNedyzYpzxFxAqc4utbvltCw1WWCDi0XSsDT9GGLGvQ5i99sY95s8
N/2uegyL2fKRWVJ/uZkgaeQ7dcnfhWhfcHZv4VkgrAi65CNf4g8z0Y/WwMnXXDJEY14YwXzkarSs
SvWhnW/aRnscg5dA590WyWNQJS4emxFMcbdgggfhM+EfA1pdv5MQLE2Zlg1uDpeBoqEVxrEvYUGY
zo3WwV9PB+BM8BYdLjXzHpZzQqDOPq5PYCz5gSWEwF3v3UiPqpe+0fLxGSzRklj7a0xSuvSg2vox
qpzvnZNsXAYFHv5AZ0XL9dUdie6sFS0GGU5gedqjZQbjfdB0+zSOb16riXfNymTYkthUroyo3aUG
Z6CNqtfa6hnU4oTvaU2xH2yq1NB+7x+LiRfZQGX3s5HXpTqzV4wFrElkQMyAKs/caYzx+VAcXwsz
831eVfpqCjQCaHhSo8EfTfXYxM5dV8TQ5OzsI2mDE7n5Q37DdpZcZkPfW5V5G6ESlI+Y5bzOnDcV
dt0jxvm/gijE2E0t1iiLDmVl7o2kJfc4pBZzMrdDTAVgkBdq9P/luC9F+3O2ra2rUQN1gbtBhL6T
p2gJ04sRoIpjxk+ZlL5CnLtnb1jghbo+osgi40pCJec4Xo2i2cjTACu5WJm1FXtRqPhLq3hDGl1S
m0+px9lBXWLkBSaVQvVSdzg3xPI2xBK3HoSarfQqANpybur7MKheFVYcAebr0iaIF4uWh5nmnF4W
4xeqbjDYYAvp56Pv9e31Gx3z8leuvLQ9nN7CfSi1yfHdiZ8BMyOCqGPuSmS6XqU6exlkclhsVAju
Te9QDubpJbMLd4vCmNm6wRO1QLVWmZ3jJdxgLCY8ZHEEHD14EKp9P3fLm1nrT1pNwYEYyDcTI/Ia
Jd0zUWRIxp7VgPHzyhHJRztxrCUruOiw5Ull9JiH9KKEyqmxp61c37ea7fCST+bx+n13MINY+GKv
alVJ1/a0HNV08qUyJGtwWNHnzZTMoTcF4aV0+dlFRDUmA91c8WOj8lBEDNbHahOlsgRe8g/2ECJ9
KL4Hi0pZAtEayrWmeqbL/20li+sNiX1UO/PcYivOjuoPu2AhD0IHmL7OyQJJDwp6Qfw0PSuwTwye
T1OgHxmJUYGL8rUI9QfmEBzrKblU5c9FhQFEGX+PIB2urxFebPw8VprZ+deYMo9cvFn6nWCkxnTI
iJ4WaI8BF9MMCTM2seO/IzlnH+po35dNiFYh/tAYUxELyLN8Y42sHIJi2nTQvMzG2Zkqo3Qtt7by
ASsYN8xqI/6KET1e44bZmIfKLU7zYr1o5f6kZOMaRYRPL9/65iBzSEKQIHoJqJGU5vPz9VL3MW8Z
yT2M9pyzzMjySYurF7S6MOBVQhw8M0Lbz3xOo7Wl8tEx06YGU5S1NgYx2gdoH+ro3GRBt4Ojub2+
hKbNbjIFRRJyhSdYpV7DQIBhDZ89sYKdEbQvYSa6fTbk/hzpm2UYLfhrvOVlcbrVOGi3mMy4GzOL
nqZ4wqBnQk+wAAu6uEILN/Xiyn0KHb405tE1HkIP8oB0kg0vdXgyFLdQNlqte8uCZxOTCE9VSBep
pR3LsQy9oXPfVBhBKxHF6zll4pTf5STpSZi7vMvfZcYdgpMB1wKM87iQZggZKdRmHjJXzSMG8aWp
PeMSg9GNtZWnox+NI1yA+6BOOJZcz8b8oRjDS8fuupUz8OGLBPYryHK76jCk8CyLE3JqtI7ieMp2
5ixugSwQNWJp4E0104Zk/KUa+lFGoFitlw3a4lVapAPT8kn1lMDyI1NL19ZSnU3pRyhruGyBrd5O
3vUp7fQiTKKWlRLq2HKHYIejL6zkAomCFaIYimP16teV1fk5/ZAXW+xbCDLtAR45mqr9ZMJDNyfh
V3n3E2vYQ/UIK/1bH7snB4XVyrbtEx5XRwqLrcBqiQjd32HBxFcORZZH1lv9WOMsqc3hJSnas4zV
BdqlSspZ4moDw2YvE3CVYKuT9YcI9n4RtgKe5ohyOXkYlfZxifszhlXQ3c9xb90nsXUvq5hruZqS
XUQRbqaAdNBMdE/XuNsq930gnjG7S+BGEw0Q9nIF4dwWPaaJ2rGOib3wKXrGORYSibUsAa3Svp9s
flCqm8cZYDIYhC9DmGynZSCyLXG8pixZl00dQEQX7NO+ui0myi8E3BclGZFB2Petis4AEyQqlbKm
K2Z22RbkWiJ1qTVntIW/uuD5mrstXqLZJBcogR+Ixkum8fZRa/euO/5kxfn8X+6FsC48VBmncjal
AsX1cncEHCISwohjBh30d6oJDREVlRfkPUfBsE6Twik3sukAkbzH0N04himsyL5xppVSLQ8JriKV
fc6hkGeafavBzmC13kPxX7+OM6g27xrRPQW4YplLCUuqPceYatDp8Jos2bpg6iS66lnLy0vv1mdt
cZnlr7Eta32MizPfCHKeF38LMkbenDP9KbXU+zzID90YXYawfEeWGDFTBK3FwHyV256e8tSUdVGv
jethJASpxgvbZWiRJh58aO9gelYrV+WLxaNrJvnYHgtvbiD3AmzEi7aOjdO17ILNSTujGMfc0UOq
5F/BIqBR2sN///paDl5/XWZxINoiIw/rR60J1mKq63U79justzgRM9+cQbgU2LVMC6EmqgRpzaHY
xr1hVa0HGITomrjtjRvzfVTc5XwgKV7rwwWZzeBU4Upn2OzLa9AmzTkuyAxpVBwU9rNzRe+7Kv9x
RVbqUOZ0bk5nkU30xHgbNcQ8Mz8P/pK7KluVx0VqPXLEejQqHgQjaUHVdmtZ1XJ7kiFgsB4Recx+
aumzvWBubyxZbwhWLnvMjFJf4S94SMHees6ILItT85Q60RldpbMyc61bq5b1K9FZbBzxrJ28ljgC
HUQUPsQ2pcYMVTQKzQ8d80TOQvpxvX/c8Q9kO6u6Sp+LwTpJvKZEXyDU/B42gW/LAngmf44hta9V
PTtTSkHM2wws603oMdSDtjm3ur5GvfdmGzxNqh1dACTPUnDVMJKf+pSgC3Sbdw3MaOXAXMBHEGHq
hhWqISZ1WHQImdjrwaFxwJK9ferUGBO0EYvzZL43THuT1DWyPYGCi5HZXW90qa82xnfmdT8HLc+9
wY5Cn73RKNOq8NkY5RE0GcNMejT5lchcb1qUY9qPDt/Er0mzK7qjjhlm8yuLDaykWJuhZBqBsCZh
W8IOPCWxVb9xurPZzDkZXa13ijLs8V+HbFIbBzcR9lrpwtu01EwvPU7GJu9nHhAjiS1uEskKoRy0
/ym+sBZi20PvjmCfY4FXYBs9ufuwZ7+I0akbyJYEd/xcVm3QUxr17LNaZirdiddTJj4wZ++FVfek
q2wnbDl70PCYQZt6eFChCG7HVHuFjgatxkCkQ6FA+1Lq/I+tx36C0phAEt7p+qLuQtY7janx1k6c
Dy062EP1i3g+IYZdq6PSbzOVMqFm6zZH4WmAob6uYJ2vCm1+JY0i/EyZOwMZeXFcnfMmum0E/npq
Njyq6mpO9GR1jXWItqj0KHWX5r5q+5M+6hsbbcMKmgDUEvkDEOl9pOSIGtkE52NaKJQGKvZA9xyT
LtPSILDoajxs0YVsmQB4SwM3qyLmYV5Bq0r/kecOK1oN1SvtKvURAaS+tUSlP2SoS2TR2uOgyj6v
+wHtsRfi04cUwVBWc5Zg+pPEXrMUAXM699vUwv2c7bvBVS/dkG9btR+IudhUI/ImRfQMPCdjwYS7
+TWU00NXqPtsEbgiAmJKZ+Y1b6/dhCV4hTpT8Qvb2HcE2ow0gdVhRWFkQYu4TuuQr58HvRxWqdq6
m7G/qRBWQBQxAj9ykO8WHdYVmJXxy5eiXw3BtzgyA3+yshNeGyetfYi1JvJGgYKTIVlRwi3S2c1i
VMW3SOcHJOWNooQLlh9BBF/M+lHZ4zoJ5x+QljAdaSZP0SKcQxSeKJyUtxJ/RhRRmdfHyV0dTjcC
qwaOMp2vW6mDZ2n5LkkM2E1gDn5evlea+pQs+H3Ys3LKu3GfmJio0CWOhTjOtXXE7e9YmRTIMDrX
Q4gTjQqJcEy9pbIwH3BinzeM5Imyp2iHWzG+5vSShLk7ZWxurd59F4c5JckO+n2Jqb6m9S/XikhG
7hn/oyQXD5VF1sDC8oArQQLGjBWQ8tDYLS435fCS9sp3TYETu1TZe9JJyLgDLO1195aHRt/FqrDs
W9KoB9jmv6JXGrWTkHIdCjlWMtKIAQOGov0OKdOFhycGf7pKSEPOT713bHrWDG6mCstPXZaU0xZf
eqp97jG6j4AoHVEMc3XD1ON6+mZcgzcqyh1E1sDvDPuCecX3VtUezcR5HzH4hAhuIOtBt56m/YO0
nerDhGU1xnSTd0N3X7TKusKB0RMKmyWg43LA6oUmqxUfCAHOsRGcsF3aT0qu71xZnTozIbkI6Q/K
ble1wZ0rhxPXb1YBwsDhA5MmbANTuHR+VhKxOsQvqFK5H8T+Xu+4TCTz0DUyD25py9xuZU8dIiek
A/CfBC8BwFhOXiQiH6X3Wty+QbojAya/8E2UKn+J41RK68X2u0SFHVmQpJF9uk4QTGa8PqJQqqr8
LP+b0hnAYP3+Jqzwo6AK1AfQFQ3nLQ/t8wcCkh53r4FWSMCoWmnBLw1pjWsNZ+T0KHZn+9TQTKfF
cIwcsLRoUH5FRWuv9GS3UCbKN4VX2LEtJ3vFGYXpbmkgvhKEgE//Kpxtr0UfkdgOZXTKuumeOuwy
AI7gOnNfL9mmQyYMz58CGF1p5CkoIXlCs3e3hbpIAI0GBLD5Aw9YgX2NdR9OY7kOw1tVzHTCmJXi
1ccN0767fbPIhH9OKKmdkHo1VN5oQW4gW2dMMwrNOo0NZ75OG9xS2tTPY3/sUFLpZbAuIYeDsw93
rZVv5WvrFGuHk1Tn8nwlU6P/Kh0HqbFX2/bdNfsXJWZGjCm3razJED9SP7r6XdG+R724yd9CS0cu
nR8iTYl2RR1p/z1wPqOFFNY3PJc3jZ7tMUQgRw+Uj7K+6GQamNmpBH/0aDodVVgffoxqsDBvPSq1
jqqg4tPBQD1Bx7vvez4TO7cowzB60puISTwjWaWL+d3lAn2cP+qVZxXA1OfstV5nJ7daCtZuZ49d
q5ME84E2PRW6NAtp+MtOudHS7HvT9o/4DbT+nHf1StWqp4D1WCrvFNBc8fJ6GDahNm1UOToZ5+ij
nppvThwA/xsdFYpSPwo518RB6AxOeEbBBi4wv012c1tbtC62pSMLK2hMsue5T3w8biAvB2N6g8zM
8so3k60Ka0uiG3Bggb+wCPAte53M3YzysCGd4DCC9xMhKQ6xababspGXdC8W6ycubwoe+Rr2M327
L2zY7E37jVHYJezac9MM3botzHsk4sDAmr7+7yIU2XFI20fZ1haD+xODlpvE0fVdBTaIvhzUmpYs
ZL/OitrkGYXhdAVLrpO017gkfI5iivdVPL6KcSrQLutHNwOeMqKdQe1qQ0b2WfF27LvHsPrOVrDQ
u07gYKtsDSc9YENxMoQpxft3ehffBhICD+V47BqCInxC7IKQPTTnueS2adUiCZuH/ps5ZK9Cfhc9
iisPv5gT22Bav+4HApuyp7rxlJAkNEFt2tgUy7HS4V0pa/ahGMQaguYzrNt1m2a/2E98cA1ECA1m
NbZLRigtJDldPN/OMRzbjF9EvgyY2IZoZNzk1nX4k6DZdyojXeQs6yamNlqCOF7hCXODmQ5QUVKf
8BY89EqPPK+yKHoYtNN1RJclSS9Uc4xDUNAzI4EgKq8eCJgV6QhkbGU3LeewWvyw4jxci6NetiAY
Fm0iUu0qllADbKRXw9hODkEhoy9wg2k/tJsr3qMUyUeNMGwlL3gdu6j89ebB7s0bPIMoMzPr0Zni
reVy8RKDpcnJug5nDAHIvleILLFujcl8k5PUoefpcJ++x4aUzT7olQs99W3Ful9izTNb/c6Uk9o4
n+7lM1+BMjsktvWlGEBZUIgmWvpgbRu9rjbJVMyr0sL4EYASVwSAvNYxVko08U55JxAD0jUYxlM/
4uQp35I91gsGj8jrQjQVo+KcJNLL6mD69FbftRpe8cOLvHVFzSyaSRs0/62JCx2OYPapK7ygG2+u
2VkVdDJtz7dr5Zpfhhhdy97GncgmqFG/GL3+bfJoQem1dQe0BK3O76OpXmB3Cs8ohaTMs4YJoJCE
cfEmB5AbGjB6QUtoGsdYYp3/HnsyYOOnf55RQUBAYSf43ern5cRDMthDmMA3l2GgS7BQK4tb9jTQ
4HfdGRY0xRrvSkz2/fVruA5hTbXawVyh+tQwlo6RiYLmWBo3Ca9e081KajNrm6HRzENtTwj2OoWG
+Qpawx4HpXOrD4zmPdmo4kykrCUEQlL6BmdrU+fTi5IU6wQXXKCV78YAjtvLkkUCr/PNtBSXMa72
gzyG6JMG2O/1OjOWl6Hpj1eAAILpcxBZ26KKLles2NbET6reVztEE1f3+IEU/R4MHS1EziWRhBfo
A+eq7bxSHbaNAWugNqado9s/+0h9yI2JQTXq3FUfL4yj0uqIGUvlOYm6EUy9HLO4jSwyQw8LHmDl
e2BuZ2AAv9PltQDeXtVCw7aVSqxVSUBXaNvG186Dj80NSL00S3zFVd9756clQ2I0qALJyqloqRGN
ELRlihgzBMwhV3FdU6MDNTsssGub9EeqQbT499kQELj+OBouA35hQwxQIVf8fjCR2DKm5Em2QcvB
rAVQcqmrZ0vH9q2ikJP4X+Hr1shjEowT9dES6UGYuNumIx5j6GVk3YovHzE5QMXOlmhguF5bBeQY
IG8JY/z7ma8LSj4dZ6w1LBsnBp3D93mMrztObcYi7bc8nLGaLGNTpLWyFlUDQK8ofEc1kwolaTxg
0WgTJAU7b7rtF0/xlyvtqrrrQOs1cfD7vGU0E7rWx6nbb516Gpjq18SNuf8WdJN1s+DNMaqz5uvL
8JQ5DrqAVQFbBSZFgBPh8ILW+qJW6GWGMn+pB6BvDcVqW1vq0xeP+Ze772rCtA1IV6rGDOv3L1gv
OhVUmzbf0U8jzea6ly4XqHceDR7FjReIsuVpahuwMjksThZMAMwguy1mEyvHSYzbIftiNfZfBvXQ
oHgsprlXdt/vz5RT5OpdoXTbtgl9+0OvsbpMGfJ5Y5+faqO6V/LHf7+Gv/5G6gcLE8+/sPicrhIm
JMIOJ2HWOxsVajPpTDYZ4lLjFghoh91ul321ae8v7EGYCKbLkXSFBhVI/P5Ja1xx9cnJu236GEy5
SoQjD6qdc8qmJPfs+OM6aO5cavMlACSkdywXgPTROeHlg6OWhClkH5OXTuqXOKmXtbodJsZ7dnNo
FSoBq4BW6yjaOsiPxhdflPYX6ogkZuLdwEGHvvEpb41lrtRoTXrsZsN3FptnW20a9w2Dgu0VYFAq
gkbldJ6I7Vss+NovNktdl7r9ftdNk5RpQBJyXEn1/P0F9oLiIihQ+juxfY8EGDCqXw5j6muzfpTT
HLUY/JKNGQx/VIbeKjOa2nnAhj9VzPvcMe9lP4fxDkFdpD/nXOyQCR0Y3EufoXOO+Byn9q+YRtbv
igNJRTFNSHsm9404YInPlEtnqubQDtttjhOiJLwQ2BmlKbJTG6J5tRSkSvmwEsIyOnHDhnicOppZ
7l6mMSW1LXLlmSrtNCRzQonYjRIr5Rlg9zJCR4j1TTsO73lOM5g1NN6NAd0D/Dlt4kuE7zXU1PJ8
PUQS6146ey/HNMJNLjp+r6X+lC/Rj6h3NlWFDxp2jsyTGV0FDQWIBHIzyQAdDIZLynJj1E5EnqL+
rxPrMY6MJyuVhR6MrdHJd2KeXlnKcW4ZzOPQcidJlMVA/4jJIeie69VFvhe2u7WU5aSllMH/vt5X
CuXvx0Tyg02ULRbqGuszS9fVhomNkGq1DQOwiqaP0VbRG8qR5IgQn7H/8mGzxKFSI/StVPKsC2BC
V7j3oc0/kG9ocIN1kmLMOMsqOgxA5q+dj0a1f0V+grpCNWpxAu2cTKixjGSQjbzAj4tVYfG6yfOD
yOzb2QqorMrGXSnYLsoxGgv5XpTWfcwyvqh/f/RPqh951GyTrpjRqQm1iN1In27I0JGfmgGGoSVn
uQ31ifpi1AqbLjgE8nyB+2K66TT49gFLSHpAGlIPuZW1j5v88u/n+TPf2KbLdFsI+Nyq/XnTcGQh
8w+tsN7mNm9j5FUKjp3WfVkGXH/Sp+/cVjXHteHwIsP/HFuhXQW1yNj7s1RHhwlEXcKQwoqPTyaB
kGnkijXmWoDfb1QV7CwxnUs9dN9tFkh6sXwPikQvdFZ2pw3PidUnhoCmV/ZMj8YKqAiMOUm724jJ
IC+wwksyh8uoVOoT6hW8M7pDHk0nifiVEiOTAzVYHYfr7Ewt7L2kuSLfxrFODpc1/eIEyfT/OABQ
GaGYmjZRh/L49wNQdAO2W0tUbW2bntktww/Y8QxA4PTJAIlnJD2GBNpqhh9TmzzJNm9mU8aqr6ML
5l9fSD7+zLW2rZmQLHWhG38y5jPRt3aladW2wQFyVc76oQzrkykgDxT2XZ+BP6Lz/+KXGn9mKttG
JO7CtdU11f4sz9FLrXNUvLK28+jYfoaduVuxZvH6DSME+zC1/l63GRyqM+atSKuAj4znAvEppkhP
QW//0B3BmL0fTy0sEqLdhO3CwOVNCosp2vJSsx6wD/COal6MXCswvwLzNJflxzIcroBRFUKTopJ4
dxbzh5BsIlFZWzHkr247vQHFM7UopOne8MWH/wvLmA9vSk6vbZElP1PZG3OCFj0RA3BnoL4APFN/
ddSuKxVYAmJ31x0sDD1DvEOoQYFPGGqr/oDA/9+X/0rk/HwnLY4gw2+V9Pf59iNEdMYS1/btdRx6
7QWNkgGI6gh/wBB1x/nnzoSbpC3vkjwfWOFjrNssfmTpFoC3JFvJaStmRM89FiVO1/GcEtrGO+14
nXBeuTB68c7enrHvgGgzRp9MS2oXPb+J74JcAgMuSR/fpeCLIy4KMJ1RwJ8QY3yw72GIwl9DB9Gl
npX1lQ4fQwCPLCos3ezO9mDtlco+XRH6QhKxcPQUWfvQsT3GuybcbgS5j7ujYz5lGQCkoUY/MER7
zUOUHrOa/1RTG6fdmuaxwRiVkYf4licgUXbykqoG48uW9JLjvUXTxHTeGPaVRmYJ01pfLVp4ySID
817UqQFm00MUsfin36lduS0MjDaukU3Sh9w5fI4WDeJXesEvCVZWe9THk4K40ksxN08m8g0+6bCC
ZObhj7+hzcaC7EsllvFnxcPZ0w3UMjB9VcQOv0ehysG4q6HV3erOvsWdH3uB5Fa3h8k3AQsbHaAl
N5qzMHFKp9a5juST2BDrfm7Famk6jxzHaJsiRfrZoJxuHgfMM3w216Rr3oRlo5/p6ZlZoOv3Q3aQ
/NUlafCc7Kpvk+4wjjDZXh7nBSaEavOMKKxCeh19GC59dTLGTOT75Qk3Ce/KKy1cfvCCEx/o86aJ
JpPWKGckVTKWC7T++d9X4y952iEd0oQhAVGFan7K001o6GPHdGlb2MBe/TTSVrdOuE2qAIWFC1Zu
iNuwcXOvXWztOMFKNDRjYziBjX8T9udDsPv3I0n91Kfm3xH4CuvoUpA5aZ8FOS7jeBe0ttyquBP7
1P97/L0AK1R9Y4wQTMxQuUNDe6NENSYMMBoCs2elETYja8WAJ+BWuH+b9au2HOy6NvHB4lsmK7Bx
TBE3VxrMpMBB6GE6qpGO8zi2jm7hwu9CepKbwXu4lO6W8gX+MiixmjR4xZfWrrCbc5IqXlyqnux+
4nA4dyUoMaQaViKtLMvZ9WMEoSyb7q6zObwTBKa0CatKBkatJUrmMVMf8W8g20xEvKWxJNjIsDln
NtdMEHdmJF2e1TP0zUouuebQNIzRvi3hbdV1g1+m3a/g498UKa5crjlzKId4A5vtpOswBVUGW27M
tjTEhwLcldVPSizHw9ZEfejO3DoHKUpeGQd1MLYsF/uiPdP/9gXS0ToaC2mo/SzJu/8fCdNQM0dI
xqjcVilMjIFjLjkn4FiOr2vgqYkTZqtA7qFSg2hcAejYlZcmBCnph8FnTy6NYAeZ3NpQ9d+uTKaF
0bUX4QOywhnJuw7sFkEhCQXEU+XgoaxzqLtZ95o9hzN1ZGEZLG7AQvSL0/mXw2lR1hJmVeCez8BF
j9UCvg9huVUcY8v6I9jjBOeFLRAys15L8wx60b9/6R/9ps2FoGUDLDGoqFX7UzEVaS02TSlArYoP
HGYLsY/tFNONxfgZ5ws8EIrK3HE+chYppT21NgAOxOxR+LWus9xN8gAljlsH9rtIZ2hp4ujY7fn6
B241HWHGbqtJOzJ8/1IN+7kGuj68SRgmvkh9zyfRrYUxY6LAHdzi4vRkh9ZNWh/MseVEUsxip8Iq
Srm5zXhAFr//94v7HP751TK8oS/SWeAg/qhA0spsYbVh9CR1QLL2nxVqf4MhiQfS82XXc41N/1tp
2GQKwimaVGR1mnv9Iv/n6LOeoLQwk4gk4hisM9Og8ZQmMHM5wJg0GtufDOgNbGjz8PjxVXVUDwDt
KHSmeh0X7PbKMczYhA1E4nIfm2PAVis2h4Qzix7xu0xXqIYrMk6tbfXZZrbY4iXUAkLDcfuBg8zg
1xbLQWLBaEpo7THCLAclIWQeCypSiUR5hRk4TKBlOHW22I6W9t6moXKr7Qo9YcLflfh99vlHvHTF
JjORRaJWXOEYZkkSzpGdWr1M4G9lNUpPqHO/jNEu188z847NoPGsqsG+Lzs0qt3QLJzHvHvtRDvg
cLMAcjUICqkzfCM0IX9Bo1m38/A8BeOmMtN6PZuQR6b2R2h/zGr9pgI3rwcdz+xwhG3bpw+zK3h3
KOQcW8eXV2fkR8PF7sXEUy2oygCjN1atJMzs2jvBCi8GUtkxZIfNpoiOuSVwiMTOmVXMbGtx+o/J
XV6jPDmDuEMOI3S66lllHgKAxEo/xPUH/AwYTbh37cIqPU3b55TxsJ3wUqmMhuVOkdV5eKliYcu2
zqiL8TsV1W2HDWsfW7g6DOoec25CuVJsoTFVlFnueZHz4tjJt1jcRz7A9ezP7bqro2/dQJtkseZp
02AS3hp2s12wPV4zfoeMpNLEU0GwPG+JUBwWKSzaQN8mQSVYnjAhNx/b/NadnpQqwDpLeao64yHE
Ixr/u01oxsGNA9oBdwcbqR6bYV+p1XnNbo+9yA2WKYAdQevg9X1xET/nBFs49EHs3gWDQn342UnA
DVEaYvnqbLSlCz0WweOOLEERStMjZ4sutVWNNdkQhZIK8I/zlYcwkf2KOi7VG0wyf6LKOerLbKwt
ZsF8ihihS2r4yOB/PTqkmVtR97FvJw9JP1h4I7PXRkHpEGeRXOeJ9YxZfDjQeNDfQ/q22e1rYEfs
iTyCOuMksNXwG5w7uX2iKTZLio33pCq3OOvNa5WHxjHYvhl4QSvDbeo1e30sao3R8JKye+gicUo6
61mLMfEyOv6YbtBXt2Ost/uMCt01x8eArnitluRhK8zv/v2GP4vZEE8S4IiuCAlJEuqnpBt0FTIx
3HY2UbNsG8A8mvuvevo/vkT5O2zbAUtRYaqpssf+n+jGqi1IvhY76cd2POR81FU5MGGdoYusMtN+
1B3rlykav3KVd33G0H5WIPf9+3P+0VXyQUmEBhU9wAJx/VM6CRXHSlg0hIdLiBsbBsIQ+bBBQlO8
jEwGrB02ZUdTqb87uhP4AvnYFjWIX7J2w4Nj+ZVeW/yR3nTKHISE9PEMqoCkf38puKSxvzBnOTYO
mMqmyp/5tdgGd8rGXSAf0dAlCb86NHHnxZwSEHhmr13eHXDsfmy1krqxyEE4XRVWm72s81RnjWTr
rBlETpt/vzzrrw/LsFUAgaAtv9be//MNpsrS2ILNkRsLnSmbMfLXYa7b3aiwmI6GBIfqNIFNqFJm
oba+1UqNxR9F4We16q7GaE4ekGNwdY84OJn3c2Di2pPhPKePFnzHPniqZ8zc2BFisNFwftJta62k
9uKzBnOdNxpcO7wK6q7Za0MNN1KKfVmUpcGUH+1lh8xJx3A7fOs1IjmsGpZb16yynfotaHN97DVs
ruZ2n9Or5lHEEjnFCf1IqOxkI9NorCzYcURvSnNevomlwLwdYKtn4H+DyRyL4VmsulWTgX65LB6a
uGDHKxvhvjihzh9XkX7TsCxL13Vml1SJn05E3FlGTSUHXiOSXdEpD/OomKveRK+EQToaddEDJlTf
swD59/X92CULRqlV7rBGdGCRBenKdptLy+pN9Bg4RBdh9RKwqwRtIy9riY2FSmF6xkbsMc3cjmVm
DMkjx7fZTeFXU0v8zy9GRWM0LeKSL/r3ZnILX2EZH1m32omB1aoCMYDe3bLbSF/DL2HF2UwNa8PK
WBapzmPdBpauP5y8NbfLHTgt4/YuXuOQuazYOklSrsI31F0DizvwRMtFKccW3WNf7utOLF5eCay2
LOsIDQq9Hp7deK2f5j5rd3rF+rsW8jP7lH90EG98Rx69yXRP9UjpZC/BG1vOX8wY6X7csPy4Sip/
MbA7a4do9X/UndeS3ka6ZV9lHuBAA29uf4Pfm/JVukEUXcIlvEng6WeBak23pJhWnIiJE9E37CYp
kmWANPvbe22PQ/i5sSnsrKzyLZPjSiZ0kox+ov3NzuX85ZXhu8lU12ThY1Bp/Vk8qmhKSOaEFte+
yK+oKMe01xokk+GciPFJUjOHfgZCP+KOldU8/QkYg7XZ8eXpMqGDQASAl1GeSZg25zNc2iHk4gIK
UF5wd2MVd9pvwwTJNy8vNEiV29JbB6UxHzzufbR1vutzMJ8y4Rt7MKQ3VmBtk1g8AdTSOFegpTBk
x5BH8sc0yk80Lp1hHqlCeH32qndvNNFqYWfyobnJC6bkm1ZGEVH3vFoNiYUjeOJz+PcLzV9GdN6i
uRiezZSR5fEvh/5JJTH+Hb5qQ06qFasscHgm3xMg+YQ0GgK6sTL0d7r6rA2Eob9zEBh/0eH5ADis
+M4y7jIBJf7pyoRFRJp637Esi/4xCLIDZZU3K03GfdZJfZs1Ml+ZkWjx+BfGuvK8iPNt9DXOTFqr
ve6znssWi5biqg8bmrgD8UNN7mtqVVfMJz7AwMOhHWougEBSCfsNb8xqzqNwL9HstLSpQip0j1rV
3IYqq1D1loUx7d6hR99BAX8ykZhp3VL0xJn1uUnZrESTZOtlFsYN8IdyRyfsyIuvzeHTSaDam161
xXTNM2RiI0mV+6oqg1NxFYBXzjnWdofeYj/mXEVwnnCOmStyb63ubjNhCUZq7JUwippzpe5ZV6V3
KnDWQbdUrk50G9EvA3KYCuUuH98bXwAacJ1rZhvQBgZAC3Cgt2UCp0FLhotp0wmXYufyaDro/KLd
QwY7VJNnbNyGTIPtEmHIkuEz72IDxr5+i8fMPC2aJiAFcJRQavGUmqd2+czxCfEJEGRH6s6GLQvO
ykuiryarHe/7snObdPHyjtI+qFtHcMtB2EgvRRFSO2O0cA9y3JWaHR8MHBa0jsitAxB4Q8ZDbFJN
x5bRD95WxCoMbIpZm0L/tbYTZn+93qxT3ZnWTmNzkNcom58kvzbQYLhVESe3nMo32legT2th7bLG
kXa5qMDD3EdA5Ow2aGV1FBFsAD0PKk5YO1Nh8+7GjJ3TN/9urvjnUQaPNq8U0vLCLliOHX/cX1rX
hRhP9jz0mYqu4cmKUDzwJCPj5Ryt7XLjOVyH/v0b7f/lLm0bTCo44Fg0U0Ks+NOuRq3A5DLZgsNm
QuWii+E1C/i8zSA+RYna6BWwvNzD0iGTrAmLpqXOx2a3IQ6cAzDfpkv2RPPVRarZgqiO+61sSRBo
gfYwzXV8EuA7VmVTQnt0jAUPsGtKxLQUtviqp16R9D4AgJFKDwymZAnmvgxLI29CUaiErYhodIw7
h0hh8dXY14eJA1aY6lyJKR7roRyxbFqluuOxo31AOTRBLQyROPUugUHy9OeKvfN1+L+ZbD7VRJ2z
YdpP42C9V5b5o5EAfD18t8k3JNMeF7JzdlTv7ygg5krgejsKM+gLFAlAUJTybVH7d+KePNiIO9vI
zQ4w/dcjdU0kAHLC4xXVcLNW3PWAtvl46LnLIvzvRqPcD1khaZxhzaRqnX4PXd5rB9ks0ZT8m/OK
YfK8/EG04NbKgMr2caGwVP9ZcGVmLhtthopm0z0WTA1HFSaYdJxyeKKH7bkV8/e5dg/zNMsQQAzG
4dY42tn4Nx+I+RNL8cePxNIdnmkD4RBHYvCns71Pxqw2xQJQwx2+TSbqgfKgqLZjlvmraKauNUO9
WGuLzzT13VXV+7yIdrLtsc7AYj2lFAuGzVKSumxAG4MTZyn5Pnpjka4vraOitUKcREzmO09bwJs+
sPropQ1zLqqeqP7KN1Ut+cZX9qWV/adbiDREs2BJatpV6ns0DbnOYXYiim90/lgzhq7g6+IUJdW1
/FO1zZZuuu05MVlYKf4L+0Ae0mUVTd2OIZdJbDSSj0GXUpma1mHM5saLgcHW11uUYv9CRYC1Vc1B
5wLhx19NlBkOXvLJnsrXvuDgbJLW2mqk69ej1b/3GG1P2QOjGmhdvZIcHprndvG+Qg02aZx69pqO
G8ZQrauMM/Xcx+YqhqvDMYqJpBxdhjBW+aRJ+qg8iOzSG06KDvS112hPzoiwCnCcXIdtMDID2FDB
CZrJSA4FU+bhm6RZD6ZHrp+KbGmli8BH4FAmPic50vFiomAT4li3PgnPZGVuA2UeckP4qyYhVowG
vqYcQVEHhRkFwnLKf0kqeLaLTTawL9Q0B27QyzghaU1qcIoRMOt92wQvklQbb4rFup/vNPdModDq
hyTJtFC3mj1IFg8bCqeuXtLC6dGzTA/kvKkaHxsm0yiAsgV5AxrbixTTeQ5P28tOcpIjXG0XAkZj
vQ/yycvYu1sjxV7PK865ymKXadv91PCnhsj6RrscskHCHCEB3bXyvwzbvEIFq10Hi3en5g3ukCCM
FmaPqIajm3SHrhEP3F9uLOerRHdjyJ+k2t2o2Rhx+9DUXrcxhHTXEW5PkiRfug6HaE/QvXWteaON
GnXhun42F8UCxuAplgYN73i71oOy8DkYR77ZWPOXr/zP5YYKbM7vTVevB3qDNpRCtOt6aH9Q3su3
KpY0rxSmjR6S8OqNNoI9tQ2EGXIszxOtuFN+F0I0WzMJfsAIetXd6tIJdhu6e+eN6XUUZvM46bU5
helEfrHOtQ0HcpZwYjq9C5Q6cKlTjDJvwYnpt59iWBVwn+GLzbmZO9AkRnebxHxAP3ev/9/kw0vy
tQFu/qP7D0AfGrrBeWdxHPzv30mCf2EfbuBaJf9KOfznH/oNc+h5v1hW4BgOByw2dv73d8yh5/7i
Q1aE24uMjclgkQr+gTk0/V981FUWaiMwmKqaTFX/gTnkt2wdEyX60MImZPr/38Ic6ssp/V82BJsJ
PKKhbRsMcWFE+cvl7F/0igR7quTjq3c0eZyCYS7vafA56glvwRxVF1u9SKd5onE4ZkC91IkllKVG
fcCQCYbv1lLj86Coh2nI3IeNhq2bBubxigWaYENUNDgCkvvEG7Byxr594fn9PpLoQcZrnv1Rrktw
nndAdNvczQDLa/2j2TTqHBM9MXy16ZmcEITdEFdwQFXllyrHZyOLLpwtM2K7F0BWyptEtqThh3IY
WN5pPQS3QVLfaNSjd/VpnmzpGWtyTAF9626CcbI23NDWdUoimN442p1b58vc2+2V5+Glm4z5y1LK
SLFobbRvowcs0LU1i+pr1tCtiYmBMKG6KuFt+rj9MGl8PuO03mVJvY3oZcIiMpwKqwh9v3+D04+X
3CJrBjQSoXOdOHG+jc3maxGYOxEH/cYdrE3h1eXNlx+p6773FbFSLNTliktVNG6JJka1YWzGqjvr
hWpW+tDwGYDXoMbk3cueh2E6YD0s1soVn+Zyq+0tc2KbWqn6i13my6GZA5Vs/P440HtF+I4pQytS
uU0l8DmBUXGpIsG4x7RrjG7kmuqdmWkkkcnZBlpsnSjR3kqaVTgGUOBs90l8ymbXDVv/pmJEjkGO
T108nyynCW4++jq9MEF/UmOKeJRQwUX19TE3bWrUAIPtDH2yQt9CDwEo3u2ioifPwj6w4Ouzc6qr
/mwEQBpabd712I4YQKhqZ3QY5+l20mmNNrl7J3F9bIW4i0a+6onzjEGhJ7Jqk6kNbjRkfAdGElxi
f9QvZsyxBK354JFMeKvi+WhajXucKnfa9LLrQlKlb8qonyjJJcSURm/ByHcjL9YxgebnugSOIsrm
OM2KCs/GJKblme2po45uL/WlzWdMT/1sFPtmcC40rnRh3TFlJn4cnWu/f7SsbiQEEb+ARgCAQm3S
rkpq82L3+GyLEaE9ntwTSPn8EOXRQ1rpIfzI5qIo6PnNX/s/tlr/gW37H0Szhca4cGb/3+v56Xvz
mX/+YUH/7Y/8czVfJiys8pbhs0Dzl/0GrfVslmymLotsj//N8liyf4fWmr+AgsSjZi8xIOoWudj9
YzX3f0En1hnjo/ob0OQwFP++1dx/W6X/HbTWMH5q8/+6nAMaBbXnMAhG/gRksCin/7KcB8AZOcrD
jbEiuj1wEJ2tN2mN0UVmCVAYg9xhUkfapXQNF+CPDafcQDhjiZPboXueSZ8dk/g5ccpybSfU+/qK
s2vTTeaqIQuLTzKvNtQbpXuU5DcRG6EflOroQ9ldMRczjnTP7yyMk1sR0e0XwInCI14cwcectBHT
CxKlyFgDdFXDXsDbu9OmoQwJXT5I8JQ3ZJAteyXhzXrepnawwyvThHhgmYkUWUgh3nCnZnqO9eTE
CY6bKtoF8TDtVKX51gCAck5qbBv2eKFUwt6DW8o3kV8nL66P6avqnycC7Sr29JtFyWt26725fWuc
mPZiK7iZpSH2dexkzym2T7og8vNcjxMU08rfF3rMtUd0M/z64NERwgkt0dm7qhBcCWQVP4IDyHeF
qB9Qd82jo8/Nmo776mG2mlfqZeJrPCvzWAzafsY+DCAK3k+ul5sMSNA9YKlfSeJH9DzUkoTmWOwH
o3LYFZe4NZeUMJO6fkRnDAc5DI+arR/V9EYBRvMWN8Xd5ZCLgdUsDvS9WXjFmzpsHdIxkajLUPhR
qFHjd6rZEa9WQpsX4ya19az6gOs1+xj9jJbI3DwNdhWHQ4ClIShT62gm9VlBWH3HBAsmmMPvdSAG
89JzU6EKV7yryWlOwqCfidVvHeitOkX6uC0CXTvXabkrZ9OmmKmnPqyEGjpQFVgHJi3hiUZ5PE18
APq41MTjKcVpwHALeZXyyqsR85yZAYt01OU0RFBopdOkdgMHYF98oWePfTFcpE6ezPbQTTp3rPBd
Jh+BH++izJGPwopeGOArMFTDTTH/zB4h3xYf8TzTMuU7y3mmC3O2WzKWghmp412cpnb3lCA9EWXP
14rZyQoHxETjVgKmFGNPTwqZjNeXbAD4kRfM9IXKtOOkG7uecoNjPtTOEY3n4qdzsx/qZD7Xpj2d
84xXQ+uz00wUbE1xWrq9tF2h2L3H9rE16bqHS3dWpkVMm/EUzALxZg/0t08VJ62Kmj8+wGZHyDm7
Arz8wOBYH6XirYis6V6mVBJmiT6ucCtYxHum4Y2qsbVXz/4Zhi6HMnsGcFFFT34V1Tfdq8SmWwQg
Owu+teigv06cQ5xckY9zFmF3akSyTUFdUD1jfveM6k23C0jADG2PgclzmnMsCzuafi9KI/Ad0fiU
eGT5GaRbTwZFVFtUv8yrxzUheYIiWm+Eoy+WOhHsgIXmVIdgDoxTacO7aahc2hqFqV/mJiuORe6x
K0LA7AbXPgSVaZ1N4LFh3/7q00tyUyV9LnM5aaGcOuis4HhjAO8wBOkiyVv9uYaJsWtVbJ+GLh02
zUBNe2w0E4wW1AbW6fJYutmlc6zh4hkdaxAvITcpnG5KBS/FjPSKy/M6zePw4Nd8wLIe5SFWWAOI
Gh5MOt12esWV2E6nx6hPkAoolhCdH6yJOaF2B4k6diAZDqKMH3RXpPvFatqZ3iWK/Juqte7Qwlgb
KMC4alFi3zI7/bRTZd40EA0bitqalTfxSlWmCzJHnzGiTRyKBeTPTW6KCLcX1bdtM1wSg57VLGq/
4IwMsNxykydErZ0aoz7L1ktfgKENTyMid1bZ78pwxEXTJVP1KNm3eaOtM9ObQgep/6EHT3PUCvNs
tYFOWFhUMNDHp5jm7DvVxmwWHaFFnGIGeeeifIgwJq1yGA4AcJDplrVdsKVMaUGts6awU8U5+n5p
+zdjbEVo0ZjFG1XIk4wra5N65KuDyQh1SZFaZ/TjNnPSdwodnj2ddGkZL3W5pge+ybOfo4wiMTON
p/UURdOVHqvtGQuoduni4RvSzHwnMfnoJyNgxg7HyxCZ4Jdmio20YWPnWF+yYfkbBnskhZbpIYde
tXWLidkQQ6hdytK/Ftn4Tp7B+nDG6RylAnYK7lF4H3NHM3pcPXetth/padpMRpKHTOz1DYWuxDoR
tw92Zh1EBgIPg1KYzIh4dKofdNCPtygBR+Pp+Qsx5+3wY1D83zRlTw4Cld0kRXSFY/Wo4zUL58KO
Ic5RHhnlxGGZuvtcieEUEXL0Uqsndl3tJY5Mky4walzQljHBjoP5XGbe2lmwvkGNEWWmnfHakf+G
XCpw3FKEvVOU3m67/iRExEoSzdzZRvsS+dPemHjiB523RHFjJG0Fc5UbMOvc0O+H3qouXB4Amxj7
sTZgRkgwKLCjVjRSsVnFfCHG2hqPAJH09eivU5Eb34z3ukRG93XRPQH4eLD5bA9VgxGlgWFEXyHD
oq69dHxlLiqbfi2k8SXRqYmnEqkNpUZirpVudh4MGLDB9OnhDj9EuJtXxtLYRpHIhtHlcHbToQsr
L/qqKedL7NJWOutKO+ObeehEat19xXHBacd8K3te5DzDBk6TKP3m3is7m3/WNZYUJi5Us2lCbLOY
nvE4m15TyIXnPK25OlpQuSZ/cI+UbtsRZm+9ltVxqSOgdaeuoV7pSxl3C1tKb65Tro4sp/x6WqXf
rdkU4BUKb5/6GlnMsuViyMbcRnNwyHyrOCbLDz//X6/jeaKHc4VsCWG9bJPH0pxzeFf2eJhiXJok
lNMbzrwDyTzFDHzqw3agQnso/K3pzyo0RVZsg8JH+9O89tgbWXecutgPTYlFfOyjAsZAAoJNzeMq
r306tFMKqAM36TeykQ3hrUiwd6fNwRksBNQIR0Vb92c7zTpt1Q+FWLvBfGC7pxhwavK1mESwjxXU
XIpvYdUlrThpfDoPWA8eMk3UqzEqKnCu4J0shmk7FTRD6DWgJYXvbWVp9/seNOXV7BbIUY7zSk77
BPwh9dDVfMK5/RDlpXNANw7rJm3XNHoexaiZB+HPdUhOLdnkRpGCOrHVQzUUGjp0UR9I6nZ7RQlj
WLd9etIbN9kO1TCfqWd+mVMXQ1ts/9Cmfgzn0ovCoEs4QY8TtJCxEd+CgYb1fLoDPv818GS/n9qJ
+zAeT+rQTe7C0dxsYNjWVzrkiJV37alYhgt1SemgETtrIyv1M+1ud8kgmRl2gL198MRNFMZLoYMB
wIDHYE6jp2hmC1uV/ohSmTvjiSNKQkN2x4dK4HRn5wH11Gb+QiDMw+AwjLvMb19Nr8HDxpzaMFMO
ywQMSd+n1WIGoSduqRWkGyxy+AL2YutLhE0/yNQ6s5Lyefam4Ry07g+tNpBs4kmeitJ1nuah3/IF
XdcsBFc6aeibV/JOGikD1h/1IUe54IFOMQlVuLNO+YNMAvO5HWXwXNYulgeG+X7FIa815YvEMVlo
j8wOvsZx1d9inaFOhUUcPOQu6tzyJIOqeI7Zrgiptd2pGQMJ0KNNQh3TyTbovG5vgGZnbTbRNQtm
UnZNbNlJrGpjst/g6Myjx9mqmoeWzW+oVfT485fypY6NB9MlWcB/IXhSQYqMbmhMGP6ZRbkbx6QH
1JqFv6EW9RAHBPrzJV8Zg5qlgMFZW1adfym67O5RG7lBaHYP1Yyrr/cL7SjaUd1x+bMCUHD0Ah+p
JmfDDA3oWXmfp2OdztCE8HTgyaEU2KDaYuWZ8d6ln3vN3sxpS6U6ET6HUejcGy8gz6iljye+301T
Q4RzP5q5f7Jy86OV0bT7+U9wIzmPNXwoCK+nZPTN4zyiuRWxfu9yezxXrWq2IwPlhgicVTp7hG1c
M29dbn1tbGHD0NPfahqJBUpNUr6W5FFicbTGD0Ovn7Jqui/cZMuPn4YYwxneiwgBKDYEzetFe8xn
/vrSZWtNG+ur1mgrMfQ72kN3UE5WcUQITcXwvWqOBHDT1rURMc+TDxSixTw7JTrhUDSPHDvqxxoy
DQo1x7V//prGhRTpp7/lThIwh4VjY9bflZ2+BVInfJq/ALpVWyPmXNbF2TMtSuYh7fC8CMt/Fl6y
cfo4vg69BKyYyyM7RP1ix0H0qMNXaD2jfklK/lnfXZo4/U3Nar4JGrIA+Pyrtfo+4ekFwMV2HKt6
ulk4/h/zjJRfK+QLtfD8JvoldK6M4EpSFTuDGva1rTPG78Z+eAXFC6/sYk9DfEkb3v3ZL6nx82uQ
dgMFrkos1JjlWA7k61xUlXnKiaLf84ZZa9FoYmdOdn7XNcrb5jjx12admtdaMq5pgcnsZNcbVxLU
xpX68Xpf+Bx5CGq3TGIc6uPbNCTV6uMF8CVAna490E9NRLKzjOd+bmMwu1V8/PnTUY7GVkucnHWP
3+WK3hx8wezi5087RrhXt61f68iJnib6NfwG3IqR/Kok72hOlJ8WyOo6cQibRdPAROaHyuc70Qw6
fQrLT1n/5JGae2jKk9GtDW2iFlOZ6d3FTnXzKlLyIr2TLpyPOBpekkrZdMeiQTSd0W5dMFXkYdpr
GelfCt+oTtKbP4SJRjak4zHCrn/r8iq5cfk5keiJgRObi3YbHzWZuhc2+XeAXfaeKNOrEYgqdDrj
mPBucB0P1oaX+puh4Bw6YTnDADds/Te7jMS9weqWa7V9JKrtXSZP1lCCPW3ttfzHKZfssGa1uvhe
2pxiCIRsau75tx9y0a+8MSKH2qv6HMTIgsWobiyNOedBIUN7+XVaZbt97sPw4lp0+flDHM94HdyE
lpI6OJKp27NzzvpK9fWvczbbh8ky2ruF6sF6nV4dUFBschjOOr1wzkNCv5MVp88/f6ixqOh6bK8H
iul2biqbZ62eaKqtDfP486cJVIiwmu0R4I4mV44zJmfuLeOxrqkLrpvBfu6cKb9lsXVzpWk9//yB
hAvsbS6Jbn6s5Jw9J7mQK5tVfo2djbMByvoONcJgfxTzbcrz6Ii37aacsTxG/vAW8Dk90pF+SfDl
46i2BCpDBss167aYcDa0yFpc7FccP6er6ES0FfKh8MbyFA+Gd8f6M6+GtJi/ADe8yTmPX80eIcZb
bmSC1dYIpu4pB+2EZTt3v6qEp0+VzbsTp0fBhW/RsUiSOdz/tDIPNlxMAWwLSoAj6zLoSn0fnP40
S4sEfhsInq654wDUF9cszaKj7qd9WJaz98wlADG9j5LvJlE24gjzWbVEEJ15oiWzNZCEhF7uAslJ
EBi8HRLWIern1rdkKq7BYllFSMvPXeHQTgrciKzCoTExXSqag1bcQkqMmMbniBnbIpegLBW/dSWz
iEY408lgm7/mHpb3oRrFzlK1v4tTm32M+0SSJ7QrUjO91ko5XDWYVJv/MlPDywBI1ltVY4QMbPFV
pPOeiCBG0zbuV//lVMGk9xgbtzCdvlKRe87rXoWOjlSvaZ23zFeWIE7Hy2l9/M9OEf9jdWky/P9O
lqZiLW4+/9e9+fz2vY3/IE///JO/qdO+/QscAg/z+GIJXAaH/1eddvkdzNzMEy2f1J/D7/yuTge/
GOSHSQXjCsHW7mJe+Yc6bZi/4EeiPdUBNmhTqvbfEqf/ZIKxCed5hhsgdvvgWECy/FGadttc4waX
diFpmbF9ipEPn73emOtNnHTN3URiZJUzYlqWe2QFO6GHB6d6FNp6l25z+sT/xnhKBdAih/9BLudT
xzXHqNVCLsed88ePSXcGN9EIvGxhy7WvmU+/ROQG0cHvq+oAGpqbI7L3ZsgG60iqwNk5UsqdNvok
WYsCIwegHGud1K58pf9AJ9U7JTutwrckMBqdMmNGzYjS5lwHII012X5VXT9tA2kFMZf73gaOqaEq
KJFH2671kq8x09N3s58dmoPBvsE0zbjsBQtECk5INnFxo9K1iVz1iU5YhqR81bgekoLqKMfKI46W
DoY1oD6+gRmavPY3g5Plcx6BEw3yRBDSCaywy8b2nuQLLrw1s+jHVA/2Ri8Wa5jntwe8BM2tydLk
xoED/zw5npAEencXroXlvy+4BUO1XvdADC+jUQm5S7q02JSubr6wzmjhzLz5gahkR27Z8JzXFssd
EHsJ2W3If+Vkp2+UBQ/PEyOjYYcpmzsGal0BHYRAb4ttNdbV1utrWqK4qFcfwnG7Z4edbhMkWFo7
5imnwMYzmhej8677s//GASwJGTvIo5SN/RL7VvKMeqO9jWM9hHNgN3st94NVpIi91iU+zxnh42Mc
mnJfzLodWlHVbUXry++Rq/WXwGMHSzGYrjVvIEPppFnI9S++CKYEV8SvNMyw0L/5kdZs4rRT2xal
cedBE9mB9EEXsETyJLhpc/dI8P73bbEZZZPsp7kHKalp6b3Ksu49SUW3K9qOSnshurXFVXWbVv10
mOEecI8U8V062OyCcXkAcj8PsVcV28pqJcKQjhCXufHGJQd3EU0X7EZVibfZ1MhvasYwXah/LldZ
XpuUguRGmFHLfJ/Hejy3neVwOeq0o97xKWlB2j/YOVHFwDSpzigXDE2scdaZZQsWxfMelaN3tFoF
6dYyE4cO+6rmTkZa3yxqFyd9Qnkct9m3ntGPwNRba0djucvNDTF97uf5tk/hX/UxIrsrBdDxjiJo
FSsbSQigitRtSd7Hatcq5qCeVhZcKmFWzJha3LmVyvKjl4E7J//hb7u0Y88ku5lFXNlm69fCSOWt
JBTD2hEtUHitUh5ENhxH+7TPreNEvxquNsApYKDJHwdT3ZxsqxmuSvnzjvMkNdFZN+4rRzQnZRXR
bdZztW9sIztPJfcQKRTbKoXeayOYo/NkjPptZojyLlh99xMUDJywUY7gPFQXxrp0YRRpfNIRXiWx
CMo2ajT9k1n5CWewztlzXei5kuX1Iwukf0Ct1u50sjIi9+hGDIQrqS5KehINHHJ70HYpIwpSBH1P
313cMSebUg1ZDuSGzrl0oLLvbhs94Iekpv5yl2qGVa9IRGKl5hrq7RLbit9smRBcNp0lw1zFS1bY
dWrlvwZjx98VRz4F8bClPYmNo8LWgazRP9tQDV5lwDd8qT/pis0cFMipQ1xJiikwUnJnYOJ2Is4+
3YFFck6ZIhTko1O6+aeft7QTeom/L5vGutp2p11MVYIhGnNpb7izC7R1RfJ/iyel39fObGQ7qVFP
b2me3HmTnXwULYR6OLiifC+LmCunUds0JM7FORq5JU1SFofY5G/caGak2nVTJom9sjjDQP+MRlsd
3HQagnNFaVD23YXg0T/y0NhPCo0A71yuMf7oKjB/zA7UZxSZxavPA34C5QgimWLpy5j2XD2rwLO/
T3k1ECzBIX4Rw/Ce0XV+6jxKSVjNa8hvyaDh78hbPyZytDx/toENlLwACgaxhSBksGW+JqaffsxR
jDuuzws7f+ratjywxCVPzezoX4WIp2I70+ZtnQcZ1D+EbC196wxd/6FxWfqeyBQFaiTdOueFdSB/
ZF+zRJnfLJRuBPgIdqbAcXFN+F7+mjENe9ejrrkOwje/Mqvr7PtcwPZrUVfumIrrRxt++RNCdI2v
IWjiFfunX6w7lCEoCUh8+6ik/W4mPrMabOm/JfxVIBC9ZsXu084vLdHt9OgTqDvUVIpt9Fj7tTHs
tthmykrcR9bN5GN0sIKsCDM6XzvNRMDsgSMfunaoxa23k1RtSH4lOPttZpEl+W+WAi7FN87yFHEZ
mniIRweal2+oF7vVveeyM+QxMFonTIpi3FVdnISVJUwyvt50bYN2+HQHrcHBilljk3Wdv4e+WGyn
ybZPhC0QYAJfe6CupdxN7jIL8vgqhtRJEYRh4DK8EBW6aIggkOtSnB+QAxrzyuiXS3dFgwD6PhUd
DN1mCFqjbsg7XRoT+LkhPhXj6L17FrNiLcbGWkjwdwLow1dbzs63vsvdTWn49XbObUYe3FyTk6GV
S8IEvze2zywqO3UStl3EGGazSn3KagQo3yTpELwafeQ+yxLCMb0I47bm415jILS4gDLKpqRm7j+V
itiZjdR8DJpWbQHmzmE8KOfkJ0FxJg/YfwhvTDaBHIzPoa1B4tui30rFCSkeMORWmpmx0DYvvi7F
Hi+l3DUj5EdppyBPkM+3s1dqa8PHgZ2kTCUAIQhCefwnud58gbn30PE24sLZZyR06I47SelisWwJ
91EoYH2Zhf3RTKeOkKPqDlgd0QMZuAj3IRbPTX8a6/ZbyR5p9IjvZQARnwIgq3cfUggpQRu/FLWj
rSq8nWBzztPkrE1lntOpOJXAnPLmucwZVj51Ubotl3pe6DP91O293Dp4ZH27lPGGGq54wQ76hPOW
gqzWUAs0DkQn1l5hiU2hKBQw44OPU9yK1brHN6qKJCy4fnLeBAxhamQVorNeJwd3LmDUeWvdHt/j
Qn1H52ksbBnuZ2YB3pirDyOPT+QSoeDAY53aB575fFVmctdl3b5B581TcrD9j8r+3rOjteODzT9c
s6WbxWPDxVsxPU39B4dXMwlectSX/thn84qrw3Oe0J6gPvRRbdruHmNALtpbCoPAyD5Tf9hk+cOE
+ctyHgObvDPBbT3Sh9AqMjSQiXm/q3n3eAYDR7yTidXgr2LHJm9t1xvCEfwr/4e6M9lxHcm27A8V
E6SRxmZY6nu5JG/vhPDbsSeNpLH9+lqKrFd4KKAGNXiDByQcEciIuC53iXZsn73X9kTns6bTWNaa
+mkW48zYuvao2bWAUHNHXHrJT4GRaj+a2j+7Q5Uf25DCIpOJZdUm+F9hBPFRIuvEinJIzr47nEkb
nNxsrl6dySV0bLdyR7HJzrDd7lA3obVpia5sWAUTRDefRKa2uMV1gklu8tSimquzZQTRNrP5kTUG
7Tcu87CTq5YlOtnnc9Hhh8RX2HzH2qcjtoWhx7AUY/y1+kvMobenJASdgeqpkmLi0RTVQSLYkJ8s
+i0PleBMxcZECsWTl1oZ5dLIwhc1tH/KwXjhtI92QwNgxGZz/xs8GGaUVFXTn15QPLqELeJ94sVn
OwNx/555AfGWlDIaetY80r4eK3qGHNoTKAfTVDhkYyIkeP0WluhCMrLSNZrLfJ/4Mf9iwp8LmQrL
GJUW3n6uGrVx66bkfUYJrQcxciE1MTg0uRgndUwC/Se0HY6p3GFdk8RtsBatEmzRAOa7GxZzmvdG
yc80M6OIHFbqeSBFqlHsOZtiuZjjrlOrwY6sDU5F66ONs+FYunaym301bjWwil+tTNnt2aOh11OX
MR5XeFPmzqyWhtLs4HPuVn4zzViWzQbDeOM7H1IWswLU4kAFspsu2DiF8kj026C1nTidbg2VPLx7
m55jNWBZwnrIXcaQCwAKFLwf/d6PT6NMMOgV3nMr78/tysLQ9A4PbwbYT1CeiwaXQdj3Rct3Iev7
PLjYlUYt7At+PcytxEjXYpyCgwTmcKuMPH1JbZPgt6OKpRuZ3FppINlJepOgG4b23vQ7Gk8Cto1f
lVN7Kx0AsUlURBQ2CREPqSN9bxrgME4zjhvE7nBjUWLvLLgL6VMjo+zoZg3VRayguftRMAFsPBZ7
05ETH3jkIScvj3mVv2GNMRGqTOsqIlPwa2Y6qyB2QnSGPpA0XIIYwZtzmnv/VDUMR5kG2Y7pbGav
qsfPzsyn7YDOu5/o8+C9ZhszGXNB1YUbqRNlnt2CEVPtDCc9Gdbw0ndldnejAjuoO2TH0k8aGvjI
EoSW31dcD3vvVBChDBeCxPOOGSFYCRqHqdbL07Re8H4pOuyvg73TFn4ZgHXJNuTcOnaT94TmiCLb
2kUl9oHhf9G27ix9Z6hX+ErTM0ywHSaKJehcKjH2ovGqNWz5dlXOM52WjZDUY4TC+jK8vKW1OCXs
5s7yNYWXsegpis7WssiTk1+G1mLWlNAloU53YdYmWx/Z+c0zUAvpMO54onYYRHZs8oJPUypnawNW
2UvlpasuGltQixXjY5ULnh6t9UGLU1hwtyird28Q5sNOTGtvNJrdkuqbA0CqcMOPcXqz+k7es7nm
kWv72Hf7pIFDzVlzjgvGd3NWwy/MfuWeUsbop5pEvKGdRa1lZ7IaMFhm9FnSgtvsSeQMQbvjpPX2
TZxxocWkuySY4d8nVP2Vxap1GWHJWYEkoqrEDAY04XKCJeWW6IKhPb56Y5J+mbQwcSvF/GDR0bzW
gSbCHWUdpa/+p4WoTczlF4JnCFIdXkoHFnw1WDn0sry3du7oU3Sih5mQ0Byv07ErdoF2G7AoGNRA
rZQ7jwXFiRZU65x0pX10m9hYe+iduxG/7nvc6mbXoJQcfINK28kdwhMdk+5bIA1xmdKQwyJkgaQ6
V/+0RUo5GWCxeZngpVhlw9CeZFt5t5wynT0bYWp4jdbdBdbI7a4KS+Rk42lzTqNxvMx2Ua+Vlcg3
jCXxCZeA/OBmw0zidj7D3ewXeNQCA2ZF22PQIgpZWEyIuvqYO64Uvp090yrPwg9kgKNrU38F9qTD
MIjPkfDLU5X2c3ztcmAjY6T4qDKxzaonWNDO+I5IgmT0SJej80kvoNpSchfc2pmY/KjMZO9Lruv4
3+ClCaP8RbifsCnfdXhKIQgClsFWBuoX21+cd945S3vx6vVDsI5EFLPjE/Ul76x4Lcw+uojQ7R6S
GZfFPFRWM2WtllE7QZcjgViobJb5GxnXPrVWU214hrPOYHUFYHjo15VRDBeM+oLBhlX5qhGNWMW1
5nnu6j9BHQZnXla1HvMi+sO2piSLOCUvY++qR807gVNWsZxIAnnNI68m9osnZEFSqVna+EIofD35
QQIUmW7KU1iUcm9XTznEDMZ3Rw/qIh2VHMbG9h5DWnEnHU1/IwuPAyPxCMzQ0Uj4IM435swKf5ro
X+RKS2Mxt+R2U+dN+2pMDYQcdgbXLAzEWSRtv3fhx50hTqFm+Kp9JXpWsg15hscU7lDH4PBet4Px
aXdZ/J0nFiu3yPZsKByTeuCdHD9TqKPfhSfyeh3YRXHt82x+HSIcMzRqzy/13Ec/GrdIz32W7kNL
Bb9gbPeY8Ppwr0SkdrYXFQ0pdWUdZNSPEx20bBgX0GujQ1CVzTe9FZxYLvLeztZ2falpn3gDlCUX
ZV2r/RNlv2HbgX83hiWdD2DZLBufpjHjkF0AmeFKO5nDgzymzUunnsvSc70WdZIfA1v5b55L/ZA1
0R4K6X1ahSY3j67F76u1kW1Zvzc7lQ+KOgAqe9OqLB6sGeTJDwN3E4S2+yNO7fnawi6BuZLQizPi
egZ86cQGLcwl95V11ocxLfbd4LCNngzzNzf0GsMCDYxZ9ATxJRDir4zP+Eq4j4tF5WnC8nKw9dqO
FB1II7olSZPc67Y1WKYPC3HxMjSlu67iDF+KM/a8hWMmVnxNabxpDY37jdtdH52Sock/8rotGMhr
tKLWsKzXQEprYhOb0ZKZV0XKeqaMjl6orB2khuA4qhnmQ2/RYLroMpsjI55T61IMwpDIfjYuYHhQ
5odXZfa5Mcxhy8rVWPG6LGiNRtctvedbeEnxhAO0yEyrF1Mn+N1im4V00Ejx6Ap8P/kkcGZ1WXlN
R6vBe5YMv82mJmSRFna9qUyyhuzbXJhUhmc+hoI4O4yn54em4jz4tnwMmWnYYAnEe85yNTNHRugu
6/RPAgttttNR6X4YkEp/KNH4e+nY41s4TcPDVU7uY0QhIhzN2Jh5EqLqDJnxhIQ08mPKAucSRqxE
xRymF85F/WGy8KPVLWNeASeU3Gvs2mJl6kZ+A+hRGcH1UK4sbUe0ew7B3k7H4mRJCuMynZD8LEfE
j77zg1eLRwVcgl66P6oppb3M6nO1IQZBA7gRN4RNsuIoaN56DQAQ4tcenQsGFOe95F1rLIowTymT
VbgH9DiAP+9CyCNWy8bbM6JDFpWsG+NBPNrUNOdFaVu2vyVpjBtPsh27c09Tnz5S1CEZuNovx2Aa
fs+zUrdgrv1l1HRQxGIzfmUbnTAfUDaJe66bzZ1bNnqTxh6GWnIzSbRyTd8Zl21ZBDtPBahEfZTR
h+d4bFkNBLOtFTTqrasKZgTishtXjQPWa48Lo+03e/SMZjcURoWBTFWAZp9FaMouU7yLbfjSzPN8
AEVs/qCLnLq9cgz3XleYxz4bgINgLV23gBCOqlUx77kw2+Hpba4TO9gl9MnywGN72skBUuEch7BH
ueS9S4Ft0FPWuGKEq3D7js2mjpWznryB9wArF/ecBHb9uyxT9YfTcr7nnipPDvFr0C38yJkMhvpG
9Xp4r9o621dONMTYa7AD1jqChsz9OzsgeQQ0V/QGh6Rmo8KRFxWgn8dUu0fRyuw2km2/9+xgouUk
dQ9fmZ6dhWPMFg8Ph5YcPFLGbw5Y0JKGbrHI9ISacLCwzK4XZpuCvo+lV5uLvmvVT6cY4u+5NKsT
vUzZS+zpfjeITv4yi7bu6budaVBKYyf+mDliPyT7EgZQmImXUttq78Zh8zBtSaZHTuX4ng+1CfOx
LeDyjL42f8/uMKlDpPPWxhWiemPRVCK/dkC5QYcom9bMLJbmYh5Ds1gKCsUJ/KqsxX4xhPoDb8MM
B46VNpWRiWUfq8BJzspw/GYp7FlePTcU/poj1tPUN/NxbTvTP/ZCJ5CNiOg3K5Bd6pWG2/IGBEd+
ImVqupCU1Zmb0umBQNSjQMOq1WxsKjCJr4hpEFsaR2zYST2rb9NQXBik3Luhpg6GEx23Hv8fBjjp
RfKlTGtz15mCC6YXJ+7WSKeAYHrkBvsOdWhZt1n5k2aw8YGvKN4wwxLBEyE2EJiXhvoVmCO1VZ6L
3WKYA3CYfodObrNH5EZAT16yLQcw45AAjd89DWYA0jAZHuNh4ocsu4Z9S11GIWsRU9ISN0hjfPok
Z3gpdjQne8fkD1sAJK0PjRBQ6lIaacuVLDKQSazGZLS31Txvp84sr4QLkvehHJINJtX6ZlYKYoe2
vsALG5eyaYr3MvEdBCffhPsTJLyjyfutmqCGTsTN2J2XPRLFsWCadxahzuJPTGFjtSWsGzH0CuIm
MnhWoRQsQA66UoTzWJI5b53KqTfPHfn2/B1Tnxm3aNYBblaU0BQlB5xX/oVlJwT2FKenPLRL2sR4
O0xJ4R4lNhyoJWRXpjTqz1ljld9T1cbfrdbeLlOqOXJCJexsWvPOc67f0oLJLRaG8nTnpfLx0eUQ
PpDx3EsVCaALbICsF16pw3foTOoMyR4Lmy+NYT03MVpgT0XJX5eYUL6NeIIjVZU41UPPGuXCEH3x
Jg1kyKDjFlGP2t07+bPa3HRldex6Rx+TVhkvtQkDe1VHZYgX1k3e3dIMyWoinHqV3f3OCxckjpGH
u5zLHZWZNZ0pwImp4yB+3Hc0naFkrxmLEiQkTKI/PRyHl2yIagwymCa5Yc4OdkBPhFzwHIfBHEBB
Mq6NQeD5aqyeInEUuQXNs96nzNIUAU+2xP9NH4qjyVk+oxzHyV3XPo+NwGdLRBzSxAU1G0XyKjNJ
k+wTd7WbXeTMZRxCnaDoLE7/iiqi1dJiO9phuEu2krPpVuTDYEFAmsDyAuYiNK5jG/Rk0GTZvCxt
e9xXcRlg0hhn8d1FRY7zyPiqkajf4DEAb+QvV8wyyW/l9O0hxH6Ls1Um85a0b3xTigknjWT7GJ3B
3dqDle4qc3b+jlUm/qSd27zxrLVPRTSMn36Tk3ZtIjN4aKjHsLlYLMOBRQt7TpmwXKLnAAryw/3b
J1P/SkQqf50pGJ+Xs+3rjdVGlbOR43Tlhs8s7eQHVuzpT+4iMW1mFX69NGr5QJdtduv9CUZlFPXT
tobS9FpaKjt7vU7OPA+Z8LwAM24EWXXb2zlqpEE5+hZJhtZWg7f0JRUDVxqzKdgRSEy6YV4az6xF
gDDE+tXlPRzP58RtrEPjWuK1MQoQkDooKmaODCKUlWhEq3LiORwV6KRN2KT8q/aYLVz0R/L5qngR
cqZDakqGH3Xv28s+t2sgZ7iqbsLMcDkOFKfdzMQq7rimgocwnPEFM4L7cx6m5quvdMnUFEe7hN6Y
32Pn63VAyxzeyxi5oJ/QZhp6F89N79HpKathj3rSIq2HDgoNj+v3thjzcVX7Y/pWE1Z5GdDWaZno
8uw9d6riByoayCOfJ7bXVM+eNN2tM4H1jg2ci+Nt9thmdnbhA/YsFDzQJugOlOZ0N1zYhbuI8rY9
yNCILiSrWS7CR/soiR7uqkzjxJodzGJNy7xhtepc+0A6siisX+mV9k7ae9aa57hBD6WX5Ey/tLN2
XUK4jeIG+6wK1fMZ1OWxrAug2u7g5mv6ZfIfMagE1NYigNjsFG8o7xkFtixQaD4shws6znRKLFEj
grjByi+DeecZBMvJGvQOimNZZuvSwJ9Qu0O+iSj53PGay8NQdc99L7TuIdMl00g3CXPRoJeuef8G
7zxfekZzFc2vdD8bd9VY0Rb9Vu7g7tJD5lC+hyhHQE49rzEIOuBbeh2NF6SeYRfQlHzHE5OvPT+0
Hlw1hms9Zc3doriVmWOCaFL5of8QeRJ8xIHl/3VHCjuC53eBltLlkNrL7IMDa0RmUrbeSeGEuzGR
wQdGBsrKyrk7VmztVlnJVV+WEsfrAFa2htKx4tmT7nhKDCf6mbt9BYMG3xwBxX2PBRWL8eAycyQM
ZqQarelmBIN16pA60Aim6YGCCVqko1oc3oRniTNXvEwyitJZnZeK7J0jxPwj6WBsLprZDw6lm46Q
2iYCY0802CfjLiqlVOM+wQIjVz7hRm+hnUHcQ1XnPE5TKi5TJQtW0AZOCmmiicZdzfpK+90LLFPP
hVsymUThKSysLLt/kEnq96OYQiJ8tYT9rfJiV2Cu5Kbpun8siEkoBqEs38ToM1J2PFcc1BFsFQxu
i8Ti4rxAkHEeRecbO1KeEYBBMuPXCKf5tyx7omsZ72L6FrW5cLyEBId206XnJRRF6Q7HXIezIaHA
1Ov4mdv0+M45/mkB5urI5pdbkaL+gQEbpeDFkYmxd2RmXJxY/FC66PHN28gSvDA3u0cBHUOQUqZ7
GSYPYaZi2cuoBDqTDHvBoLqWQ5wdcRKObwmhlo0zFy4MQMK00hvGnyLMm5U5d9lHkCpWXbURxp89
SFkg/Xk6bNBA2id0G2nMoBRv44EKOPZW6YD/tdpd5YTwT5l/lkFa82COi+nRloQV+CjkqxQ9m02T
2bV/sywHKl1F+PJruHU9iL+lcOpgrai92pCALK5zWk7Lmtw5GZDWM7kUdNgrkD/8Td5Ig3g7ClzD
1vsJLMRqGfjN1o8SY0uX4/Bo+1EdPD23xyS2udUiOIbBIrMn8ZdIQnotqjm4jnBul3zgki1RPiJp
Tdo1V7NQ9rUM6sRbzq5vvFFMT019DNHvU08yPEjcn3rxP4jxppSU5hMbx4HsWP2Us0cax76yDmwM
ujAjdImD+xqEHIFuTYHPkgqt9N0SU31zZCxOrtEzL/+XWA7/G4XcheVA+fh/Z9z/Z9t+F//ZQ/jv
f+HfHsLA/Zdp2fR18EZ0Qd0+fYn/Trj7wb/QZyVENNc2fTyGUNP+g1fi/Qv6Fv0/eAixnGM9/D8e
QuH8yxIYCH0Xl5e0Pcv6/zERAhTnz/9Plj3ayGhS8KQFkwR/hWVb/5eNsIq9AS8BrZ+Wj7aU3Ufd
JwdeC8Y2wVDt/ojMeVwRtW9Xqpv73VQP8RbGyaujMv+tm8L5Ig3zKyKTuMxmQ6AA2ey+ZnRYra56
JpadVsS5BQupZJD5+8gVdEXiTHNkgMG2bICHzXiI4hS2RTnR5y6DpdEM+ZG9QXKSgEEsareRWzUj
jp8XW7/lau8CNiIXMiAe9DmL8VLXr1Y9sqrT1uZJStlQVTx/FDi82a8hOomnMGzlJ9W0+emfv/Kc
sF/Ta4TLZci6g5I0ehIcYhvo5b/G4Ub+ma325Bg78gUki/k8uS5FHC0b3NF7PmVziGdkxPOwPvqD
M73MWi2kQ9qv7JVJFQDtQaZeSlW/VxWz32BdSR0lm+4JpspfpnpCuIkgp+ZwrRXzAvCu9SyjY1Ze
ck7rNeME12jZvJoW2XhMLjDJY4Q5veBE/2l2QIXZjX15wtu3TiUXYdRx2PuEu3VOHt3I7KWfBb/c
VITbikDDSAKQ7YZVwTb176HllJjjjp5OX8Za9yujHu4u/V8LwX0E2MnAhEEiuzlnWJmXuo93sZyJ
UxHMWfqtgYWHATIz+28LAxBFbRn59f4akNU7y0isy/I2uSgKqGlkVWqAhanBFk18UBRfUh9j1ks1
AyuoWvM0SPb+fhodiwlBoIs39P2Vy7nI41W4NYjlrlQ2rStp/9Z+9jdO4+2Qticj7ap1KDCTdJZR
bCZ+vwgSw36s6JwGe/4rM/rPoPZeyO6DQMi6jWcBSS/mwjkh0EuKcdAV+jpwVoVW9I5iOh/a9nOO
pmNqxH8yEK8ojw4wqa6/OD5ZZdaf49LqE2CcI5Yu8FzmcvZBONqYK9YyxKlof9VJ88weAYWc2VrO
2rvNsv49NmJTRPFZT/W3JS3OPhpZ8lZz8ZXopPapt8v9ZCZnfPL7pN8Ie9ryhkdMQmHyQvpiR+W8
jta8dO3mWDr1PnCMj7nOr9QK4JbIkWhjDsohusYJ3OBsH7kTiPuXnD0VqR77JTcopdDjBE+TUqec
/4JtGj/xpsVrzwVUlnCKLFSYraYM7KWPoY3TaE+nyM7o2x9BFF1GYbF1YMVUSkOtLVxyXg8W3i8O
/CSWVZ3VLOjd33CCgUsCsyveysr747ndl2AKWZSCNRGOUsGKPdn3TqifVb27rPW5zM7+y1PqXxYT
90LYnP1T66u4aC9aOm8WmMaAsz1xtF4amTs/7A9FHaC8TpQTuNp+DWOW1i1yHCwl/GqEmoxjpsxg
5Y4AHiltipdRxT/LSidczKlcDuD4Hy22hucfwG3EpKQA59txbgubRXqQ4BpCoqRyyKfkeraYpJo3
q2xL1mP6VyCSYpcktrGKK5g3rWMNKwSUaVckxRF5OCbtZBREoPtFbcIacB04QqYFVk6VxSXDULyk
8d1Y9DDBWWoRfYBwn7IBkXiUZBljyyCn7JmvslAfvRc8rAZaZzlYG8YvDLeTRUZkdG5mEeItqJ+K
0Vj+NoAhlQUfxQ63FuJwQuug6z382H8Bzvy0M9oujNsbt+gITTD7EuGP0C0ulmFtkVpADhkmcXJ3
wOXxDa4uWpdNvh9lHxFgTX8OrKpzLBw7LwHZHgQKPAcfXQlNAFL2JbWDN+E03MrGZ80H7nOIwfO5
ztrjqDXivmZLAbBiXnZ2S5MKs7EMBxBJJTy1GX12EVMuUcfdzzaOGfRsYn+KjazXjFCHxkvvlvU5
4cnlnmramdaz+dE0M0wUM8GDUPu7mRXT0nz+lkGEH7GwAkwI2pp9gq63NRwUbLQnX/Qw7zAtY1dv
brkewTSAcbkHtRutinacXwGq8hommmCGjl6YkDDno3B7nOHhNOLgZEWYOi2ey2ralmTuts8C48XY
1NOLQ66jKER8LWhWMIVuz17msXXKaZrQckhPQzoHm1kywrLhqjZZNM23yoOhHplsgSckoaOj05uR
ztkWK7RxQBhGqMfNsY3n5hygvB29lNgstkeNi60Qt2LsjbVKIEPqXHvHACVgYQwV4isokE2ftfa5
yiSpFgtIpMStakXduWKbcRNpQDF7iN9XBEWx6+sOXUKUIdYEH2UnGiz30EMPf3Une22nA/FI7G6x
F7TrSVWwE9CJQMyn+7q3AA1UX1kKpMxsQ8C9ZGK3BtjHrn2e3phlHB97Is8T0Fp/nanAjk4wIY/o
nKDSXJ2beGpXXNYwsMJhRBkUGu8xjMiKbbbzvJJ7NTibobCd72ABenMdJ1F2kOQAQLeipRA1c49t
kkx3Z0aho/0gTsr0aECqOnZJmBzLPD2brdHRGuJ3D9rU7xa7nh8M7HqVpmN+hKTJMnD2m5VGFbvU
nB/shIalx+OyogkPbIKr+muPYjKl8hqoPj0OqhQH7A3jKiRHcG+EUivVt/ph4aYtjYS2m2L4OWRY
rBITa43IWkzASTgdUuVna+149TkQOjti25g3rPmdR2PCsTBmafyO5w04DIOj2HR2DoCZs2rccl7k
AntJXNMMWKQw7eHej+ek4lOSTQWlaj1HEg0C+qsujHFdcXTfGgiMqwQGyaoiar7RcxIcZs96eGbl
L0OZdBd3loJs9Vj+KhXsjDj66SmKxyALWFzBSTGoKD95eV9sutg0H61+mk39biLO5X34zVBf3ecX
o8qQLbyxWikrr69pP0uaIVssmMBtjgSe/+NLK4MtPSdXFUpxjajUEXO2s5lWn3Zk/zYBsFzg9jS/
JyNBbSIbO/kZ3YsoOI866PZ4+YJdYFfAaQKM/H48Nu9eD8l/MoVz77jZrRzxhSm+uyRQIjAqZ8Fu
SEBEO57EHFrYr8yU3jmtY81PQHbv8wwZCGWHe3+o3kY9Ni9+XfzvLzTI6glLViJOom/FiV+7t5yM
qKO8KO0v+vmlkPEL0EzKcKY5IDtZ2Ke0GWCXEvdzvfYbEWVnm32Pqw4njBgQ7NxeG6sKf9DWhc2x
chvHfmFXQMPOFPMjKd5jbVPvxil36WzX3pIpBBurQb4ivelNUE4oyC5+5Qrz8LpPm5cZRtEDxTE6
A0ambNOhnotKhz116O++Oce3f74gHD6Z4f4j4+eQd934GTU8acFo1y9e4VDaiLd/702zce6cOlur
zK6vWRbs56yI39VkfWfj1G/wpyO6OnTG4n8AZtNN8SVXnB5CjyuG/jfK9Q4qAfiTOFm2xmyGFqa9
nyzI0kNXAlUWhncmSYMmZHmvhmIvis5Vgy3i8ep5n5Yrmq0d9wyX5MHX0+h9KLsuTqFtkA0Zyno3
9nTA4CbtDhEZ8WUWc9h2yhKbuCqiQ9RnIywoMtOFKP2TlT+XI3UuFu6EO23O+nshRPwAyUN/YCle
yJuy71fyjlnw7BjOtSO2enUBK27kFOijRS3MImwIH8cKwhK2orDtdx0kgZoLShH19EaWbrCohpZc
pNEi1+Qvjk6Yi6tdS7qZLYDEbBuG/bABXEulTD9d+77JT3EEjrnIRMVSceQB0DrzLydHzKgNHJXC
bVi69vNRTPTQ+JXmwC/q7vbPYU3leX0f08jaEfAOt9Ok+kevnpqCNfMkQC9kUK9xqVS2+PcXcjPF
Ii0mPA1lwTnNP80Cu/3un1C+qK0RmDOj5SV1UzlsgsL4k5dztDV5ssFd/lEFYoeIsKTMiFtM2Frs
1fmMT21l7Kvauw3dVrgCu2DuowALWIEz4lclf8+DgVbXfTtj+FUZDt7AvAcoQyljV5nDstPwJYVT
rKCGuRuM5PGiM1mSLnCerBPyvgeLLAoVkjdKjNXFr4KVKnJq8qJOEJ7lr/75QvlYsQBQpTOpOXDq
+N32MhzObS8OCE/FW6UPis8uD+KhOKciiT6GOQXZwXs+9ibaaOBBvulq2PS2Hm7//J1VVF8i5mkJ
tzglI5ZYJ9j01jMkbJ1aHgwLUs4gcKKQ9as/xltMU9SGntDVV90IaNaOvjysSnxf3ZYZ7llYmT8p
cu8uuQT9jiESlZ8sEItlpiTlrupNQdPQMmXQw5oXmqc3IyWF5u7Hi7rXr8Vr8x4+PM98KU52fnA/
p8q8h1f/ahSw7CkmatM9XvHliQSMvHnn6GRf5J2DWhX7QH+b18m4aVGuTNTfGp914vyOErp+rt7Z
3BsaVxkN3+8Q84tLfnReamf1rIdint7f7221SZ4nNmY80HdgWKrLZLjWrdf3wGhfxsBwXkVQxQ8G
6gVr3+luO/6iqUX9oMvkabKW+THqkgawVcBdSAjyS14BxCwIXwduQmci3H/EwD7M6gDAxK0alkXG
bWPCuV7zsdG36ZUIUMkPIvvnB5F5O+eqD8lS5++r5fjWXe1gab62L+ruqqv86/9i1Zh++4/5hvrn
2NzWXp5JLjRbfxNeKdMAmrUglD9bK85VtMIMu+a0mlEctnl66HWxwOzMU21nz3s//nY+m3c7Ok+f
7kMkp3azldO5NLd8cIbFpexP5DTQfutslXzJv61x9n+Nfz3xWuwdGmme1V9MMe/iWoZr92S+5NYa
x5IWRJj7c1zjaru6ycVT3t5d5TC/uH4dcREHrDfjfWNZ63sG8Ib1BAEoxksH1xKElYl6Gfcu2fF9
BT5vkhztZRsb4fKrSIxHXuHebknJ8Gu88L/mLwsKcbXP9j16Q01cEKa4JKmxLc6Tq3b7Cmt+csuv
c2stmcgX1Q/zDSjKInT7LRyeZWKFb5qB7R6m5i0W6iztnWryDTvs1FsS1B4wT4viNeWQ75ZCW91u
qMqPIDJOoea/3aK/b3GD2CsaDBbezWWEmJbmFfSK/YNXpfl2j8lZi2/9MZLW3qn3Sq7j+2ARnGC3
TwqMl6fMXcPjW79TOfMQVFs5y5Lbg/MJttT+VY2b9MOSB+4r0ATu5Au/oh/2R59dTflBgHJSC8GO
Z95lp2if8+s7ipfI2CVvxr16q97qcyY2PfR+lWzYJnnj5k8QVOts6a3dl248mJApAB9hqsfyFNtv
9RsNbYt04w47c9jjb7fcH/3PcBdXF4Jy38kp3EENXHThr+dDk98Vo7IfHcdv/V1+O7/67OA/nj+A
8NW79x8G612S5Di55P5VMtZ3OW7mMV605/JqGdx5wn0V3WOe1mR4ettbP2tRh03t3OWZJMhL85G9
zR/ZD/VobyUMBcrVePHDW+depjP4DEo+99xCKKJ8+2WnOIS6yC/3zRSt+n78X+ydSW/jWJpF/0qj
92yQfBwXvdFAUfNgWR42hO0Ic55n/vo+jCp0RVYWstD7BgqCHVnhkCWK773v3nsu34Wj6ujGPqs5
z6KGfhDYz5Y1CwuwnNX4ksR7XfQLZv3InNE1PcMtXBRXvwLilPIRNfvb8D42S/tR3apFw3Y62iPE
bNp7BvpMczy2bf6mGlZRdQrRUGIUIUL6a6U/cpp5SmXPVd3oGs1hR/Pgym6wG+DdrC1tK+GEc8dP
P2GoFC+aqdukNczk5+65ftIO9aW8W3w+i4f1xC5Sfw2Ut/o1hlvp9fTDbiGBweql8azxLqlRansz
FacC6OVWkneAhftjqtqhUxe85kk9+VT/Is7sa7qcjGWI8wm87QJ+AbciUlR376kSuvMSThfD2kDi
kj0yH99FRCnew7zm0GwKcS/HHB5GnLItwJBy9fZQNBYlTzTn/uVj7WJPwWTLMD+xBy+VY3fKL8Mj
vRf8iEnvdg2x7WirSt2a8Urck7yt+60wLFQvb7NWImORbofsm8PNDjRhuCkjW9/0kn2faqI+YRTK
68BXg1c2dvu4TaQvkSTfqjKW90K19hR0dKuA/j68hj7uR0w3a9Wvxzu+lGaBqBJcsA+21LoYCDPD
4D+VQBG3DWgOJzLG5pWghUOzhT4Hn41zwdYutGLtZ6x7b0nYya9Ip9TqfdASOzlqKPnLnYfXDX5g
amwsZ9Cmoz/imMAquCtu2a15CAaHst+mK1xQWIUWxlekc03KfozP7bV+JalASqjSz3IsPzzigKuY
j5Telfkn/p+9lffa19C2L1QiKRSdWfbay7vghF8l2kaJ9sQElwoze2i30WRMT0FcbFmfyieTz3dN
Xx/IZU/t93/70ij0YKVNwQM8yjWxOrFfe/JDdFgmNr0lhnWk8meTfOfQnHK3YZrpasp0LkHBKRul
EKmrbND85G3XjvdOCPOk2mqP7W3+kunSuULrXHk5722Tmf2hmh9+fWVb6RMNMvkmCHHyV7SPd7sa
XXLVKvS+eGS0UwiCZXiKKen1JMgo091YIWfFKzwtFjtJ2U9XiqeQ2yPG1iiEVjt0/kXRDN6JkRqB
pU4aNlnFdQ5gNVqH6vgURAn7+RCamacuLQqBHV5LkoujXmywb8NrVjCBpaoSsOJJ47Yb7PRkNynV
cQflpFSiIZz9gd2lntRd42pF9KyM7J1T3GiuVWn7ccy1XcowdVSw4fvy00C6ParqdxTFlGPhvoGR
7Y5e9jJ04MVjk5OdQW2bNqjZsa7K/Di0fn7MiuQ2YFramgrR/qLXJ4exc7Equ5lZQgxJjRNcyeep
I1NmJHnovoTp8FNTDnQk44atm3eBgXAF3GQcv2vfw+rqoBfgbBKvKoP00xCKCh+p/Z1IenzJvZJX
jmiJ6/kZM9V+dDWrjo6GCNJNrhvlIjBw7VfwyhY64L213ZXeAS0Pu25TcrduGQ8Qe0x65knk+oQ2
rETBFJjFyX+23qbP+L1/rq/NhbtIvdblFz63jZJdynCfR5mx9NUO8naOh6jKElLlZXFB7D0aVuLt
zWcGxcdkGO+mlGdrD58tfIEj0WxGRT7IQ+aKgQLZvLcgxoK9/SL7FK3rKGdgGgUBeyKGHfQ1+EL5
UfsMW6AyNKcAe+GiyMZpGQ0D4wWdM8UYvBhKjxOouOiK9lnNYfoW8Ccd68lbT2QnKRIU5wYnVG6u
raEciAKiqoAH5LT0roIrs7xgQ/S7WWe4zzw+MJDIFqGZPGGkdDMUTiaRSUWQSXypNnxUs2USEmCT
oi1J0q0TLNh+1XCwGJmIw/UVyTbv1nVcJsDrcH7awJY7qcmOmTI6cYxdHtmb0V8Nm6zJk8YZadWT
yncqpTaFH9nutKNKVt0hrQPfnVxY64uxMtQbhiV6irXnsW3jTdOlLI7Kt1Y2W+riC9dS7Pex9JaG
KdXkmGWCfyZWARlPOahgBukdxlagr2Jl+LfQ8Otz671LNXcOiYTz2spVdamnCgm/cHhVGhnXtQzs
uWu89T2ayvBiEoUDQcEyZ6QzW81oq1UaUT5rDK9qFNlbo7gm8U5Y7bQugJStBsTfSrOBZEG/GkXt
FHX8wY5TKgTuln7o1hPxKld8B4oY17QNhR+Ncqys5ktOKvte+mSN9KDfDFKFEVRggmoZyeH8KFaa
5wWId/GXMDi2VWggPeNA6Naj7/RC8xwAjYswlnoKFQ3loOIrBzyLQqgx/anJc3CAYwREPt3KoNFO
Pbc7vy33BokgmBx0dJaDTAo6168dAdQ3/t+Y8knLKfAiVmBmp12IlgGooX60TfCjMuj9Zdyi7JhV
KPAhmQuaFYmLcP4HB1X192zdApCE723rPyXyQM/h/KeQKBg1JGyKulLnyNtXa9L/2YGeMcsFRvHu
290XH+JhyXkQDnPWfRYDiSE91diUUUnZyyUbQmzCjncR001JR/+MV3emGNrmSifJi9/PT8GTRHtA
l+9WOPn7rCnestJmpQxNnbwlw2R2YEXfqg4Gh5KePGjWnd/QUZVlD3v6pG5RcmgGI5miJoeRE6ND
fDfnPhISnawetZVJtBBHMbMfDtLaYCyxNJ4jSuaXeGk4lzfRKZ1UaE6iXGJ2U460j7oSTfRYugZl
M6jd6zSwrtZC8tcgCRzsIsxSorn5VwqnpVfmt6wKjyVBAbrrSwhSvPVhxQzYLmxM1x/ksfplrxDh
ymIQBRG2K79UFmWU6EeRQmEyGBUiRbMrTuRnfKtsaXF8rQYNt2Q6KPk5oS/y3EP2zm39ECct5W/s
Lpap+AEyC00AgAVvFyJTqpy93kvuNeahZRgYlZu0Ja9iRWkcIIV+b84PXtW/tVhr3cESqpvCR1vQ
v5zsMWAcZMaAdEPykAYt5smx304ISnugxdPesxMU1KlDjSCzcTBl+zXIGVJ7oNTMSWiLSRXxOgkD
ZZUWdCMoKthN1DaehTRtJ9OAQUZDsKVEyR3qGiWR9rSZvLp2piE2oDAHdzEUqzbq9C2qbLGMokne
lnmwZkRnb5vuOQvS4mmsX4vCahcsKd0GDglmv1aLHpDRnQC21q3MYoPUXhBu6iwCwzkJ/NIRqLDC
t4e1rthrSdiv2PxVDHH9vYAPswjhyvrTROlYinOzMx/gtax5qLk2AGQSdYb9SRSKH+YVC4Oj11PT
rvQhyAGvGQ8tbXlTpXxEamIeLmvvZqhQM1i3B26c2TJuq1suRXsVkB/+aV4eMTuT6phYx3DN8DqT
azn4CSONyIciEatUIHELIzaxh5hk4BCw43kC54Tp/MvMmQwLQFjlkUrwArHrg0YjWlUQVTFsZlhJ
mK26OTEuxcquN9hAN0G1NeXQbVKJXnA1/yJlinCipQc/G9+bUvMhT8bGYpC8akO9QLjCE9PCRDHC
TVtfyy7UD1EPOddqNvUAITCxv6GMctBloG2XyGlyjvEbwCjLp2yxDIr8Fq8GpCIZ3MNCaUufcT67
G0wFPMsXr9drKswB947s1Hce/thQRO1eQCx0srRngiu9gcdUL0UkG05s5zDiumFP601/zOVqF8cA
8+qLMR2HQG8IMfqIRkH2EQOzecnUYHQJ9fnc7qpwFXWduSvU4Wc96uYJtsE1exNTPswcguFg91gB
Oo9LXU5SLvV6o2YFcXwl3cJNKuFZlwdMn2TCbJ/GcNu6NGk13pEcg90ogEjzbhcfBAAwUWrd29BS
2jqVlWNokU35SqBtWIth/0VVe9KDql8WibouWX/R003Qb3Matk6KFGS3gDVRhOmmlYcltzVxjxNI
75GF4bSXnjmWGA6rxJcUWPW6rIpV2qN65GXebLsM9TgbOSqOGbchwrOUaRvmypusiQxHFtwbj78U
0xe2+CXfhqlu0pYTBq4fos+Zk6zBq6t+f/j1Z0lszQ05839R9KF3c9ZRFq+UtU3Wf9R6Mx113LI0
uFBdLjWFeGk6e93ZylucefY9h8IIBFCol6zZtJjlDk2bVAe/jc112JO0QBsw9iR89D3qQb/rdT5g
83dNkP6El2eudV/Td6Q7MiiX7xIGgV1biG6Xt4rKFiN3OqtzKj5Idxuq7moUZbkoTZuc/Pygmep3
iFjp+gFsk86mcqWyEHib0cV+wH6fJ8qdJ+ZDLyfNDas+IlRQn03f/BrkyHqXFLbAfdpvzSHpKP/2
OQ9gylmI3mxeGO9j2aQtaKiSk4l5nNszM/oGouFTk3SXpMwPXVw2H35KZkXxuGrGnvp3tTHFCUHo
PQ64+Qs/U57jDOmtSzHC+QNTjbGeYPQXKu6dGDNPHAr5PaM4Rg57/ydZsQ+VdrCrSPyjWTbpHDJR
Dxo3ewccjnaGHMU/4pv6NVavucFliBomu1nc6G/4t7nO4FwHbc0oQXkoii/f8lKQwS6YYWLqzDEa
G2axDyiak8UYb3vTIzA0P/z66h/fqp1CuE0UKC9DesM33cXWxcoKp6RY40hBmHfByOBdbGqemKZU
AuN8V4MEpgi1ZkbmvwkxH6Ahk2MqENiSxUnRqWNUhj1x1RXVeP6SWTR3vyCbqGz8Fbktln0VJfRR
GCF7K5pX+9TQ1y/hSMwsCCg/HScwaHolkYuWdMALeEcqW3k2xqRjuBpUzsDgetbEv6xh3Q3aM3QE
zrlKxX5wfClKYI6c2Nakqlg8h+/El2m8xgWySK1+Z7cCw4XSv2RWZD4OaXCzSsbxvs7RPyt9FgFa
DBdRz0eYdLC1MEaWAGI7NsqUHa4nm7Bfxcy4QU7OzNI6BdUYEGQOnkfCuldgSSHomSTbSc3KT6zo
LODFCSUJecLY6MOMTYMeWzrNsZJLsgHjJVslGylD12/S8OLj9FmGFfRZOYmXRDRdq2OYPxaTvw2H
mrSnRzKrTc8GH4k6U9VtV2Q3RNTXSg1Ueg6yl5ZVrusA4YwKdZrqD6UwPqXK/DQ0eYBNaZE7NbxT
W6drrfRiPtFQj3L+IBnk76S3CPnAxZi0ML3IFYhsPRw3bGnqS9YGYMiTXPsKrLUIxJen1PbFxPO1
jby0X4W5KxPYoO9koKmrHdaePoZPvp0xIuJIsDFgBuH+gm82Uazwt28pbyyciTdmlcWsMWpr6tvR
2Fn5mdusOI6E8oHQh3CyB+nZJ5Y5e4/1i9+U+iW16uFctR9NYZLt65U5Jy7H5Cuwjloy3ORsLJ/8
OixOrPAN9UrZMmfn/mJpBkOxua+JsjL1bgNIgpIxLRt9qIDMezr5dmCndF5OD31OPjNaFnRGnWkC
9W8c6u7G1EGSj+iSzJtmZxYqNB+2acug1XemMVL810zNWwrHdRlKFj+Ccc6pFMyqW6BHvNL9HY+B
fYiMVj6QvUaNUjedJ7+rkkC1NRuTVD3wnrwdKC2UNR0mHT4v4ubYS+o63VZZ0JyzyXPYb7uJF/qX
hKDxHoTMN2iHADiRqm9ZIuo7JRqKk7VWSE2MeR8KU11PeHqDYQdrrD5g3xkXSDF0T0payJGSDX2K
qmPFWBvNkT7AsNlMxHJiOTpCuMr2ugRfjCzENTQh3xNzz6EgE04UmyyodxNPS8vvkDpc0KpkSfS5
EFjsNMsfIfbKDsk3EDeYQMnHRPTa9A8uAe4uBqxdP+034zSW7NejRdzZ6lKr1ZHbY6ohGhUfGdbw
1QiMH8mkdKI0fI20s2onlhMnDN2GkVRdJPv1SjerrcdV6NDgtm+mXDv6s6FgCBqUC2hCCqNPU6/3
Xdac5IRYL9k8jyFN85YNxZJfk+ixkj9jarclXTskrmn60jaLzR5ij8ZhKrNvkLcER5yG2CQ1Gxsl
HZgek2g6+JV4pRWNcGIcXprB2tWDHD8Ub2pYe7LcJb6/lGuh0YfiUOz4EpOccjQ8RgTLZokYE/tB
bxtnQOT8YpPKgshW5FnvKfToJF+cJwt4q1bjfwLmt4kqP9rag6Vs6LPkB1WUU2C4lIj7bdtWEbtJ
oKS0gYZqxhbSmJhwG+M+5UiEmSK4RJV5TwTD+uYpV/ufQaEPcH7VmFSq/xm+arUm3LI2m/2vB+43
ZUuMHhSOf6uIqizQBB3mUMFTk9v0eRJT2+iZ2t7HwCLKP1A9obUympOXPeljyw5S5kQ/qfTT2Uj7
v9mT/95z9R/MKS7Q6Jr6v/9T/WND/J89v//UWiuGlqRn3hBkeKTRiw9xatmwMcE71wPiYXmO0+hN
VWJnhGI51gcVQwNOlh8GVwymHehVcSkZ679+Vubcx/wPeOjfnpVFgSNoVACq/Mw/wkPLPNO4fUlo
JsNJ3hTzoo1I9Kh3eCeuGirimP2E6A3fLF8UE4GQ6iZfB+sjT7etstZu6kk7irP91JXXVxCPSwYH
23EZNfMA5updjUq9lR9Vu/OOmale0od4bR/jo7k3F9Pb+nCMPnU4o6DCsmLhpC3uNqdHg6WsfAFg
pXfCAu8kbeaLxkDNDI7gHq5XfavaK7ZzhbZiZd//9UsCUfVPr4mCe1zRyKTi9+aE/MfXBK+BSv+N
3m6ns3odAALRXpCf+R+gBml0gCItPLa9OSITWhDBlHTJyObGSIWKXkW3bjSsxlQ64qTkcl4ca1IQ
iIbXEvmQzPiWSpFmZc3CIoc6HXnX3OrhKQxJj/DxONacYzDhxMqakPhxih2exCsIr15nCsvofNdF
zw0nom+5OFGsMH4AcV0Rpc1WpnZ4t4YFBljgl9ZxLyPOHMJH+DGVR/Gaf9Q9uKxtO7m2vFpFEqhs
TjvyRnIr6m6to6oxfSVuqK7SB0ScoMHbfJU62zkaxDCT8grCGrOSeIof4otqMPl7/uflc3Ovb9Zj
AvByHp8dxLIHQ5CDdoUiMb/hNW94dSc/bzzaa4WG3Iq8cxsKCVdBIZtHXB4CIGiEjB27U2cSj43a
7Ng00VuOfhmeR7RMC00zg2xpLrFSoXXyyQeoebRRQK81WmiAJhqz77PRSGW00uk5e6/QTvEzLeNz
cJ1xZy53cjc5Biit3omdDK+zdFdvf335qAaVp//0kVIUE/mAIlKT7ME/f6TYR8dSwSB+Gw3FOp+2
xjjurfbZek+i98wwX1fccV95WT7GR33rT80Tc+fnDBUNpz+UE5qGgNB/SvyCVxtIGdSpc7hT3C3/
3CEeFvFVuMRU3TvJOLU/luh2CfpdqTFSU05CXcUFJoglbR/IoOpjjCEAHQIEBUyv9+INUO/4Lqxb
e1XQCgN8n1deu0V25ufOauKTgbKY0u/1UqI1NtyRY24Sy0ZVP8xGxXYfH1RuJk7UKdKCbdeqJSe2
jci8LEimMkqhAKnPt2IWOY+Nceqe1RfpzdDOwJOqa/4EWOaFZOGLwrWtnMv4SdtIJlxa0AD5SFCf
AoCaQ4O3lYHLnqtjiOzaIL9qrItPvU46lTqbhccn6cW42XdpL1/jR9Ts+m/zK/iR/LCKvYdNPH1i
y7kI0x/RLPvujKNtfaya8QRU7lM23lNEln6r927o9AjHxbMvnuFxpLOgPNcjL5php1+MNekdZKkf
DQK0WEBkwHSzilSH2OJz9uzdaMqgC4Nb0ECt+85ie+QSeSJpl8RECl7a+Dz/8uZb+aLe+HUVBL1d
+EJzeZ7+kDdd+kbhTECkGzMp14T+mhnMMS232FpASdgN9Ax2Fsm9Bwb/CneqX9QvtfoRHMt9ikgP
GEe8zy/ASDeqcZWevBS7p6fmq9BssVAiHbABxN7Wig7+RKm9JaUwSXgM8clHedKyEAd80VdOQq3B
SvdGY9nI2iWUuxaT3jQ37zDIY0TzbftmvZPyOnLTFEYz9XluMDJt9myagIagpY3yf7M8/2KxFH8O
yJCMkU0yPLKCtKkT0/m9ApKZX2AmecsLQd2TapeIjJ36QNI4ezJV69a7/1EDGFgKOCaL8TsoNXOB
xSec0pXJREt/re7NPerw8WJy5s1UjrFb9Y2xUWcw2pnxPcK6x56vUwFmJD1InG6oOB+YFi7Pcphp
BOrWjMvollaYJCavr+9VTjgutNKV5yXOv/mF59X/j+uwkA1ZUxSLJizDlP9pd1B5nq8hWNTbRnzj
ptKNxREGJFY7lDRz2FKZAo+ARnfmjEa8HRypHHbSk8Jqar/mt+oyngzUa6P8aspwE4DNzbnz9tx5
y5uCRUI/1FcJ/TuXkYgYKQf/ZtFU/+XzV+iIInhlCk2bwem/dXbiqacrh6Qb1XHmQnoSr3aWO5P4
7pijk+iL3RLFfyGB4Ukf+cMIqkX9iDjEQQsS2L8nc2nt2LBDBKSG0CHXg0Y/EED565f5Xz1NlnWd
CBg1GZrQZ5b6b09TTWulyMuQjLTlpW6AUcs4+qjAihTFAH07fQcV51l4mtjPDV/rvan7cArClyNJ
e7H35fia29FDk2dy8ixTc2bV1lSNUXOW+FRfGo3OqKiOUKMiXTv99dO3/7wzETohe0NVdKHKXIx/
fPp+DJ9HnwAmqozNljWI2VV0ILhvQCvVluyQEKoH6yilmXUklrRNmRTvfn33689VIW1DXIqH0De+
27ZKMPlmXBwpQFWTPWAMpvhWBDQWB6m/xzpabmQCaSzO+Nv1TjX3v74CJWfuNVly24KAKQYk/eDV
k3749RWSlUKXJHTTKaforY1HtpZG4lgK0Y9ZUR6QlutZY8735qw4r0LE556pST6r0fKsS9NYOavU
ZqXtoQ5XLoknvFNI2bUrZl1b33bphzxr3TLbz6Ig5TYZGWNrNlKcl+bizBDPhM2OGiwfuyr6aIBa
5EHv4B7ORhWI16yzBwjuyay8p7MGr85qPH7tCPEGhb6dtfp6Vu2tWb+XEfK596SrZtb2r2LW+YEx
I/p3s/pPSAYrgD17AsbNX7/r6p9uhoqiciO0qezlutXnzOLvF60vaX6DzTfciuStzEDZy5vaYopv
1co3e72sCVa53b2PY1yeeulAOvAnljS1w01sEofQrhC/EvbLqr3g1v5EcBegC/zEU1TEdDj3AHBk
P2jPPurbZGUnJWL07KmBt5wjLf/ml/nTJczems2zTtCStKWYy4d//2WMMqiptm2DrXo0wRgyXxxW
7IKlidCbYntH32tXlASV4IdqeVcYSOAiqbENiSA/BCK5hO26yV46dSaun6pr98yO4tN8+9+d3P/3
SzPA+fnf//nxI0WsCeumok3n9yStgIv/25u6wgP3Hz+zJmR39JHyF9GsPqo//4W/13dY/yVgDnGe
ZOdrqbJgd/z36K34Lw5UZFap49AF/c4sIf+I3uqqbNnWr8XPJjn5e/SWv2FYTLrAHJisMP+n6K1u
ztfXPxZaE3KPZQlFUTR9PtnJ+j8tVGVnJHVGd8VmqK/W1PeOlY4WxBJtomnRRlDI2wNdultFwm7m
GeT1aeBja5oxg+3NCyCXeCeHYC2MEd9+KMDHZzO2Fug1MIM0Pxlx7y07q1eWBHzHXV7h8C6ZPEcg
GPZpWQx7Ne3WQeIrRzo0mXGDyClKv2SMFLi5QPBSFTXZJ4nmSMTmt3k/noHa9CuABdNpbGitNKKf
hZzrz0Wq/lBR4xqaA2+yMf1MaEfZF31u7sciXKfks7ZJa7sZjBk3G8bPWPdDl86LRQ3zlqJN7iX5
gBFGsWMS64VrQD0zmpjQg8QJk92UfuFQwJ6yfLEBU8HXMBcTgnJuwY63rQ2vyriRJ7Vagy3IYEO4
qcfAkYH7oSWS9VJ6/rWbKAdr5QsoH9zLXqWssWpBRscY7lUcp2NjmEu/BLwQ5ng26BN2PaHqynSl
VODcM7nmJFxTzNzWfbm3zeSQDJBQx7BblSWJZ2TueO0VZNECdIUNCAEGkwGsJXzM+sLQJt9lcsI+
WrH8HRTXiFoijkaJCcG6MAuiwiruLwXxBYSb/JNdYrGxrIGtNOSrw5ABaxAWM5jODDmrwPBfFoWv
c7QOS+i20aVoW5p5i4x1ywBTiU2C/LTNFt+TyaXJykXX1K80RHAyGs0t04Te1WHClqYqRAaACJXe
CBleiHJXyNhFKsA5R+iJBJpBXi2TahzJgRTYKMPWEaP0NNDSiamN6lw7wXIy2qSchNAil7ksw8OJ
IWg9jJSi5skPlQjwTvdp8NP1+hvHwkibdQR3uXaCQqG8i6pQZOm8O/RDugwiZrYhnKtNknowJiCL
0smZsvBB/g/AiKUIWnR+IDqGWYwjBUT1wjC1TyMeeA4+KgpBoX4/0KBBXRoIZq8dVkFFMmycaMU2
PGDAtuWbC1VjH90aEECMysN/DG6exW/GP0/DoaeHmQ2Lv/Nks9zD+1Yogem1dSnsYjESLdoFKs2F
qukfbGbLTtpLcGVUoHeTlHHeh3/FHIYy0TIK4UoXtQLBnAa7aZhOCZE+F2JDvsgTqiU9BlM+DoOs
h76Rpcl0CDLrTGkUfd0ImqmcE1qW9U9/pKS4C0zqeOkcOyoJxb9NvcCjaixi3CQuEHvp0ObKqm5A
mCtEK39golugi3D8CMbvogV2NyX1hzYy9bIrucU0EaKnDsaPLBr8TeCN6Q1oEurPZxj1jL8M+6im
FrNtpdJxUrSNG0J5gR8JBBywvrTpRuMxJYrkGGGKrytOP/y60k95wzkQtM3eEuExD5twGTZoFwXC
uWEAJtUA6ZIbOcAEXlddfRh8nWBVFZoMpUIgdxH3Pa5djBQ2PB2X9r8VUGco+QB/TeLqa5mYJLfF
+hDpuIeLkRrIkMBkUDhpUim0mhTSEitM59RmdRxEiRIZme0uq+9Fqfs3OfRlPjAxDvzJR/7CAtak
crGeRm6TOkaETVRG8HDS2SEAY0e16SoHBAMgTCd0iDAHli3RKrd8KXAeHdge3GUU8k2nl9csyb1L
q6H/tl0UM4dIiejJyg5TUE9H+3TWB7zEdZnomMOHjwjkFL5QAvfAw9S83fZZQVCM7GWrhNa6m/C5
gZ/Bz5ehh5lKzl2rtr/0UQeakMNF6EZeAkys3T5dTLqVX1XJArWVPupcj+md+5ERklyFg1ntaDaK
HTu2X+NW9500TT479kiY/2YQN3f+ucCJ9zJCVA4Axi/QEyfcOlFCJNRSVyI+UGbd3SWVa6dQqOER
ck6fnpAf+cApVgi7Z1uupE5U0SuUmcpXRKkDF02Z7q1OBp+I/yUbsRHVrffh+X5xmVVQv1EYwsvN
M8rJ6No1qFEcRfqmKrNi3YHFhxDhryql+hoDQgVAbib4K9pUMl6ym01i69SBtujZce9CtFvS3mse
wurUBqiPGDj9BaAtVht64NZhVh/1VAb0GUbAnUpEu6mY3Nrch1K0bCxOp203hy6pLVkqeYgHNjJB
I2jYPbSeGaLJar02EoMBV2nYp18PrQoFu7MgsNsyZRgARxOnxmC1pHOjWWpkViGwUXAztgE4Sm+U
VkoapeSFU5bfnsM9OLxdRRpwU6iMuEPyu5RCzRmUoamWeZss4InJrupZL2Ut4r0XxG9pXnnrDK2j
7+MN+HnEhjLfTLTtbfyXuJUYOEXDLkBgZjbss1MoDGVpNO1c/hpRYlXHsVNRLF+lqb829PoNcqBE
8L+b8J4CPgt4WRzI1g+1xSaUAcdYFlYPQajnJZUvo6C5nnN4jmA94mgcaB7IJGVfQD/BcEBfaAaY
SMmz8D6QawnXtULRbAtWA/Y19AXoXjZ2FbwoDecz29JWdWKJV/zGD4+yEj9tvb1U2As+QvIxTVr5
6CUXWG7GFgyzfw5bjC6BMh1/PYByY64rYK11HcaVeiTBohMfj7V4Gcr4O21uqZiMw8Zzo6pgriWC
EmywmpPnoGDoAnaChtK8AnpQv4GxpB8HUB6fuP746yEVGIZqI2S4Zi/6SFnLM85fTN0prlKTVSvc
B5b8qqag73BL3no1RQCKcWPWdCpQJE1kJX6SaVoYGZclE3gLyke1RjUcnVOwUyq0nRdUj1d2Pht1
kUb18HV8se0dighRL9ywWv9UyIDSGFuR+hibjTaGODbS4t3C75X6T3g7WR6pTKZsPXB1g4KAyBOP
YRz6NSmAfS9X7y0ssIHVAIYKQQZhqhLgyH4LlBWrk7QGNejiN9kEBlZD0xPPYqyebYH+QFMhW87Y
pMd2cOTCv9eFMq1Qf19KmXNQhUOgEfC+M/2paMUzRYt9HF/HoznqL2rFyXRkwjVgs/lkGTcWfa2l
T5oEQY9OcX0flIQ00tHjONuKiz7QqchdsHbiXtC4LmvSDlISjScI089VW3SboJzaZZMmjoorhiy2
HZ5yphB4V+bfKDY+PSYTVYiVrRrFLQuK93BIw5VEA7fi2Q2eAoBnyUjeVM5OQJcdtckWcRztglrB
HUdzpE88ftE0WXI1VXtfYkIZzehzyMLvYMK3l+cAKjqfPG7VYrCA4i8xJLjEUb7MbI0Ym4g+oqLk
cGzubT19TKZ2VGsDsp8+rEM+OJRVEF83ahgzCi0wmZfgplX8yQGL1XFVpM1Ki7stNRBzZnlsl9xO
T9CQcX5jwhfRsJdkfvOIvfQQFqDkaFzayXJPfyZZoB3tOkejmNqDNj+InB0ZhKFntfrpDyrjG8/a
W3UyHmZ1i+vtyuhkvBaYe1eZV6nrxAj7RRP51a2Ty7nbVf9ZVdWzf2tbtTikvVxcfj2UdoKq0F1g
zsSnyghiNi3VuNH0TrmGQZkvi/9h7zx2JFeybPtFLFAbOXXStQgdGRETIiMFtTIjjeLre/lFo7vQ
PWi8+RvURSVuVUamO2l2xN5rI7TfhQREHRf7U2arjT6igAxm9cmDDVeAU5zVbptDP7Hbc+ET0Gfj
s96kXcBgyXJW+oOg2udKOMzj2BA7xBc8SeY2565g1j/184PZAbphZVZE1gDxMhXTcp0swyBfjK9D
mcH6WEyOOFQ+Aqp/ftnA2XxsTBDKIA67EwdKLZEoM9GJSY29y+CzPprL9I2sx/oCPI/UuI5iKw+/
8hqYTj1xLhNOwqkm3ajvq3XnSHaUBvtKSGfXuR4+TU0mSG6CKR2K16khXMWSxArQsAId6FLcCvPI
1CuT13rNAMzwQPr22u0d23suBu8LX0jJ6x1CFao+2lWlnLRX5Fe3Kl2OdYa5AZjgePDbvI5MMc+n
UrrPbY2PNKETgzxoDVuzSnsO9/ku8o2QMbeUwvz8RHl3qcR7mRLXoZbFOi0oKAa/LKK8FMQRL3V7
hnR9NcfuAdxvsLXJWjhP8MgxCKBFHR89ToYodJMrhVwSSZCYMdqIB2qWbzLW+jMdl8NmGeR8AZhb
haCZp7aOA72kKPUhl4X9cgiK5HNKqU5mmDdobiiZMiqaBe0tGeok3yXGUoJ7COOcNLmNZ3i/nVCN
1wpIYUxM5j7M2OJQS1MQzn9dp/nRqOoDbO22VtPyvlhE33nTxZPNl+4NeCU2ytA59yOZIkcE2jnr
HdJP8h8JjIxM/KrngCvR95urzkO1l/Xvu1RkGq4Ue14Mo/6Hlslvt1IPFQ32TqzVczex3KJsZWu2
vM2TdLaNiVgkARizKcP1gejeZbNK95epep6XXn/0AqiKQQ+w5AHawoF8KHSvmIyCX7mXYZXTEHuB
0U2H2uR+LR194eFGscTeXqK0565ASl+fdDr/lXnn7XonfWgrhmvEzVxyxGWw/SrGjbK295UYIFkL
9aQ6zCahMXwPrWRWKNZnl57bkiCfUQah4HPVhf7KktQqEDRR/ul2rxt34pGwuzg1/niuT7mwIv2f
cTxH4Hjy6yARYqVmNyBMC5dYoIU6JFNk8Xzi8Cd9iWv5whJJR8WUfDBk4UYnu5ndyw/PynlBBYp8
L9+6S/btJOmxWIh4zmFhTRjBo2bg5vEkVITEu/RCtO+0mlhiVxbR5ph5h8TWqDo0+cNpVh18Z3i1
nSI4g9LFoMInyO+rPpuigW4yC5A+0/Cap+j6RFKMlyFct047YSrz4Umhb2KaMg+nxRbELvSXdjKe
JnNMaGQQrg+NscRN6DvE4XB/mKlrHiFOxyEJIZe8AXe13n0eqA4W/2C5rPRagut3PbjAPbH2H+Gw
yyCbn4DofJKjNZ0cNwUAoQKXuxynJNsX9HpQoco8Aw2sh0dcdAxJvTzuHaoPMO7gNXTf8xm3aIKd
hAG/z2oxI9Zss9SLwuSn3e00Fq+pecthdWyB00+gPFFFSjbpSFIhMiwmmm3Gz6GrPvOuWkFxsEWb
MOvzx5TpDU0nCCf4nqbXF7u1wck2c19DiBnoLgj/pso7m3XWnXVV3wL7Doitb1kx5Z8uVy5L1DRN
3S15GQAPsFlv0zcIt6dQ4fbLkKh6zLQ5xJbTIqAHI3yha8TQmmRGsc+b9Q5pMJYtBJ5kRERjfbde
7E1ud5Dof/ZgLUtsEBzquka72Ft/HPDHUcZII3LREp+m9FeP8PRYBObPzDRvymdQ4Q0wqpq+NQ8D
OWWoS1lxEsi2s2bo0pVyYwHO6bGxArg++NRcXABwgypmNjOLvMbugUhVGTDLqt4I+BkHHxqWDPyY
l7nZD+P8V3mefgPuL3ZOXh49Uu3jDoFlMLbFYzbydbUZcxTEvvMmU3l7NtwKE3VFsJbO/Z+DKwk9
T4qo5Xnfh4SHcRywDUX1rKf5U5IisE0770beKMYq3JqGqXlHYCbzLQN7GvMt3HzGMCzdJgXNUrfB
Dzz6zzMLzk2e631bXWppsz92GAbQPCQE8dQU/HwXboCgDRwgQA7f3Fqt5iYCm5V7w1sjC06MIv0k
j2KKC/eYFoBwgns8pVe/KOyxtDvFPqS5Uw5WeWLqOzSO24EcPIxmGQ/LCvISbuemw5ESCZXSJbGn
32WpoAQoIOfxLGV3kjf8Od4Dd8HSZe5xM35NHCVwl5uHNhfB2RqkvaHRKKmfCBnRKtlRNr4LNlQk
dfsv7UTZK83Upj151NrpD23IOCxkKduE3uPqDfDXRsG9murX6oebvScQxC8jPTHKSl5BJrXHUK07
6y5J1ilqkZkchIT7mHiG7IuMrR2xBU48J0XG5+v+dlXylbXej2I25k2b4jTBFBMcqyD2YGoXhPLi
Bi50RDIyfsDiZcBIxVtJMu7avtPM/bHQplPUU2fIRBOTwL1Y1tNv2dN7Gv3NT9CkWGgckUTV1Sbn
gkhHDcs8dEn9WNUJHskRxHDOEIDFCR3IxmlggygIDOhBq/OkgLda6dTTxhTezvfqYG/5RNbNAqg/
qmIgV4NbUTLqC8dofaxnY8skk7QpUSVxg3r51NjG2Sn7AOJbYHIvVYcwn4rnYSDaxRJDfZiZ0VFX
AwTCtkZa3rEHJE7ODCS1amtjCkq778leuVACbPTEFrW0E14bkagKzQJE1GkgNMqp9f3PkXYRv1UO
4NjYJTORLVk1XEgJIG5TGYxHwXMY6yfCqc8kIEjXHu27iyi9QR/ezmn3ZLTs9IQ3/hbjQHmV6WPm
QTgRxpd5t20a1KQRi1G2V/rqtS7ud/c6tWV5cv0t5GG1x3LwNhvuW1LVz8DUGEyIOY3DcSgj1qth
ne7rghEfg0434v6/poHWPJW2Ce5kdaK1m29j3iyg084EbvRnJ6weV108SPxO28Vp3vK7MBB3IR2/
QTZA7QzYALsaYJSauj16QEZ1YaZj4dxntiN/9vCHcFHVl2RKx3qF92EJZJhmPMjwU+c4k8uxjYuB
DCR7tS6SxtFTk9jDlULfDfC9G/rnvh9s5k2JjP3aebHtxHjOOW6J5Z0+8A3taK8WxAfWbvDCt5RM
oU1vodcMmByk1vSVOBxP0PVmGXz4Jl4zdNUvnpRP0rCfDK99aEhLoSQY75/9RdYI4npPHcKkOJi8
BSF4auGbbzPNN1CZ5ML3iJYLISoKh7gsYRCX/gsSrARlz/SsQ27XHBSenw7PHhU7lRCzuHzC4qpJ
z1pExyQTpcwSwj5Dr75tuNi2a1dPPxb+ZaRx36Aw0dkVjGQIm+W5U8Qx1XZgbutMnyxb4KHCKgh0
IDeuvq4uTWU1Wz2Z0PNa17sQ5GNsA5ssScdPYmYL9sHLxseEyBRXowgolLp16xWZetqM5BVWS0Je
FNobsxhPQLMZwgAamfO7Jdr5JQhcvjBX2tduXxxHgC1WA/UpCAHPdx0rAtIM8AIcXNXe6XXUiFPw
XuUF0ccJUBflD5cWUrib1i7zKG5h1H93sFa+q2HeQRG3GTwzARxljTQLls42q81bannxNDaP1irb
yKIQUUX1NhZlexhMRrNQPkhOZWYaiv6VvZDe+CWxFZW2NRYqsi6d/Ciy5k7q4K2rClvEeUVErHPC
74sNNGQquCC9g759VEyyyxrrg8046YSH0/cttKQCppYG5dbIdGXS1eOKDMDedIx+mEGaYrx2I/RF
v2I2xV+XWlOoYc/UYsPq7hCM0yeS2eU8UUuHZtc8BQOvnyKStc/JdUH6rTy32+VYJNHGkIBuuE8G
4u1xYCExqwRz8IIECYVNsZsq6s+ggDCE2tglKaTlfSj9g1QuJVaNAcJCRzjzoxtLsuBQ/nbl6Gd9
DwZxnaHJCDRMlmdvpcITxrqh3JWWfi1s9TuncbsE8i4RX46BsmsU3Wu1deRdOQoLYaxRWFXLL8HZ
uNA2LKNxnDPFio3EmX8isjpd7ua8qrdmW9D7aAbQwLZBZ226uwi9Hn8kZvldWQ456eWKVKtr0z34
+79wXDFOuO6ENw/2cxE4CF9S2V4XDCtd13rvBFYS+DGaMSOT9mYrB2B0W8ht7pnhnuUbZQzTsJei
6WIFVL5jwHkk6hvKkbjT+RRwAjhjm0EnKpalH6f5ED5St17nYfmsnGFvYv7UpfS3ODQhreRlFHgF
LqEhpLJp0E2mv4yWb9nwkQyK4ge15AZTykK+R5vhsw63eU1xzWXHRK2PKj+0YvwfQI9cVhdE5BSq
f7UFi84iEeUhN4wPHqsweDAbUJWJyQ5wOsir9V7WCfNyKpNQ9pA2k2nrje2N4TlPI/mcym4uZANA
7/VfxhHtnT3nDxOZiSQyjEyAm4nCw3salf/lmjY+zWk30/fSMjfHjlXExup5TE2DLOERGFnQbYxs
MdF2ij+TiR5WtBPRcnQljKTDPPgO+kJu7g+MNtxvojh/9rPxZAfD1+QwIQDmAthOyymepsu66Oxm
hc+VCaercrmIR0t8uQHAKqubPxnfxPLeCneucF/L7LGuJdLe1JHEQkNBKx2ZxR1bTWBHyVMOZBNK
T+LdZEl4Y8biLijXN4dq6NCl949xboCxh/16dmkjNihOetAOg/EMLfFuFNh2lHJHNjHBUah2Twz2
dF2abL7+89+YkM7XUQ5fyPehCvzXvwRNgDZ/UkHE2ErczHtjVFE7aHf941P2noq8rffJ6FC/zkP6
JDOd7XCo9iSErXgjSB4BEn8e6OJ288qg0VIAJtuW5kgF5viczko/I1A7IJvbVjJ9nXIxXJsV7zP0
ZjujON1kTQkdVrINswf9o2itUyoDWkGnKh7Cijx6Q6xBhCPRZvjE2zkvKyK7oLChFcFITjUTTyeb
QfffKw8F9ditVb0X4FsfApsAD8N+mFWRXvJyuA5tbz/Uwrx0ZF5cnNT7xtEe7kYT1PCEaxK0IUjZ
aZeEUK9tFsrNCul0YPs6Eq+JZ1pvw4p3gWn5lkHNtW0b4rpITfZQunvS4YDU3Y7pRnPUIUm1Njaw
xyxd34qpcm6tERZPCpZnx7bH1bP94tfssfgSGGKwL+KrGL7ZCR6Nxs84Yb+gntR7b8b7NSK1iuAz
blWNOnW9C27LhSIO7/WLUuWHwZYmWMuKT4ZpdFEsv3r0y8Lr6jeQcR5c/o3OF4uNDLmnwFyQMw7J
sejMU2G0UdthF7rTlIsQwJNHACrXkzha49ih1E2nPbOD3GzFLZu4RIp3UsoQPDjtuNOmRuhNC511
WlA1YhcZzp6jmFqRNB5382vXOc7eSnHzjiTLBeH4VlgjxoXJ1QdWqogjugzb79Ssj3JcSMqrb64/
eRtrWYp9YY4f2VQ+96VWe7Zs10SGxYFwdDD/3URRXelT8nOZkmRX42zbLGhPSeXJCXQMnVfhrN25
04TTFi8Y6ectxy3CepJt6K4d4n+mcecuwSuxCC+lB7UMS+3IyoR9ZjryUgZ85sbUsTWAhhwDhKgu
a+OyURiN9pKunhcFglhjmV+oU5OHWQgdOcyPwEazBDa62FDtT5311XND54mg8Yeul+agV/Nhrk32
1lBaI4cgNwZcHp1RdXOY15H/NxOGQCAyKIF3tv80byBxooVYrL4CkFLjVxI9pxrDNDNHLV14+462
f+N7Oo/dpQW7zIiknvnWgnx8tNKCmKm0+ZWHI9tXpmcLBlyVMQrNbe5926DjyElX2Vn4Une63uLl
6wB7ONOekFMVwaMvtl3m0lgxNkIiPTHhGwMLxSzT3SHL4I2inzBnfytKS13++YdC2rgva0iCKWDN
TZuz6cLS+TTAPTjhlztS/ivmsLS3FRwsGaZfY9cWkZ33+cau5NVXX6WTdN+pSE6sg2/9LBECNuMH
AgJoYtrdjSHxfZiEiIIsvwfLgLNKs7+twtIF3lqO10l/5ilTkCFcHliC7cxUdltXISgPMLQvk5yY
eqiT8iEAkXe/aYNy2C+l3qBD40+bXBc9hC+TTv6Kxd8XTKVBppf+3nRDD6n0t+qHeyVkqh0B6zRf
vpqhPK39uCMPmlM6Z0+lSED3DaPDiK55+fN0pwbKMCe7guCu4jzFUFsaLlVEyDNSrM9rU6/bZKh3
JrmT27ZA19OTngvbC7hg7dIO9i2/XCTQB94GvJ0UCnZwF6E3MM05hpkIecwEZjZcpQsDzjU/R60E
Epv+V9iGT6sLPsL2h5cpI2cIKs8Po/OQb7jkjDKKMnTym48WmD7gasjfGH47vkGXXMCX3JxcZoMu
uPysZnYqC+4thjJH03pXE1L+xlp/CxmuUepPJQWad1Oyeil9waR+bCNMpHDRWeoaVNNROTuPRVMd
Jik+VvvDcvNvQnL4W3YZAwD2NhtbhjdRsD5gLUCej1L7Waqr3XHDuBqjFmxudqLyR8A6JMyZjD1k
2fRB0nUftTlpt5lzBOkQbsiy/jPe8RVmLh/6PHsvAXyIgL6tgfeGyW+Xg+0pXWPHKYmb3LDQRPtb
Ut/2CxKX2bUvDWGp/Sr35TJdczf7kRhMbiW5vJvKk4R7rvwSSrfLCCU5p8PqxUY1fcFqQKKjHgKH
MRZs2tFt4sR3qo1iG3D3WdQkMuQlE3R+e6WATyUkf5hS4u7ruWgYotIhHMpWwX6gbkyn/JTDu7N9
hkracLZ50L/74Ru8K+JzkEPZDLP0ys2NV3mCvVhl2X4U+ModUwBTEOYRx+G5Ft4PwMmoZHNg/2AZ
zRE0lXHO+/W5nYLrfSGEZHjjG/g4KlqheDTkJ5aWH0kJiJRlG9ZYpyfnGtmMMNOv3JKbPtz7VnvP
Xo5J+pk2dEXnuWTDzCasWJftZA7HJZGS4RUuPDFFjYE/y8AAHM6XqvLVdjUZiurAeC2gb7JBug9X
loL/4RweizE5yELsCwcMiICfjI6EzRuZ35bza7Cfq7q+DlZ3IUiVAvIh4PfPHLm3KpPESBybJZEO
iGtuNjqhbKmPlQCeWayamlA4e7z77P6Ye4YFPxk2E4Kku97mzmJMVHUEqEAsglV9dmFy6ZwkjJeY
qjcamW9ypfBaOyy4oa1576tqcHL/dMzEicJJZlHikMqqJ5oHohaq+z6zVSQeKDpsZVq0xuYBcTKD
oMk9hiNkCVI1N2aTQBvRD7roHyeRvZn30ACkrKgZjFh19ZM9EEQq0vSiCf4emvmJBCBM6cSIbXjS
WRQRLSeH9FhKqgYD/9cyBHt4vg/dCFAfnd5X3uviNmCZOK9jAijenSUEzeRrdpU8+8I5s3dpXkf+
NPsl7Yt4HTDPWMF4mj2qp7kPxqMy82eOfDZB0n9vQMWdnHXaFlBBj6vvfNdObu/ywX3jiOhPZHLT
G0H9F41DILRXXVekHxHX1H1riYj7dWS14c4pDVZO518fOjbBfLqwqAIX0L/FhnKcd2lNQbqk87eE
l0TbBQC07vqGeiUm0onYQegzCWgS027sfYr0JVLqOPs/HALPD848tSdnAQolyUTdMNF9U35wt5da
5duQwTRQ3A29QjIXmBoxglD5wXSC1zbt49XKc3zxA898uZB22ZSYSGbLjmyyteJlSKCMhPLmzn/a
2nJfLEKPkQesZMuxvLJm34/nEDtsEDDK9ZBPQpPBrjaj/2a5sdjFczVzsyS5zT4TFRssc0QK7QOS
p2HPl2V/ByBXot40H8PUg32U9GjW5IOk7zuLuM5NyXRBFYy9+nzX2vTgVtf0yAs1zeOwyDNJqRM+
9Qs00JjRYn6EcrKjMTb2eQ3kUVjG41iQEIqHGR4m9oD87mH0CuuxDlGjOnwqBD19d2XFEbPamGjX
4UpCuxiTgujDAY34Mp5lSnPYsXIvyrk+oPNB5ljDJp9dfNt+uVaXqSkoDPyhwhu0MeHBQGFWwbYR
vHeGZalTod2JGZuJKsAN1YZlnQqbv0VNcsWwFryb+fecBb+Emx9bpl6seNsXz9R7Nw0iV08l1gvC
flMruIIL3+EK3aGNoGdKEb6Y1nHiQmJp/SZ9xkjdpbn3/XK/9P5Zm+t3ZvjvekXQBqa0a58ND10B
KgHvNmcMVhe2HSIfI8nMa+c2bho7WXoc+x8TaTEUbWChEiGeZdnu/1Gnzjn2SJa0ztbNq599YR1d
S13ToW7Any11XAX2H7tbvW3biWrrW7A2vFpnRw0de8lnIO7DwCHSgaubSbcmLPkazAOyHpt9gid4
8GD1pnuyxioaK/l3KTs60qw+mYODAK/w0AT1BwPO29738Ad1ppx3ifPdVYs4eDSQaOkHCkL0DG9e
wQtnjXU0OEv6kWr9w1NsXMdyfhZFvoV+ku9Z4lJ6ewmTD7hJ+5zCuhVO8KjIDok6xsHHVvB9si+o
Snt9QZ9GD+mDrwEffjDGDtbEfe4ycIUWTnn8R1H+/7X3/4f23vItZguuiQD+v/xy/0uAj4755zDk
Kv0ps3/X4f/b//k/xfjuv1yTutBD8i4C8jcRu/+nGN/8l+39Y8HAcwaV4v5vmlYOGcZ1wq5MG6E9
jhMWOL7132J8S/xLuME9Icu1UCYK4fw/ifGFc8+5+ncxvh8g0LeJwQpsds+h+T+cLWZS6JL/zEAu
vSrC2EQ6C4FL8MEgEuqx/egXNCGLZ7VHOKhy8R7mrBl3mdDp2bDls1UAZawyq3jzQrzF2QSWw86c
Rxe1wapkdxunCdnpgPystNrLPLe7zoY7UNhdgrrpb+hzKCXeiqhCZM6BU/a7MqmncqjZi6rsx5mN
qtMb6oIUChSyyxvnFe/Z/Q3wfyarJrRzhJcqH5noA0Ycq61rmNBZILOZd7U1IwURvMkk8LdOp1Cn
eUa/z+nfCMYZkGrzRQOw41AjJMd/Ep5ONj37JeANzieqIorfr3FOLn3l/nCrtNoTMJfFTXP1597Z
lAvlrclAkmX3vGkcjDQ0ntBk9SWwAIkHaifzFfVJebSXbGWZ2qAiASRgD15kEnbHBFy+6mr5MxeU
6wCWIzsb3tiGVAdV7UHOJIwpuzfR5cdOVc5e5Ni3bA2bT6PDzYthYFSEpsAU5c+qYMaczRYZirV9
9i6kcjAk9v8J5BnAnUK5pAH4WziWvZeS9Mfsjy1GRnTOSrJ6Sj7OpPkkvdF4CZg6Eq4anIlZiUr2
FRczYZJibkk0eGhJDd8Q/bMdlzwmRBjvkgxpJ1pSOR3bpunodoPTin3qiCLCTfcGs7+mlqoEKzGW
OUsfRsy46a5xcwrXW1G72oxgfIdOtLoD+9BuqF5usiQluDALv5jSwlYsf5o26xcN+o/jcWTNgI6U
R6ggvYDmFNJkCTp7zZFGzEcURO0Gu94HALky1m3lga5p6DvDEPKHZs0nTV1s574Jj2Ptf2R5e6yy
0DzNjNMGK6mu8FYjvuX50VRNE2ORtw4WQo+tnYmLhqj7zfvx6oTsux1TvvWYvmMKgfYZ6sBjaYWs
CvDM+TW+qb77UnziWU+aPWl0yU+VPjHFf50B/lGOv/r45b/RgEWm1/ZnsyeMIHGfZQoXyGGTuh+c
sTwPqv7uE5PEycxZjixj5qjibtjodajjPEvBvQSVD7yVgGbQBtO5WvInohR4yFORPakVtmfXUBYg
M1kPNbHxJ2Mhz6sSOPPgPk57hXaeKGT4QHbz3txXGKiMs7DYwkjqtoFur2XB0LP6BRfW3lloqyJ/
omFMCLFHGfx3lNMNH9El5BOi1mljkSDNyvEoAYiZIIuNh5Y2KYUKFw8NWLvO7qn7h4NvPaBxO4wE
s/LobxqJipR0GwAxEMA7fzogCTy1VY64mgeU9XrJz/A/mXqRiSQa2HChA3elymHWUSI4CXT7cRQh
Stj20Vz4+b7AS73m3YdGuxUxv/kIWjKuSaqsvjx7Ig/BNfelkTT8BHOGIhm+hM1HzYx9dLLi1SmU
i0F+ZaMnEnm2bfr+dLgoDgbR0s+UPSGYBEe1DkZ0f95NCxNVUQMUG8OaDQa6sdJ5YAJgwP5hvzcY
Yt+FDaHtRBvTItFTpOyZ5la+r0VxbfxjLsD8ktHHJE5keyMlLUtP770PI8VCC3jyRf9guGZ6yap8
gflZdYcu2Vcq8a5TOD0jJa1ZeW3TUIyAI0GkSmNPSfwLmmr6MBrVWZNT9i1kT4jBZJ4zd14PDklh
DoVonAUi26RWPR3bKn1ulWefg3l8KcyYwlbeOtGfSkE6QteF0CAKcnlml87bWJPhyOSIUAb3lzEx
mTK9t2IIP5eOofOQUVpn7NgqhIJtiiAzz347Y6Y2mSAYISja6b5u3bYoTQtAtJsJcVS8Qln2Bng+
E0koMzvVTS4fC8KS4tbviS9o1lMXVr+C0X4mL+5Lao0fq7z2184rf43pgHJdVUnUZx+mc2pXx7lZ
MMziKSSpzi4Glo1guFjfdd056CaykNPqPGiLv3kxmNForaw7R74GDNdBVN1tKstqgw9K3pWumSWR
d0b8INlAIR2im+an0U8Z5ankt8YNNs0U0AvD+dSEDjui5MSo0GMN7aD6LYGItG/J2JmgHZAQQklJ
BCD7wXX6OzAhnq3qvbTsZ9qtca+mNo0KpAWdMX3TbLUQ76nDx2U80mlHSZkaG69FRJOabKwsP3gD
eulsGYxzEYzPjoJxb1njuxEOB7sciV+hUQ6GEJUrssddOfqvdV/JUxLMZywmYSz6kP66T59SIOaQ
B8uBqNi82zZZ7l6JkbsyDZYEWnv4WmR5rtAaMu2bf5cO8lwXegIbOPfdykAbB+Ocft6XT3TJDZFB
yIye5eS3iIiymYEfEFkChf54tXUOlsKJ7cQBh2cMJ5m7zmns2cBOxvTYDflySBGy7cOwUMfKId3F
Swuy7NEhRh0Nn+23cAHv/0Be694cvv6l+UhUkL0OatxqxJc7o+SuEHafHLTlk3PUVOc2QW/psPs9
dk2D2MNjlOYWzXbSVXihAyyjXnv+IbHoSCyvUu8MOq1d0SsgXK3vHnyJHiR1zO8M9d7rnP3pYDKz
xmj9m3eX0WQVoEjsicsubRWjjSDZgRkqz0bVmJcG/Tkj1GmkbzWds1i8AxSFYQd1T55JinkskzA8
ozv9o1dGtVnfMDcHlmu2FqfTstiwYUKGOe1zaOXrTTCWw1GD/KX7PRZhceKai5K8f2zYyexAxX7X
8nMx1/ql1azn7fLqy/RBjb13IDF42pu1H/X33cdaQRtHdfuMDRAGnMFEb6h9Fgee+eh51adzB3L2
WbVHnzBGHSJBwitD5G+lfiGQ1XgAQr6QabnGFs8V6nDmrHZp/vZ2lrXOh/Z++aHtNDaBZcmPCuNR
amg+k9Zjkl6kH7ndyZheMU6IZohLZqHEAxEJNblijdtx6fdIsQQabRuDqOcbZ7UM5R4phoVgvr+I
sZSxTcMf6XBZz2FmfrOYHvcuojQI6yRfCMYbBS0cUC1h3ErHeZyMoDktXZ0+uP5FsjPd5sBswKOB
fTGn9ASjYweo2N4i+5oJhvaJ3Fo3UE2/C6xnQzU+QbFHObPuqrS41oF496CNp/K7REbDQvsw+ONn
XfgflEkQVFITvAvzCT1shfsnLy0TeWz/yubDYfbpiyhn/sSOSnZHlgzBo+0uDN1BFRKGSCasz0oA
u7v1CC2J4k+nl5q9AKk580u/Uuz1bHNuVRI8S10gAkHZdGpc5s8m9OOdW7tuXBLX/QprFwD39ObZ
6guZErxWN8kewdJ++qZzEIVV49K1SVdkehfbcO63LOx5dSfD2CJrGA8oQMNINEGwzXTyor3cf+QC
PzmhdWsnU79q8jPRQKmLxHL3UIQjOQ4KpLrQLndAH6h9UI/dbQ75vA3NFKCUjfEIp/w77RcTjEV1
STKtrpjk1LU38uHaGutvZFkh/bQRk/PbP9UOopZqZp9ChUlEPEfjcwqFIiLDcn5PeCM2DcDlk2VU
b/00vladHuOxl5HdLs+279xghXI+Qs5F9qv+BHzese0txFsuDDfTDh3PWmALQAcyGiTF6496vpsb
KBgMg1qyMxDBagywjRW+YbZBvlNnX3baEWm5DtthMT9r3cFtzRYI4wU8WWl673agX9YFsWhjS1rO
uwbDTB7N3LxNQ/eWhMteeAyy57V8L+e4Mgm4rdNmOAdysqNEINglFRtwF2W0Duvqlor2ZwiDmEvp
jygGuWWoesfyz8Tz9HDb6jReXFjOMr3a+fSXSQgifzG+V/V8CQJ3wK0D/hKz7Clv4EtBesSa4O7z
Hh+Sm/YUhitw/8Bi0ebjEqm7GTHYUnwYhsof30MvTy9gEbJ9H/IOO0oTfTOz6V27Dny4kn6c5Shq
wmA5ottEhC/dDX0FEV9rcEOpy/GVbfAzvTVL1+xsX1/NXF3B2pMbyMoyZCy2HRyK3ZR2YnKqjyEB
ApJqlJ8DUokGF1De18/Yua2NapMPFjrUvv4lX+rX0ppPlSiRR08vVH7wKfqcLF6ij5OOwohKrZwR
yvvj15A4lAd3JBHPP3igIjJso/mBPgiEo1EUz1OaP7l9PuyttsQKPs9QbU0OIUbgPka00uSUj7sg
GC/5HALGFcMrhIeZ0FwyJnYoAcpodf+DvfParRxJs/Wr9AMcFmiCDBIY9MV23FbepW4ISSnRk0Fv
nn4+ZtV0Z1XX1ExfHOBcHKBKgJCZ0nYM/matb8l853K4Hx3VVGx0aFMFo9Z1EVbaeiy78GZCycSr
Y3LiVFBOcuekt7G1rlj4k8ki+0tJ5qC0SZQtm/BYc8vySW6hIAid/joX0U21BIh2Yh5uBiQ+lEFf
ORiQUxGyHqt4i20tdjf49NUda0l1V5vje4kNnTFpHgHhx3ROBqjzTLTrvo6Djo2z81CZLsxyL7lO
Uq5iPoH9uQDwaVWDfRb9NGxEghzPzI1xB9yEs0uF5X4cEcSnunPJSNbZSWyT12VvI2nN3y1IqU+d
L9mxXxhSsDMdW0ycvf1QL2Y9lIuDNJ/GhiSikZ4iLaenxI7elKm23kxWZB+JlyDIXaKF5J6xmz8A
q3xJQkeucoSE+BPYXTJ0Obul37r2fMRPeBWEeeC7Q++3SRafLRShKnTVNoV0j3KRollUw1WadhoK
y6HZFwKhcT/Q3Qqj7olrYBOW9kuoKPRubps6w1D6/TI0WJYXQc9pQeiimZM35SJ2XtEckoc1TeOD
ZuffIgAaPmTRFwCZzrkq8pMpAaUMmZGyAyjrbaY1yVFrZpQftYmuqBrmnYpS/Ne60t67UB1N7iBP
tm0gHhwks+Y6AdBkkr+rjdMmI3fxmNDiNrjmMWLi6bQDsz4ZRBMlAaOLaiavwoxmxLUWmuQxEwAi
dTTVPyiNyTfcqT02WK3n6JNXbigIS0bTtzMSPM9D3I4XrWLtqBI2yU0KcstC7TurkrXeMFyS0AJ9
bSF4gmV1LhvEQngpieQe6vYaW/8A5Fu7GCSQ5ZBQid4s3PsMcPY2iLtkp2T0FqMevylCbHoDUPrn
2tHEOqe891MPSW0zDaQ7GfS5TM/eFAU8aIQ2ubHU2B3sGWFlTc/PlLTCWzCkJh4XKz6R4bNqdRuN
MmuORg00GmRyXutWw8iXAOtza+KPx6jfHlonudRtfKxHkifgaH9DMYy+AcNdmrWXGQu9r81oI6Yy
IDYtr1nG6Fl2cHv7bdAtYAV4nNa27mJNlVF7kGzyQuE9xpGp70RArobd0hMng9k9dwvtV9OK6jXr
BxiGc3EwhS22dRl9z4dMO5IgzocTkIa3rfPZXtG+GUnlvE5JTL7S3DjQM12TC90Gtz2r6ybKrxFd
kJ49dS4J1YY41DodfpQxCqlyZLHOlPePw0T2V7gbU0YYdC31CtkWVunoWsUcPlgJxS4MtJkbK8Ga
iadd8ikxzuMwuUeEvOdF8E229zQSb8grKYT26Y70JeQtsGuWznXYNskmzylK44HlpQ08hvbJNU5m
OWxRo+VHZk35bq5oMq0y16HzuzkJEvFdxnwhTz0Y6UZKfkqh5KYNvGKDoajZ5HYAWJDIRsoFq2Uj
EdfbfCINIRIIybCFkwfVOk95Oln7JmYq4EZERNlJ4Z1rRjNhAPUhCDM0OMJ5AKCS30uuaRNBRtdP
91C1mUXMcvGx3hpc1WQRMODTPCpJqy6AUGbHIFM4EGOmRk2APwFrxR2JtdYxgla1b9zhtTXH9tR2
g6WYDLrZiY9XR2LpE4uIUE5vxEY1zAQRg0SS7gyA81ylD2SK2FdWOhL6wuF/tuOd63g253SYnFlN
JmdYwqjz4iL0MW+ldsEgIXCrizBQwEpR3XdkdaeaHd5OYmnhzHvs20iTTOslbEkqzSxuVdOcXjki
wOph0OmO7JUAqjSf2vKMVH9uDP0ukZnjz07TQdvsrqcYfUJEMtcYQxmo+zzf9nVUr5Wt40MzYTIl
qdbeQJTZy8GKDnZeGytqoukg3IgCuZ6Y+OU1fzeW9TlOhptEAwopA8h+szfcD0EJ2QIHbdFUuyKQ
PTol8usYiGND5fUawvyekOW3IJXk0wXjuwnDvgWrUnfjabaT124+VKP3URJkguSj/xz7hpy+cUwO
Wt2SeJyxo7WQdlMI15mJLicQPGUXJE/8MnfajShKEAgSe7LVteO6BdYgiuF2SrjtmrUkVs+VJvV1
dyfT1l0jqCV9WrAMtGK4LhwDvcJUw4OPrWmjBnU/m809NoRjFnrdutf0N4MGmo8keRJ5fjY1hfjO
YpXcO8G7VWvf+051W4cxFjjgDIjBoWhr0AgEMrYNE2MoMxl+mH0UNb6cP1SjsaENY3s1FDuVOfo+
LNvrOUrPSQq8tyQyPuohBkiZbJjyI0Juvo8OZa/Xxwba5cjZGKaxi51KZ7RNqKuK6gcPhYbt9e9z
pOfH/FUq7UaS6wNdGkdUi+GPVog0SM3cYQyFgIziwKbRY+rhfGtCxFWDoYew1wIs+g4bf4c4M9e7
MZ7JMMrPyQS7Si+tg8Yef5faGciZ4MQMZp113yP1obwJdEw4X6XaV+dQ2jipXI8J5btlhhB65XNc
DRqWWNIerQIbFDGCc0nrwdyP4VYVnTox5NxMDW3bzL1xESQkkMTzHe14c5Oodlil5P8c6HErZLbc
B7itRLdpsch/EiJI6EJAm0wCZ7uGKkRO07FavmBOPZgZHTJ52EFOl9pHCUxwUdKLGxuzssFgec92
lSnkH45OX6xescVUR1P23J5d8zuZtxZgD6K3a6/33ca6HXuLy5XSrGO0MsR4cwbl9lvBxKUSKT2y
O2M6mixshTaIH5UM8Lrbz0U1GQ3mo6dnb52ajo5pnoPSmdeGEHv6JKwK03SJnOk1sKvrwgQ7okcH
SsArIGlPs5Hc92Myki4mCQ0b3qYq85MRG4OQN9jYs7m7UeojDZYijSSPybIC7E8Gr5sOepGbhm22
a2PWP+w8WTRmg7eH20LtNRkogiOm7EgRVchwdCjpJ3tU64BvgLrId7glkk4xc4h2R3DCuXQQJZYC
pIFwlMv4C1/QS9qzT5H7STx1muSHmcCfxy2pfZzSiy2pb/iBogzvvUk+OGZ6dlv1Ehrpq2tVYqe3
YEzRQkeJu46UeTuH7oNm0aWfKjG8t7b7nA/lSz2P0botqMRSzhdzC+qAGXSNMZwTngC6Y2Mod1MM
HAfhmnlUsNURkW8S59Et2C619tRuAfVs3K6H82QV1/2gFbvZ7esTMC3imXVlrDpXG650ss9WZUtf
GmYNWLfMbJjtue4BgRyx2cH4UHv3qcjQjOE7vgI0/mJltvnMig4dYNh8lHYuECEP30Ps5zstTt8a
Vbw5rpHefmstqv+kqmA8hINzVXc4BR3zTTfchf26N8C0LKqPVd4hAYFoPftDxEXjepC8DU7VY1aN
E58ligVWx98JLLP2XqrXW8OoSI7K4g6ZFa2MZ9LNk833WNbdc5Plr6OM8QOOaGSs4lNTlGltwy4o
ThlXSjC7q5Dx2X5sY9Qmyw+1kgrWUNJXVxn4nhmO03VkoqIgZY58WYsBZpBadBmauW1ZTZLVEe+b
cDbPLDz9WssFBJVak6thXLqANN8Sl8MWvSTOhmGsaNmdMNnh5Ziu6pg2s++0c2zXADaCnEUYViBo
Ck+5V2yhZmztmJyh2dKuVGrcFnYUXqZ6OrMVSS4QDuH2poY/NOxY7JLYZXtyIZkjACOvGCu2HG49
17rKKtP2x8AwNkzxn0z4hLf2tAhvUnXl0CmdsPc3+6rW2e9hlcJDizQtQWVUQXmuqUD3yHYDnjIZ
JpFTEH0s7IYKubOQGzU+8VLJXgrnoyU7vimWDVeWM15ldL/2wGVy/EtSLdS+agfjBfgBNwXdu3Mc
VCnkIJRE+XWPdVk0x6EbTV9vUflMSr9w403uvdL6nlk9wUA01bBAuifs+dHTRpfk0OUGCwlwAtSP
sRv4xaIinnXOdSdwv7xAMsOjE21g9nxPU7riOl0bspwe65a6Lo37dEnYznxAWdYe4xAle84KNLCI
WmYQlm3zGePrMh4hobve8+KheanuGeUHN+Zs44RmeK+M8Vppc3jUjtiULBRjsFKIA52xAYGDGVd2
RseQ9emt2Q8usGwaNFCbXNJS/5pD2MsO6dYrktSvO7dO0QVmT5XV4QXzLCRwyvhqEP6f7NhgCoM/
qWVlhXyDE4dc43N57mqVfdOV/kjK3naqbfEsA/NJSTwwjN3VQZWoAc1KdfD0Wa3SKm7ToTyLMIEM
1KuzNhIWj5wQ78q+r7u7coGyNI2NGKoydjrz0YB58sVVxUkV4h2EXHnERIgxLiXyILBuui65YoRI
CkLvQWAknv0QNMLbNB7aUydJmZ8YJsSdvNLXlqq+3HL8LJYsNsOK5vu+d58NTz6VZjLfaMcpkux5
mi7eWNVjrvTVIM6upMYnrTjfgwDhIuWU39it/RZadCKjyr5Gp6BSwnhfdeXgIzP5CjuNZWThFn6e
6Sh0wW2vJzpBxmp4j7zEW7O32ZDUducUMvRttiOreV1Z0D4FtzU/nLHfoyNY95XVbFTLHlEz6YxJ
OYM0W3+mTm9v2XnizVjZDjHITdhgQ59KIhTgCezR1Pv6lHdn5iHwREI17vqu3qWGXe07FH9BpjMR
z5cC2fzeVj3t6Ui+5GwTdTmYHue4zUqptl0i8njDV6aSAeut/lNAlMWfQlTL4B2yxJMHTV7IpICV
irB9y5Ry31rXlpZ7ex270h00M+FnbTdDR9rN2WfGdX9vJc9LcBEIIfcYI9/xzRLftBFYyCozaCRT
2oBgGg/gV9V6GpPnOoumjcYse2u7gFg1szI3TVCPUEwIydbAozoeGvFcZ2A1mYTBgtEJ9rkByGAe
QhBY2HTtZSTp6PqJ4QOrsTa6M1LadlvOAeAKTeCP8d67mPuOwRiqsspwWzukjpQtsk2SbYNVwEXr
KYK6EY59kQ2ILjsxaXbR0QWIGoha5pWqhxYXrLeqdCGeLeTcVHIfZB7PDEcZV42OeiazZTwPrJsG
KAfM66LhkVzYy1bPK+t+gawcETaMa1VOp3gSVHutXvuyq+QjuXjfMzyeSRezAdHvw5D1U450L81T
LDXqqZgTse06dAthxdDIsxoIcmtRFmz6LHBzaWGe2jF7TJo282dG32gKdm4NpGqcjJ7kMvlW7ibT
QeAvcFiH6DU8d6F4Z3l/URnJrFP13s1cwqDeVmMEpa4NA7RdqdxpWm6uNfB2eMETMmbqfF3LmlgK
m7LB8AhxN7wXd6A4i6r8cfnsr9CG4RMYUG247xbWuU2CLxHj5nSvdOvdI2TbMgGn6VHSb8gPuS1H
4k1S0Wt+FWQfclIYWwEamXHwJNxkuA2TChY/F4Ed8qY0XkulxVBQ6dc/LjOUvToPujlESp82QlLP
Y6KBBZlafhpa4pL3+rAf6gBN7sRwGHSVpEBpFMp5MDsdxn4cbNVJ/Nr18NsbKe6GGv5I2k01BfYX
JBYMzQNGkhG02UqLp2ebcBc+DgNQZQWXZpw9qqU4K7YMTE9hj+8zLV/YzZs+nqFPeJRyO2oth8bE
wibR/SCbHIrJYY9pO7i4/UtMUJtv5DYBKT0Fh1ZG3jldDLw6Y3NY7GLVKkSn6YTmgViOoxaKN2y/
+LgTkcAzDjEvcuXuQ8eISIjkeLYMFWxLxvgnu69hYTRjvO2xRzxLBeQRCXsUZ+YLBY2+qypahklZ
xovm6TfNwMIqj9Np03Zac9/k5o6n/R4QP3gRDAHQ0I7cLKwj48LuwWy9q0xEGhsPaIFQhu7LycKI
niYCt1fMMrKX4CJIzm1E7Pl6CnMKhfPaC5rxPtLyaOOW0RHNegnGM9k04AVuWuRNVRqH0K/0F/45
N5R2Mf4T170eOoRSXdNthMC6Ucuqu8ycL6mpw5nRcBpNRAp6gvhD05nHy48vIk26tesyw5uQIl+z
uWs9jqwpNt1z7aqScBks4d1AlaSwYlgcA8Iw59sp0B/1tCk3+qAKwmI44iW9RpXH1qkx1XsPq/0Y
pX1zy+DRb3shL12RhX41t4w9sTatxgw75CyGu6ZgIAoFuW30KzqBiBqbU75qN8D3jLOVqjsvcuaL
HcIppQrpAAyM7S7QrU9X9sll4jqRE0e7USyHSDhsstZWZyKAkXQa4BQreIKKmjSbZ0x3DYQARt0j
bBK8zQK4aTELsJ9lVx3ArzrwH7HMeXn8iWvsqWeSerbDKIRdYZZ+N9eYnDNSeNqwPYyxdwuySfjK
woIn7WraVmj4uaMM+V72ebtW3OD72SRlp4980kCxn9ZC3/egWVCZUgUFPVqFPA3dG002X6gRzIXc
IwlAc6FqacBxBAXONhvyaVOmLEHSsaq3loc0K07UbesVzMRyVLtpI7YWcUUbWYflcS59ByDa9ZCY
lN9dWGC/7+JrpKj9njf7OdEbJHXLlzhEXdyKZu8CPHJa2TML1cPlk4mqpDqnnmz2GSqmXTSgEIjM
Sw7d8JUgmJrA1wh2HakJeEZzm6LHakuwXAw/4OW9Usym+3QiZc1ddDAJfQRwAId7DzbCmjWto2L9
IAKCKxgQ43ogl3Jt14qXVr5kSKlC1E8PbcxlMiLrCIPwfaouZuo9ojhJmbInBPFCod9rXt1vk1rd
Zm4kr8fRFjdd3gi/8RxotO0bc8/mUhRWDMOj+jRznUw4zuBNCj1lxRmiLh23n2tMohtmicnZcbGt
4ImY6eDT+uCMLqWJDOjpErnRPE3ug8AhxY3otGfJhY0+EQSTavWdbWE4LLvk5Ohauh9JgULcPQEg
JimpqkqWtLCLVlZVa1T5AmxS3F3qzhTMw7O7KKZaboym31U5tDTHnrZWR4nZGEzRcCsyN5kNdtja
fIE2xYyrmN2NZgakrEoW371qgqNbhfmTgG+A9kSJpEGU1QlwWOD0WOYFPk6do96MqKEs3j0SvRTW
XMLJdKi/N7JH8BC3/WW2IrLjYHOEi+Ek0zAo9eVdaTj5MW7ml6lSmU/WZeKbefaNyXmx8dyg8E17
Li4mA+zWwHEx9+Xk17oilH6OWDdWRD8Yap6uCtLo0Dq2pxoCT4V6iw5TP1c6MYpa1C05zl/2bRuQ
FphENnlSztLj1PWD6IaPIobvxujPKYtNaI846CmGyENTXxpFeWvazxY6p30EKrIMoxZZm/bEO0wf
FiFbslwTYgXagFwLnunjoFl28hgwDE7ZS2NcM4HxB/ahYhk5kdy2cmRS4nmsL7VRRteVtC/JAogd
+NRtmzsMH7uU/PQmaq4C8JYnXmEU/wNe7QpeqdbV7qFN91mLea3t3wcvZ9bJ/XOG1dNXLD2jrN8I
lpBrUnAviPAbikMUfLU9n3U95I4kZ+aaGVFedRUaeFQLE9Yn8lLcrJSDKXrxeb4kBUA7k2762kkZ
CBnDroniY27IF0jGUAjKttiqLvsyPSoHLUCaqZnhTToX8dnxqJJipLf49woMivQrdxHmT4u40b3S
2h2kRxRpMn/SUpzlc/xRzAYwnmlVDdwHotltFhn7HlKVsRns5AGwaol3n7F+E4wUneOb12KBrLMB
lxE+CiIxzLLxHYWaIe/IUKsMDCV9j6s0mTRMi90pRrHF5XUqQ6x5lTDwlpRPXi3olb6LNk53lWe9
jhaxjTQwW05gueMjHukW6Wc96lC3T3a1bXEGVSNWHMSYUTxuOt7gDeIUylvB3N9OeVRMx7Kprk91
4n23GG4v+oJPfSD9IpxQ38eLi9bsyOgOmhja1AxnQJJ6pSXGF4EOx3m2SfvKR/g1ujNstwBsh92U
cQMxO2s+utNVZYA9cXBuIPXj7WwoqlTPDiYtbgbsW1taj64q956Nxk0ANSOJ+rFCmX/y8va9hP3G
znwn7fKO4syBAxHnF3aYVMYzPawifzmM3HOSBOYlBS6HI9XeZ5nHqMSr+nVWLS/8gCbNbigp2U1k
NNpsD2dsrS4B3mwaUClXSb+aYWNuDKJ2w965s+LXvg/EqRuo8jNWlOlAtEBG+CJFO6lDYY9G16sx
WRaevMkcC/J8mbzJFD2N1drPXVK/GWmw02VoXiVTHdx3s4e0CxQZQABVOMnei0DjBa3+YS1KSyO2
q29uwB2v86lripe6phtNZ4X2K/Mg3mXcKmxv3Ee9y0rcatttyhu8MSJiqvtk9Bu7txm3M0hhiG9B
S6AlABCVYjeJmLaHTs78uJ9uo6bF3tnb5ubHt2bgTGRC6IyIglxDpcZ+xS0g4SHNv288P+rc/jv+
JFal7CwI97gbdfukwdfuxdTeS9kyJK5PsaqMk6G8uwHLre/UQ74FFArPAjI9U1EqGgbodlWmbxZN
hk78GdSDLxu/CrdR+v/ZLxHbnuzRrfdlEgRg0bOzqffFHqH8ysW0t1cTRbUqr8LZA5DCfHDdKedo
G1q5HVo2LhrOTolEgcEGt5fcfuxnxGMG/azWfMULgaBQF9OyDkNsmA8BA7sjQmkO+7FQEIRBuojK
Pdktl+zUJvk1BK9VPs0K17br7qfU0Q6BhcTIxZc5SBRVtqu7MA3n82iifZ2zcngwyJ1Yh1NhHiZ8
6yvWo7wxU6WdIgPUncZYZQF2GVcaRdwqYbbutwsETRenH1/QVBZ+VPX3sZAcC417oeWFLZgt06KJ
zem/71W5xB912ZRf7X8sFpePUk11zD3h7//xu+8eypz//vKv/Lc/6Hc/t/n7jx8SfpaLOeR332x/
JDXcdp/1dPfZdNmvj+G3v/m//cPf8h7+J7OKbhDRhAnkL7wqm7fv9dvf3orvf7t6w6/yt/1b/5nF
v3Ot/OOn/GpakdYvpuW4Optlxo66t8Sd/GpakeYvHpsF3OgIj2DPu2RL/JdpRSdcAj+L+2uyhInR
pIHGs9hZ9F90y2Q0IXTTtdAwGv+OZ+X36SVS2JhoSA5avDEsvqX+h2hApp/maAEv2w7cy2xS2kFp
rR0R7YyGw20U/k+v1Z/lYP0+NHJ5/jb2UwO5nTQsj28x0Hy83bFuJWLS+D9hrqlS2Q25e8QpeZKF
aGdvsvG5IdzXuosMc6XpENj5H0QVq9vFWp9u2nNMwbGwCdrh2bN29YSTPkJeHT+EdXKRcnqPrBcC
pbHX5etQJSAOSIwK3xyKgr9+Bssr/3uLz/IMLFO46N0cz3H+YPEhl6H0mB6i24uId0urg41iKsLa
ryXXozbcJ/cDXmcEItuZVZvU8rVTOzsXE64H9lV3V7wn68ThIXY27MTnICTEswVbSA0RIM90ul8v
Zy5ELoI/fc1/n7fz40WHnEggkUWNwpzzDw85R3lGe07YYTN3kU/ff+gx/JM64b1Sr3t9o7AhRZgB
tQTMHPnIOxj8MDnSY806/dtYEnI8YheNywIH3oy2lDmqOMxR8arPXnxxHfSJyg9aUgQqd6y2hjaw
aMIDSVowazHu91jEWHgMr2bwNQCiTIdowd6tUXSz+iBlqvFD3CQ5nG+TAzJpX22wKS3e84FeGGUq
oKF547wYkh8zrQqTgT6aFE+hclmc616/097NHLsNLfp0mNI32yG3DlQQ+VXr0vVW5WcIpZZRxMbW
xEZQA+R9vz7CM+MDtxk6TPLsBlM4guM7Uw1QOulaOAI790ibwpbdYkJpFjh1khUSbKR1YdtTs2cg
u+ujGKwjKKrMFHs6cp9c3KNmS3JAnUNuVvf0Ldeo+w49cWDKFr47UYLAQ6U84t6xnedX3bJOeuUe
lgdVxMLXwZUKHrBLo5MzrrAZV6b4lL0gIw8phfPFnS0rbyyLZUaDRKPBsDmVeKzzdodqaT/aFxF0
l5xCFVnIr4+2pE8L+NW9Hp6Y8pN48LxcK9mEukP0bPMQzi/Uc/3KdXO8C0ys6mdYXCuD6ISERIvG
Y8vQXnn2vO1ghLnNe6fBylqsHxFjE/Ldk+l9mHk9mTAoGl8+/Z3HXT1AfBqQXsiENZ62ySw3HtVS
QiZkbRWgVrhY7ZCgxGQzuO9L/xLtvEW9SJqsvfPsduX210b1PrpHN6TVCA8FRhy2LBDO0EQwHR/V
uFVimfLdagMA4yQHGnHPamGv1VeT4oLEPoxXBUTMpk+CrRDvsDQQu/QXxiSrAtAnY9JcLQocAtZz
mJ6oHNyY8Bqelcs0FP3xLs7Hda3yV+AZOL4G8SEK7cnVpHuGRveaK+YK48TagGUr1uP0GqxKdLGN
6nbwjMI3UptXOuTymaUR0AItIjjLlrt8xio/GfSAY9fbBzsKtFXVAx7T+i90rouasSeDISLlTcvT
Q8GUg5eWJ+WOZNxoCn0B8JpqrQnDfrT4O1BUtmUoMdCa864co70cxH2VVNGjajA6o8x3NMYYk9KA
cNnQlYaeqy/2QO00EUb7ydqhq9AuaSM/BGLhxQPE0DnOoT8rQGPeEqXKOtRSboaeM3CvvIwBpGap
5kBhFh57zXkwE45mNyW1xHAauUkMk0vTdZPjZOtEd+f0k3agfcPg42IUTM/d0DmPYslTsCj/q4hL
1SMgIC7t9ltPvx3oTXju1HPUK3SGncXmOMU1bBm4GNLqhtOnv2iCfWDrqtf/WxWR/1kuoVLNH2ui
/zerHdPEH/fT/e9fnLmbt/yt+FHtbOLuD0XOb//4tyJnKWUw2RqUFNzjhcM96LciR//FlT/XPwRY
/bPI4U+kSWnskgHlejyWf1Y5lmNhoeWz4EA2s8S/U+V4v0+F5jFhGBZgQPhPELuj84t+LjtUTcqL
KFg4Gkn81UkHXwdwIsd7SAI28ToJDPTlI+CS4AHyza2anW9MCv3Oe40G4jKQaBOSMT9h6/FVjOUC
sX5yRsJ+bAcbzXe2Ze1xiQb9ibqcxCSmXrPtJ3O9h9bngX/EUHYyCAzu3J1D+GmQwQGd5/VyUIsq
O+DVJFnavrIdyx8qcSsCA3gwc+jwfYRhNim4nll172roolBUAGpZC5AbKWq/rH2fs/sJLnuSz0C5
nJ0Uw0UqYpHD/GwocYXi9klZ2APb4oZw3y0Nk5/lTHxqKNtm8DBPUGbdQDw0TkimKIjdACeBjDzG
WzZ75mDoEUlkt20o91zgXJF2/wow9EF365dE8LKFuvCtwDkQSrV18/ZDa+FEqPzMLHT706fvT2oZ
Y3mjfjZY/3gjpS6povmsme4f0vYmuMNM3Bl+LKSIkCjUXKJkQLuNJPha0tKtoihdp4yglvKq5935
6wcg/qxghkijO7YjhW4toW8/f5JiFDIlPWKwpRFDiU9uF5vUkWD7VT/Z9jaNzGsRwGLqwHsi3Xjq
yaQ928h0D0CJY+KoPyerrXcokZx1n6Ji4lZAU1zSLmb1vmPWu3YYzB104Lv53OhrhAD5xi8GCFtp
beB3AiU1WB72RmS7ZRlALfesExSqhFVboG+7xvyAPDah+JhvOz325yY21lx/z+QWnRCZX9wEUWKF
wKqsVPhrbur/5xz8D62j9HRSTOlm/nvKgV++/XyC/uNf/HaAil9MEgbpEskadIjZ/ucBav3CTkwg
XKdI5iBc+sffDlDD/sU1OGs9LgW6SA7MfxyghvjFdW3PQDErDH6c6/47B6jxxwN0eWS6w/Xm8bln
7PiHA9SUVAh2BoswwS4m3OkhUMO282DuZMqjlMZvIvRyl3raW4Outg6id3CiS7yPevnpRfuTI+Bf
+q8fj4SHQilPhOjyOv18AWZELaSwzYbtLBgVzyL86pmGraYBcPZf/ybuEn84bXjWTGsk7qylDvuX
xqlzuDFZbOS33Pmwmch+WtlsD32UfoCCK8L83CzHZp+Y7MoW/VEmjin+1QvG++diYozdutZnIJ3o
aiy/GaOkYI3a/NohO4+tCtuZkDbFyjEZ6WNc+tHk7g14sZRagqZIc8zjjy8qI546cI29lhrOCQPL
xmmD4dAVgkQKvZFbh5C3TZhEkKfr7hLTN18t9rY0rbt90KS0GJ66svuh9dNkEgdXdKc5bqv3WQ2f
uk2UOqm4V4bhRdcGg6gDcbEucev5fQ70+GqA3LLNQhajHQ6LXZJ0rwbKcczYcYNuOenwsbXPBT3R
TRw77dOE3nNoqCz1eNpl0Olu0TXPh2FQZK9PXXkLkcC9AWmYaUl/KqfhVommv4UbYRJWrGVswsQT
VuF6VSfOd0UR/uhN5x7tJpZR/EqNYW2CooxOheK+PObjRXaKcKhRkiheIFUPTLQyIY36IXRi8GyF
BAQJvWctWSwxGtf0zagZ8q532I7LCYGGhVHRqR5L4trPTVnfTiWh1LrDmkzDAyxspFI/voym7R77
5YszePBcg1Lnzgc2WaZXivnOdhr5/aQlR4fRrrt1V3uDH/Z5CFdGMRkeUJRi/ZhPGrDaBdMottKE
cOsGk75h3B5fpFn7ESrEjdF49XUPmyAEC30ickuyHfbaO2dSW8w3JU9BlTfp6OGVboz7PEIt6fSl
RMKqjwc9aCABpQPa8cYwzkMQPaZlXfoJ2kA+onSVKo3fkWUdZMjUB3tSzAGwAuX5osnijG3lQbqs
KlpJg+Up7WEsChga8e0QRV99QopEVBfbRMMBPOS3aWIFR4UhkMTLN68D6NlTxeC1P6RqScSuSTAY
IQaJcOBK7ZsTdojFFBxgpg0XjABu6n7mN7m6ecuzx8gYBO5iSjsXp2ns2H4xokpGnZnwvHLL8L0g
RweE8VcgSbHz0qfS0d8rZtxQ8BcgM+r/Qh6wSz01CjeMChogUfIC9MTig5QdArOydprDLyqq+N1l
xGeMH7mJ0wYR5yqQON0AXZrAoFlPwjcTj9rUvAA6gGaIOX/jIhMlT/gc5erilcP92Mur2Uxv7Eh9
jwPjGcEqDsQUqbWM3hPl4FLUvG0fFBPSEvO2c3gPneI/2TuPHcuRLct+ERtGTU6v1n5diwnhHoKk
UQuj+vpeFlVAVzXQaPS8J4GXmS8zIjyuk2bn7L3WbW6GDSixtW203/qr9e8n8D2+ZGZYaKVgeaAV
hV3ObOULIsHHYHZ/AQG8Il1a4YB+E2b81x+MF2Haj66Sf0tJ4X3s7k0m5pU0a5uncnlZBj6UrS/f
l2BeVwkhfQ9XFsdLfo597o2PTkpgyUm+VdVSh3PaD6uighr+tWoW23yB9UE0Jaan4NCaEV9dd6Aw
n7inyQheSEjXvn8N9OfIGPyX2s37FZnEOeMj4MYhSy3AWl35bhjv2KePg/0qGy7Xce5sUp/zJ49w
Gui/qt+TKx6HLLz7pwRTJn3svnQ2fTW/q8A/6leK1bQ2TJLhNhAvFpaXkTxqP1wh/xKcudl8HrIw
vQxQ3ljcsykzywt6vXRtqvDN+armggRc9BIYHj4EvmiNw82WXhsB/W7VWPxGDeAsBzhzMFKBnK18
jz0BVLmBZ5lHTLXqND8uZ1IREytjvGntl6pXdzXuCh6+N7+OmgeT2hQamPFqsJaqJRHY3r3VzR8z
dB+gGTxmQN/kdI+D4G2YxK7jJB0R7JGYBi1CPnUMz4VaxV+TlfoqQ+m1aqdggubobh3TeCwjejh2
fTdl/whz/RA59XkJiK6nIToS5QR8EPWZPDqbpiD75plwqAHSzHA1ku4jiAidljTQ+WL1iv/uki+3
biJIw1fEJp86xcNX6XGSN6ziI0CmYefZz4xZhTGc89j5LPeDIfvsuV3wS8dxBUGuUSdRM8oEVc7j
jS1v+tOJZc9YqOVnASi6qYf2I5ufx9h8KQS/TiwA2AfqXZN6P3mnjkU57MLR+zKE8UdNzU9kOi+1
ItcbOPQLXDO7BqV1H/zhXsRMirKMP6xJf7j4Hj/Rt3hsRQj5h99PyYVgAMa2qhWrTC5bWR9te5B8
K2Ycb/9OCP//tPt/Oe1SnNNX7P/zWffhN0+M/3bc/c9/5T85Xv7/YPQvwsDyPE/8B63rP6YFgQnh
i3uV7/iuy/n1vxx2Let/cAb7r4yv/3XY9TkHW6YnnNDkqMbi5P/lsGuxIP3fD36BS9vAppLM3EAw
N/jvh8x08Br0zj3DM+yIrL7REY41I0ciba9G5b8vfXuJIb627XJ0aI8Lp6SdSIZkSrs/SxCuKSPD
ExVRSRWz3I0a8FykSb0vawdVUa/IPjCs7MYrfrGBEaYC4BQFxhkoB144Eo4rx2CigGsD4EHq70vA
9HFF9KbL44uhonjruuWTqahzZrC14dnLc1+BmGji164gxOdP0bPtgcRiYEepMuXRzDJ3npZPFTuf
o8n3GxD57IKJE2H0ZOCYjeWvOQ+5VGZNxr9i/DEdSu2xWk3PwlVMP2OVnv3CrVejPM5TYkJRSXE/
284d1mX+wLjDNQfr2XCKTcxzRvpAa2KTl6ndSKLwMxhgIJgPTljRGG7eWHRHm2mXGn76GAXhj832
KTBe57YqdpV+iXTw8sm70olwQswZ1DxZnMDNz2xihk3qAtb/QF+1i6LI4lRg4rMtIUREOJtWQyve
oHi+2owxyqZ953X74rbjb5BsV0BgvOXcG32Y5BDot4ByezoLCCV2IT4uimje+LHU3bad6Rspa/yF
nOyBldywazl2HUJHinVMAfvWCA8fyzIdS+oq7B1IPSzUObJODk9gd/6Y3ihPKLX6DfIP+15ngYDD
HtCi75gpd0XzVA91c+0DcYKMlF0pLwS7umaLbS/euzkYH2ZuoFRz3WqrKuL5hd82m94pTxHKbWDV
Pr7AjFNVJ8yvKixJmfD66LMhZoejxL1qBsGn0+kglk0PacRQvR1iApoZIagUlfjOmuMXOJ3J41IT
7tGeCjpc6SmmgJRLIHCt7TTEyAP7gUwVF4mpqi5t06HGScAFVHbBA7Y3HniPYs5o+uAQqcV7hPsW
Td915i8xtwYTnNTQIJ+shu0kuEhMww9VsGEbKOdiT4O7GxPvbpKVUo5LS6xlNjZqDlZgmBNfJftc
x96HFRbn1kbbZTs/Cm+S7yTPSUtwjsEiNizrQcFP4kbzjJvK3VUGYznbe579ptwT8MBCsnBE9o2w
W3suZ92SHSV1HeDoVdy7O14rFRZB97AMNodrDzMHDocvD2/Bzhp6zu1zQPfHUiZRLBZnnfslaM6u
jKZFetgmzG4ESfM6P5pFtIsq405emnNrW+2MNji5eCCc2v8BlMXq3/5qYvsL/jFWjg3NFbX2fAU0
hU9AufgA3JI/rp1+lr1/CktkWkLwxVAYGSywvxCncynlay1/j4X8HXR+xm2KyjUU+61rdO2DmIU8
WpM/4l3u8dsV/Ym5Q3nuKuSJbfVEOlcQIuFtbTdEjAIJ3g9wYfwrjp6jqHoz84J51bJcTL8AHSH6
i+UymApKzq0iqbIVSe3qCYMn1byXqLI9NhphdGrMIN3ES6pjjHZ5zmPnyVFjy2hZV+b7vEAMV82X
0R33sqq63ehIubHgnRxSUf+OG+XcDUUSUQqCnhl30MtQV6SZ9f/KrIo2FYvFLdKPkxtN4V4VZ3Q/
xZ+4VVBwkV+W7XOJQyACKw1r3HqfMo4E00IMO4DRkN3SCh4cd3pSK2NCLceznYuKZgzkOQnpLqgD
BHvhT4QP8rYMxffkNBqcFKa7aACv1Pis+BxrQS7SAA5YvOXTI7J8pSJ2IRQ2Hc0I3cLs28nNj0bS
IKQ+TgW/YttQ8VdP81aWKlmbXW/crJmgrSILs6a43/NUren5u+2d5KG1gfSUUfpg4mcYvbyJ6MNd
ouqkUO/Vlm9cBhBSZ5Wb+6Zzc4LH4rPuVfZKZ3rjPcZxY/5E4+RAAIS2V5lufYZ/Qi7eDKaDmOsf
XqAFwT2YUkY2RFtezz80bJYHKjYBsJ+oPk4Bz+up5XeT2qMLmdANz6Fh3q0aRMXYey9MIk1Ih6Tf
+xFIRl2JnWKltOfZcvaFPAt25/vG51SaCebn9NVhGlUu3qCMVE7NWT00hmMeIOGVbfzbVwTrrdka
to0HYzgOHJ0Nrd+zAG6KLd1DHxQHpxW/i4U7eTlC2vVtNkWTGKIDlUJ7axMzYm30MUAswhwz07Z2
1Qnk9znmS+lGJ38gILDA2rT4fxMjwxVySpOxvBXZtCXr7e2aiii+ckfvDRDDqu3sXxPwH5jd9nPX
xeXVQLGycgp5IFbc7HweejcxNIehs9MHv4lwQhYgGWsEfWuRRjUZL7gq3cDjJuiDHioNH5N/P3SW
za1i6oJDPYVcvGv32yN7s2qplO+iJV2OBbyOVd3PKaC2dtrHeXmkRem9jAa2kTE03nC3c+7gYMvg
B7FHmw7EmqS9G5eGRo7+yyTzpn3v9+CXFc0y/mPOuV38d2Vl+ZVlLMUy1qZRapvbQpyWlgkHmdHx
nFowAREULduFP4WNFVqfRcZRgDLQxYeAlifLN4yuRvwMBU23SXFXakLkHwOE4j2G3H0m6Ek3XkpM
mptDHVlQIcKYN6VbHLMg43KTycdMRI/ZTizph/T4OlhAE/HPbKbYeEwWRNB2v0FxzI7X7FCeloA2
Bv++wI4HUzZs+mWGDepIY+P5gKD7WPbrpCM5kXDritnQL6Ad0RAmb2mB+7PIXuWeNeKh66OHfBm4
/TQq3GpIODqrEgS+8rqza4icVXzyewoJFE7ZfPYM/nFTt8+Bmcid+dHm3aV3o9cFoHATmfOWfvl4
CuNxOrGP5KhnU8dvrUWi75TRjifxLQdZhOolsNYuW4uDSsA4ANdK2sy8m6ICqKa/GWPL4fMbT0er
DIJHRKfB4zw54OZK0g9NUPOMvZlJY3/j9qu2M6XNlTDb5NKYjFpCAtobKBqWroKqg8vxYkehN1x5
4bhRdD/3XQfFORBxfmvwhk5q+UvyPCONEBM/r+hWg13jNW7zsSfBH179Ynjz0MGt9NHWIVJ3DMKa
voNE0YCxhZ8q/Bjs57AnlFML9BdkOhEbtAUxzrSczqkcuns4wtgAbptspsDCj6A645xlCWi14TOn
w72rxpTUa5ZFZCuYdjq+72AqXbADCONXSVMZgZdzrhJaZzO+25Rrb5MnrJ+CSF3Cxn60lDROaW1V
2zqaTYgzC3aJIqTYlEzlif7r3ebv8adYMMrrOYDLUjxidAkuSeKba/LU/ldcLK+HXcLx6sdS/WdH
S5yqQgHyv/4canf+/losjmeWWX92UcpDVLYGrWgcEsPEfzmJH0GLxGQmY/kuQngoDaPIK2SbYYPY
edVMY/Qnz8tvt1ysN5etuSHcdgu7LuE4H02fCYscsxf1o6/AeNezuvaia1ZFBgR3MqRxGVuqabb/
wxPyzXDt7CHpyER3Sh6BtPuPfFYtqLp5/dsGjxpEdfVDpNPHmEOkwut45bSjfZsLu1jjPDG+21Rd
QzC/yNuQPVddmOx54opDUw7GdgyfmeSOb10cLijosEH4zeK+O3Ql9h2wtbUKxL0XRf8K0bLcxaQR
t21QeUxtu3YPwZeeROlF0Il6+wV2t3WpPRwueZrYL/zeb0UX++dySC6Cqv3rMpf2Xf8VDTvrVfAU
v9O+PyT9KcuD8dIq+RVQm3qURWRuHYPOeDGadEPryMs23hDUxB/4xyRilrNLyNLw5bjpUAlvAm8O
Hha4YQ9ziWMrY+Iuu+INlaV5pNmW0eOpJJ3d1tkYgWpYtUJxDLrqR8xZc/v3AyH3ZayjByV7LlVT
uxuapbr3+gcqZRXTG2SKrGg9r81PiznZT1SDS+jpl2YqHlrD8XEbA2DKpfkYjhWvonzstnZk4pjr
aLVRICiPCUn/Q5E35K656e0Ad0WHhfCKnqtPLXC02iqddYxGm1sorzzHQPJTr/oXf86t3Txhe0j5
ZT945HvEzCEHB9fwe2wo6NVkxzKwNhWYodaZPL0RNu9IkqDEijdYxvMvwawmL29u06o/ld+dKowq
zdBX716P1ifCXYZ7yt1Z+s8qGcYfd7SyG2+0kDyLS/ERpxw5D17egFxWsK1p2AD12XceO8s89iEu
Qu6wPdI1JMEeuoZrUdCW5WvQZ6+t06AEYP5PNSXLv63hm4qyfcpoRsLKHpxTWCcPqvf8E8bqVMZH
A23EBhqHhlWmjMVK66eg2bBurSrbFSoM1pOtnlS1UFlw4MtkZbNVXB2cJFj3cwhz24zFBjYINZ5s
nHg/ZebJyYGnHMd6mi4FO7kNLVBeKqwdVAHKqQkGuoT+hcEntsolQFQDEpH5knWgeJY/9HaDYWnk
Bu7VbxR/oVGJ6NPgj+AJMf146SyiZ2IeUDdY47tLafbJa9ry4mlrkgHd/Av81GuRRqBZkig8M0lL
wfnz/w+ou+VOU/3WV6W6pBBJu+vDngse5ch3vfCuspS7qQ5o2WVwtTmmsP8FWwDT2/YrqAeNnWGF
cJLN2L1FPnUy+ETrwnL49U+UPPkcg6BT3ksKJDiueYtY/eQdchi7HCn6ZN9C/mU625W7nrz+U66C
/Cah93TZfop9feAsbkPNIdfxA7lN8mz+SHOd2pRQIDzY40+adDZf0TfUt85a1C1l/LED7aNZYmTI
eoriNFVIf4bAKAHuLdNLnabOYxVsMOTBZlDme1f1sHKJvfPNxoWDt/Ajs0US6xP1TswvuHWFz5NN
xPLceFFx7nV2bghxU3iLbi2aZU3va1g2Q2nJA87ScO+LOnm1ipk2p5k9s3fBnlAQVUsXtW1IwmPF
NG1mKE2Cf8zkwu/q6ltv0wCEnCerguNZ1ufPLDa4hy0i3/UcNshOqmY/l4FxbZPZuNoeV4Vg9Mm+
xTqBF+F4Z9xVrkicTbu6mQnGDbLeuYoviOZepHYcPiuRfPA93ibZR8rL6skE2b5B/AmtibsnT94E
uF4VX2WRU9aZps8hFp/M4YtNJ4MXOhbwVXu68pGV7klKXCG1wtrxMMIyoMquRRI8tu3cn6Qkz8Io
huQ6A1WzrQYmql67c1KKzS1LspMk2coZo6w0K6R8zhkyu+pWIpH6C06oKPCBhSZih0nN9YrfMr0U
yWqTNMO0glv7B7DSQTY+9WkXx2iZv1iG9avtl09Qzvgps+HzIY+sb6ZJezanDHT5s8yAs60Gf5p4
Yi1raaOkBQm4pj0XoeHI/rYURdZp/5D38ffoFf2tainLGU680Nyp7BPcnUsTNcmb5MFcF8WejVJD
YXAOdp16hMFlA1d1vjwDcFOX3qJ5yk7Yg3+3JnzY2ovXjOt64v5DtzX60j1LE29Z1CcNmERVvMxO
9mW6i7Wdnbw8CJ7Pl3GfuW34kOVDckestlposJ2odtVnET+MRUUwR9oehzPeCYJmC0/35u4sBFA7
q5veM7t8m5lubDMoxCs3SHFq6B9GRRzu31+GvX9Ig7EF8WIrbTF27o2fA69ncVpr8KPkJQ3R0DvT
Mm43TjKRS7TYqqlaNLwvqxwsH9U7OUrgcyaN+TRKdktRenuAn+aqzx7bPuyfLZXE55by/couzI2y
KP04NvjPIHxrnbb5pnMNUwkSxrIUxinBR/lcy+7DlWK6dF14KQvXe6kHhiiKgoVVPKjCWU55a6en
WdgUzKz8YrbqlTGBprnSwufJzHdZBQRmbFgiAsFLjgXsupWc8vG9KOAapYYdPZaeU+wcl9lKjbtm
56iAt2rreA+zv2BBaZJTGI0smiaWEwVdDFtM1vXf30r9vHqgB7tO0Zvn+cB+CHejbMqTX4n2zGY+
X4uJnCgCsSsoSvt5ri8eHf4xsNwfd0i/zN4knxVnE/CZds8AL/yA3j1tlYedqslTbvF1QrYr5ONN
rBUeH4Mutj4ygmIIk/ZXPHw4efSi35w0T4uT39ACJ0H+QR/l1PMuGuLwd2OxCs/CQF5Rd8lVlXya
1VitVQ9OOwq3yN+gtseAICkN7XI/+d3F8ILqHIsv9cPiamGQ6wTpB7JTa8eHn8DQA39vg7Ihqj6W
N7uomTXXLIQr2BbrrCdzUKUNfqiu+67S4QL3DK0YUWKYmkyeA4ALBoWYOIeHn8MqW5ux9dcz5VPG
WHvv9WXOFIjbiB8+J6kLJjwD32KW5o47+fIYFXTWm7JCE2B+Tb03nbtOXP0k/qpKt7zBX5tXSa99
tBGG+zqz4s1gzeWp9Ptvl4bea4fLal8FiLJyWe7s2bs67lD/6ZgtsvJ2/05zsa0mnxGRY/e3JZ75
Bhyb9zZxva0XXdN4wl8nziKZcJJxj1nnAt5azDb3YSGefh5F/w3jgV4gK4BPe/SPDiU4A0ruZDc5
6NYP1+xHeHb4L7Msi1+txRFrGtDTbk7n9iGSbwWt7LT4YW92oaQGrYYK/ypdrIPkOxNCQXoCizcx
LDIeY/TnzMuMry4N+CaqQx7kHZ1/uksb/pP6jIIIush/UQTw8R3CPl+yv/F8I/KzRxrFCakoOPv1
Nm49yLFRwz03smwYQeY6r+1NO1hf3UgevDJ5sfc+z56F/R8AG9/16cVG1o7Nf3hKbTvGdkEaePAy
5yAIAEDBD7ob8xgBNyAyz3NcQB3mkzj1xodrjRIUkwf/0fQ+m1KAtLEH4z40kkrXvJyGCYmYO3fG
gyc5T9Ad55Ec5fmG2ib7CY4/G7oRGRH+DuRQQrZapj7RdtmMT15sRpyEgAm0rc2XTfNGMnMQOzon
BRsCbPI29xxRZfI+J+l3WnvvrPoHznG+vzdHP38NTfWqACT8MkuQBEb0i7n/iB1gCF97aT4DO9iR
mluOfJ8XD3jmSaLjTYnZCNZlXJym7n5ZgGF48t22aTiT5/jOh/61V7TPwi6nWdCyP85SjFKRwckG
j9BLP4Q7T2koApflTdX3n70Mih0ZKLk34XeATpKfkqnA09Jby9ZzwOk1PesG1q3DcfYtmxBnPx0b
FidQyQLcxj4aImE65671q7vTjflr3ZibxhzMY4UWYFUV3S3VFkjs0hXGSXOkZg21nA91eEGSeK6p
4x/o+LyWrlductCLu1SU9ZoqG64lfbdiOdP8uzad7M7ehqoc7mSYVMbIKmMl4sfXzoOeFjAO2xfQ
3WZquh+pNxZHZzhKt+AqPlXpyayfS5nSowZ745XCOpd8emsxiOu/H+z5YNCqfgT2ayA0IN5fRscx
Ooy1lVyBviDm7UM4kLwipctv5T9+iC1+U83orb0on9ZVZllXNdL2xHQu8uRm5Im/dxWwgLIFW5CP
9q5HvAdVyWakzvuZcEV84RD4zu9KU/z4pdHCOdXt/MIqjRsKWoB2mLmaUWhMdN3PzxYAkFPnHix9
hPNDCAI9n+djmoOytzlR8x7PAa2Y4EiTWmWMN5h61L7JpaBl6kovk++v2O2ei4zH2EDxFVyMIIXl
2/ecLdl+AZH54LFs4cm0HbLkXc1Fcp+mKbmrhj81oOwncBUkhgfxYsDhILyRbRg7Ewmm1QeqggOA
xEi+yULre56wojQajkoTx2GNoYGpC8zEWENUjWHYc7DcBxqv2sBZLcP45KbplQxBf0wywVEKQ/wF
6B+AqQxfRcAebG3+nZwKhGvP3ZE4W0ohhGu24k62GRKmAmE/VCsUH+oYG6m85y2DLNH435afeKvM
L7xLxhBpG00lamLJFgrAMnxZTKzaPOfczdr4UlYpd1Pg84kC6fAcjWiJ2fpiHo6uiYlTpXXj/gH7
qb+urIqFTm7OF4D3qBZnuZZ9MV4pE1T8TOqcLcCmnLG9tdgjV3EqpytIHKpC3J0YtbJd4q19izuP
wcsMr6OTn5Fm8AZQfUZN5RWaz6uagaBEyqqqjCsEMwAG+QZsKa56ch0IkR9SYL+Zpv7mmv9rNdNh
MQ1zFcSDegnL0d/wivTeej3/1wTh6h9LWFOF2xa+cKRJw5lmDgsboCrWi4zWyaxWjcjOaWa7l3k2
3pmHYPn1ik+TQgnad7A3WUZl3AIZsuP7PT+OjgffaWYNslg9/DQyEytJlW9txViJrN46AlIYsD+m
+c6fka5ZDm8hVBwGFVh1KzR3WWoCc6VZzBb3jk7TmUlx7kPNa54BN7tyopiV7B0rgei8qCvfnmi0
Yw9kjeY+9wCgc0DQhiZCj6ChpxxnZm5W26E0voJweGMOiMSWU1k8ibemCb/KmORXZb+0+qpEnHDe
eZpF3e8XM1ZvtSd/HKgylM9K0JyNQb8PHnvijWsD+fyh14xrU9Oubc29tjUB22pgYRO5Ooaajo08
d2DOJx/I2lUPpF5fGs3SrrhqVhGTKkBu8SrU+G9qIeG6A8IN5KR+cvQPniZ0t6C6K83sLjW92+7+
xk6qN4PVeG96nJocIR+icgAs2WstnwPyaHAotBiZtXKW6qHla3BtFN5SoGJQ48fznPXjGccIZHF3
1EgoGd8l6nMGp7pRpMnf+AOahwAq8okpVrEDUJCtJ7fIdmHkjtDYRfsiNdu80ZTzpNoUmnqeLYCn
2GR1a54bDB41Hd3VnPQpTh9TTU5vOoezZjeX76XikOMU9mfVeMtKgVz3QK8HHnPSCGqqb1X71hfs
FpJ17Hvx3gbbznLqRRS83MC5B8CzA0Q6+HA/Wsc2VxLwO+YYrL1jwiHB4r/Jsnds5EfD5wfIWL5x
w7TfQgu/dglwsK5peOAA7JAc2YC2vVqaPh8TutE0ejPiEqT59INmtAgxH3VAx+tg2A8wLVkVD8A7
u4Grr2bd95p6H2n+/X2J0/Tu58lHMQJ7apiJ4YLE2a3J+XwHgZdqOBNBCdm3CXz9BNB+ZgzWqSE9
6gcsEDJg/KOv3gpQTeuo6v9yjrk0OGR6C2xNixYdN8w1KlAXGwWmNjL0v2tAg4ZXfWMbym/EUrFx
4gWIYLhi2CAhVwRhd64xpm+Cllxjkb3ZsX2NxLQf8/JVlPPNFME9TGdSFz7kKHtg5aRJZ7X9FhYm
DnVLYV3NOUIkcv6EY7wlI4fkwIo+64FMquz819SAXwcB8hKTeAZdX56Lmv21mXxYmcsoZzPwmWT8
wsOl1VYFU/sVAibrm9qu/wjtXvBDxErKMG9WPj5FE6ekpFGQZboX/vFrpQ0OhnY5ZNrqkGi/Q6tN
D7Z2PhTa/lDaPsx0bYQwVbSRgeQ6Uk2/Z95915Be2FXBhoX8KMEsteKjQzIhtW0i0t4JxGzl1tfz
n0RbKbyBVsmkTRWkHFn0tdgr+HCg5S6iqxNXw8uCqYGxLlR5272Dwnr22IZsA+3DyLUZoxmp3VTa
lgHsPtoW2qDBJRA3pTSLRxe9RoBmI9S+jdkPxpODgqP3+tcWexTZDeM5thEdZcQRdgtGMvJ7fXca
bLt8mjzvqdZ+D2gsCXDb6TnX7o9MW0DqXnAt8cWdyxkvJTWzztTWEJN8das9IrONUQQaJ2JgaXHY
iPEHZVn1whxTbMv6T7pgOYMnY6uRDy/QksK0P1hWfaaYfzuKtlXwHSKGU5P7lsWIThCelHP11CFA
SRGhDL7z0zDjmBCkBNqUktg4U2Ca7aS2qODv8i8JYpVGG1Zs7zKBGX4YtHtFImEJWBjfELBOm0Ib
WjpULbZ2trTa3hKgcVHa52Jqs4unHS9cXfG3Yn1hToT/xdUmGMlDqOWnWZXaEwOsiipujnavs8kr
EjwOyCJj87QA7ZioZiLtnEG/kJ0zuo4cm9oPAd/O8VQfg99opwNowH5icJyqUxID8AnQ2mTab2Nq
0w2p8Oe2JuNjzmzkYbQreB2QH/0BK1/Lez0n2IJG1b2yjgIyY/LKjeL4ye7za6tdO2bBRH3AvtMr
8hwUuR7GOc6vDJU8yyDU7n7WovhZrJgMcNrcO+Ylg3b7TEh+Wm37CbjkaftPZuOfg7w+aC8Qc0Ew
ndoVNPyzBvX826X4E8wiPDuGdSdk2pyDoet38CQPC8398zLiIWK3CqNmChcYXL48B64Z7Sq01EmZ
zXRbXZvSKN4bT/uNmtDgmpf8gVRTviQokEj7qG2trUiZ9iP12pRkaWeSoe1J7eB6h0YblSbtVoLO
vrW0banR3iVnoOfpOLnGm0TZ2edQxkUnOsT6mDsODF0UEidD25yW8sPRbi9teXI9fE+2/gHvCDMH
XFCetkIV2g8VaVNUvNQwy4Q3HaZWjHdlwddOMUuZRn+yec7tQm2d4ld6tmY8VDVCKn4SxgDaUaW0
rYqz+i2Vt4qxxCLjz0kP3XPp22+jjkw76ENokU+/XSIKvZOelZzcIwYGlu2NfZWRTeaCGtZ2KrFo
GXyb3Uh0PXoAwjeeARA65JKfN7CgJRPuTvu4gpBXEbv7laldXRHrHoG8S5LEWDXovFy0XsbMdlsg
+jIWjF+skYjrawtYwLdzjxaMLW4D6DirCJMqNOEVm3huG77V8H00iSckQm+Aguny9X8JMU7E0D3e
Tr8X8D1L7HPZ14ay1FHHvMTK0Wt7WRxUhPZ54FcQ5UEIWX+gyf4pJn0zm+QJgcNRDZwYehMvWgeu
dBW18Xsb+taR+wscER3iUiB7QL93m1LCs6kRRxy5Z2bnblJUveL67OQuv3FtZxu0p01wTNyUC+62
QJ285Z0hc7S2OuimFZK3+mpOCN8Qv/lW8SVa8dRX8hd/xiftW9gNRkdqO77zUsAdpy1ymQujDdtl
zHKPpA/wWKBNF4OCjhDc1EACoyAhpk0x7zeHbibgJYkQD3VdlzC2rHHZpUjtfOG+RuQFF9/7NSXz
BcRVzzFYe/A0iazSbjzpY8mr/OZEYablobbxJ/Vcap8e7Dx6/Bj2YjaTfI5ZI/sSqG1ULwfDn8/2
ROGx1ckY7KZn3rHGbcT/YAV4/MLxZAR4/VrAdtrzBzf2iUCLew2tvSeBMUONZPDZtfGlMaoHJDr+
qWYIAO9ZvVH2WU3aKThquyBD+2vhHWekg8Tk36YYC2Ed4AFc4mxNOq9fTaa3T0pPl9eBBc9oDNmp
4mag6FBxUuPIy3tJjLsqjc4hCsQggWb6z4noBZdRXkicGYStsCZ6mhtnSWDhPcnBF2L8q6D8SFEt
2p12Lmr7YoiG0bFGXOXazOhrR2OCrNFfapj6ZvExJ4pEn+YMTagde+14bF1GDYklaJZy692XgCW2
NELYSLfYIeHrA+yQF4c/fW7Aw5kT8qlCKZnaFIKWuHnxE20axYHRs1kakaakemDWHcKQ09nEJs2Y
8FU6/Cktqj/wBtsmAT+/4URoYQKK/4hxmGSGF37ZN5gQf0OSb/RvhvUkEsb/HHrAHqe/hI+QoLjS
6q23KVJNkaMpauH5W+UbFGe2pOg3WXgMoKY1OJusK0chvzq1uTsf+grXfICyY11aQOwJ4varZI4f
hW8N59J2SZlRZVqR5wx3JB6BRjhUVJQaUMU6CsBEwjdk4sqfmnQ819jBAvIInUxp0+jSfC8uSTMT
lMpMJPMnU5r9FR/ToHwh98EHOvo2Y1y3nEU2xhBUX2nCyoFTCoHkUwnYLeTq/ATHDneqUbavjO+P
c9W9yMxTP1bjghaS/RYbmMlrIS03aW+M99FmPuGK/Gp62AsqIU6MiI7KsWHSYWXlLScBPIGPRoAX
I9Oh8c9+wF1xv8k2SZZ+QGzlUYXstdDW19zB/2rxqgikdRfjXxsyrtn2ez9zaADIbqFolHzjzsaJ
4H2ZDYqnIMVOaFRIVS0zo1hi7xJtorVzQqWOCX9swSXcwCYlySa3xWSQkWvwpYXCekVkINm5Mu1R
WbVLULrhlk2A7yXBHmf6zBk/2ZRockvtyw0z64EGSIKJpkux5XQMqfn0Mvssqhemcc/DQIzJiXku
sb6Eredj5p2G6HdZbKDgWnvOCn8NukxbwQiZOlyyBi6J2e+sZnHu28FhkJ/Vm6BOv5OB2HVj16yx
GlIZedFOkDP+J3Vnthw3kmbpFxqUOQDHdhsrGcEggzulGxgpidgXx+ZwPP18oZqZTqmyS9Z9MTZj
lheZlibFBjj+5ZzvRGs7jRl9hPysTf1cXbKFO9L7GOBd2SkKCba2w5LOq3yYfjRt97Rc8oltVsIT
lVNE23rkYjGrPrxCAEtYsdOB3u1eInu4SeZIbdBkAiGh4piJXw2buUWlTYRKVZ9ETvAQv1yxzzz7
teJgaEz8Zfi0yFjuLmHL4SV2OW38+4xIpUscc51ZX50MsaoS5tJrq71zCW9WlxhnFrjPJqJLDb9V
UsC/KMXa4Mneliw4pltr4ItMWGeXTd+uZL/EPKnzF+0R7IC50B1UQSNXeyx0inwFzu3aGqZnkY1y
V83jO36shf5HcMf1X1AOgj0nkSR0T2zCpj94s+1/ManimnUjD5yRAOf+L9ZQBr2q4nda2MOSDm+c
FJgZnssdFNA5YskiU9/eTF3EZlJYcJuBvrlT8xoj4vIH0Dd/cTz8jVHV/t0qjotTuGxNcDf60IMv
5ty/OlWdzG6WOCjmfSOZipEpf6dJz9qqhYTChLH8VqriB4svHhZ29lUO1qlVJGtZvf8jqK1oU9bk
CtXzs9/FXJKOvfnD+7tY1f/qpb+8P6wN9k+3RcSz4Nf313oeY/SqX/ZzrdS6CJABtTKur7AlwsTu
unqXMu1b+W1+Htg+FKbt30zw4eQtj5oJBkmaettad8QQpVyR/3etNf8PAjcujm/HxUryn/tm9mP+
3r0Pv/vEf/6p/+MTl+xtJFAM7kzAAfyq/7TO+OE/sJCBzhZAvXhmAgb73z5xR/4D97jnRlyHP/8M
b+I/QBto3F1oCtJxGMnZ/yXQxu/mbAzZXO7wu8GJoZ8IfrukACNMfs89tx08UlrZFgPniwzrx5wa
5Q/X7++XL/YhXzqBw2VMTovn/vZa6Iz8XIOA2Bqtmg9LYQRpsyVklzoUjFerdvoDvMz+u1f0+e4Z
BINxA2L26w0TkfIdjkXsb1E5YCtpKzYU69FKWZBgMca8EEzBa56QuJUiWkZBlowuQxTj2vtaTtn1
jFbhaCu697JOxK0FnohmdS7a01+umb87eX4/CC9fzQUX4GGXEtAy5K9vNA+swui5DsgUtKKT7wh/
H/pD6ICXDxoE3AbtjdaQrQLR9RdP7YzUnJ/zIRnRkdfNPBzII2o+//3bci4v+9cD5+fbcl1Bq8mx
iOj117cVREq0eWT87Wi38jSgBGnWmsH/p6+H7KgdKzqwpJiOoL71c8VmjdVhEF6lswxesalUd5iO
cDW21yK17nMb518c0dnG0wiEGEZ48d2SnSGhKFekPTkN+X7UIZVR7cO//yS2+P1sv3yUMOC+AQAg
4dv8hlQLs4Ut8uh6F3hsetMxLNsBBbYPJVXBS2Pq4N4no5rQrnrsHqym199rXyOXLauaVBma08dS
o4Ps6SbbAOEmcJAVOph3i+SNtcztq0Tkd01HcYGrYStqlwjI2hYQkYLshEgXPFe6nAmgRVtRPefS
s59wj1yhf7qy8JcxQYz0tvU0zulcHXIq7IF1O7pRdOb4npGCZ7txOnrR/aTC12LgEZkrCzCwcR7H
zj+aqT4AAXvMF7Ozxgq2G5hzhavGjrb0sCs96ttsTJ7q7IHupzyAMmYzHR/Js/cJ1B3uhox5oB3M
a5nBtIzMt0QXqJx6jeS5akIeINgzE3d5adrxmEY+O5xwhwT4o4rL72k4bqYlfSIT+ohw4UIvuXGb
jCwCaP7+mO5a0fdsQN1npefvvg7A6boeInG7uFmW+GHAu8rOHTwMLWOwpfOWjFu1e3JHlsBwxjI0
FfboImry1XIC68l9Ss0pjrbvMGErMgwVrIhmr/lDjXI57n+/B6gKPOlC0bBd7I+/3gNtUPWF1xtv
S8BFddcIRJoNkfE30CH36Pi6dUDKJDkzVThvAwS8/XbsSv3pM874mBV5g3M8Wd9pEYurIJUJFnyA
citvqKoN9V97blIWQdNEUlOy1KW7S9rKfI9GbT9iH2qOJBxgKXMLdqaL6fYjSwOq0oUHeSCT8BgW
l0Ci0Rd/umH+5tbnHLo8/sILSoOnzC+1EAqDdgoutz7CdHPyMMQl69yxJBHhTXe2DLBlZdsOlu1y
uXeyrrupUATiNCQT6WAvMnwup777BBhmf/z7e/lvDvUQkMhPK6ovIGP8+s7KxFRT6eFyuch+1m7X
fKakxykxwR6ckz+czH/zNYBQgYkrBDxGnly/vliTOr4OzeBtjemDt6Trgq1x2Tr+Nz7SX17lt8MJ
XGzm9y7OOPhC2Q8B5xWRFjpDrksmcHKoze7fv6B9edb+drKHEbX3pYbAMfsTmvkXrCdXaN62NKbb
GhTwcQ4LJMEeIvVDZxbvJWxki4FWhy1D4kq8uULU5wgFzOa//jYiIKsRhZHnSf71t6/X0h6KMIzy
VsLGHrnci+MNwTrxo2q9RE67GpMRsb4/ouyt9HMxTH96BxcOzl+/CGzD1FIssXm+wU4PfufkzIkd
mjInPXvx2K6njFhPagBVyuM0pArSZhON+PH9fHLvVbFkVAl2H++iMayHP5w1vxdj6L2g0VAAoPu8
gGJ/6z8WuRRq9LnE0qQstv5AYgYdhQMKpXX/8FK/30Q/MbI81Tkewbti3P71i0+XmLAYyOus8H1W
Esxyr9nj6pPbxyP9hB396XvmGfvbN+0LjxOFuo9TNPAoNn99SY28yCFxK4a+rcy5TyQBN/Gs36ys
WXo8B0iQCMBS1xylzHODbjwmw9BtCmNjeQPTsqe2QMfmzDZqgk5fDUUnyHzFrjVFBRsRLFZA2iKi
mjg+clJSjWD3DBF2bawy++a0Zf2a9lXIBMkatjZia0IaIvNiJjpNYdlkDAOlY0/XOIs6aRap2Nys
9HaQXfsDPbH8EkuF6yzzfgyTMN8ii6mTdlgElYtPYoJF0BApEo2kOMCwG3XBtM+HDMtVCbhSISG4
XTx8wNJllGrPfjxiTlG8k1wuq2xiqs9mBi+5W4SslIJ+h9Tb3gwty2UGE3l0PSyKOTSB00x9isQE
z02fFhbLQDubVjHqCyyA6M8Oorzk7bn+/BkgcsRysZ2jSGEA7zdidEMIRBSiL9lFiK+lMTcCjDCC
W6ISYkfZLyrP3fspM8B7cUCP39htE5EcokUDROLcUDCMu9qOAewXxLhg+GI8GDVeeIuwKruyl9I7
D7DNvyMt7O9mnHgwH0VRwPuO+6v2Mtr2QGUeevjrbwxo4C4hrcVQjMLwQZXFdCaKGYDMnFyQqsBY
zQbfuXjOBpBDbmzG5xa167oGivFkGPVdtY1V3FqtSq6WubMeEKdnt6TZpoCWHLGxFSL8ZPHb23ix
RrLLZohrpPG+W7HdXZObN55KJBub0mayZrUYfecRuZQ0Qf+WJ1h0ErOMX2CZ1FsLqMYB6UxBUVU0
37qRFagTDfGnjzvipQQBNNcTQh1nsF5HX6vTgr/r0WrwT3WuGr7NoJRwgdQOVq/Yk6y0wetYGIxC
sdV28KPWsXWMk87bxYl2Vnro0y8zamzmYly2pxTS8HNnynkTWlOJharG62WF+Y2e+3jTRZ1/JaY+
vMb/TOi1i0VARun8BePVcmxHRvKB7y5bYad6N9JuEAODo6XsNMeN1+MCLMHj4txd2JmKBYWHbAmp
spKUCE1SgqZ5snb4+MO7uG+LrYktjkh79k4DgXXrrGLK3bOOgJfgLnddw5S5B1wTrLRHpjB+w+KF
7rgmy8+zt4zM0l0asWWbRkvdNggktpE3tmv584UdjKSNSqezkuGwNh6aJE/2ZmNIpyLQ0fTPaSKS
g5+a7JwtcXmPhrbcab+fb5xkwPSXm4cUD9N1484JkTRFuGVeD+IxZJVkrNn55mqGRxpR9GbIWEfP
oh9uWTSiRYn5Zvxdk/ik7S4X4RKOXWbjXQVVqKxluceNM9+6YkbKSajQdwS28b0JUYSA91HJseLE
NduwUJc4z4S5aAGN1oxdvlkkM5sBl+dWCSe7KrM2uu1TxCnoddmDdaPb36X2zNRyKrvBewKx1PNy
Q+pczQbbTzIi8hocbRNi6eIdHAtfX7M6RtmCMsfaimn0vjeYLc+WnamdTL3hBiyls206+a7qXHyp
SWS4KyzRXQsWmzjZRHdlx0H2Qr4w6MyYI27FlnJCTo4Jy0VTu4vmECqM36bvOLnJ9i3BVcVqiQ9z
MYh9VggJ3L8hQqGxrfK4uARoF10hTv1EPDW7PdM/hQNJZL5lQ+VwmhB1e+IiJi3CY9uV5misKnkX
DOypK1H3Y61Vb3OAIzdySvsBwSokLeIgLpjGfC9JJv+KHx+BnOgM+Xtt9dgvbYQOnTzRHggXgS3T
9FoPdfLmMRS+Lbm0v1iGrn0kwYDefXIagDSuvpmrTG55oNCw2TR1HTLYU6j0vg/tmYP+4kAxDTBp
0e4r/JosrKgTaIJ0fJzskCVUmtr0hS2lYd1ME/kHVqiQk2TovhJAwx6+15tCds22j4rsZrFNZXPK
I2bVo3DYunSsTmpwndaMUyRSZJhVlYBnNTUNgneG//CiA7ecWU5V9HIspGrwAkSZ5aJcvvNjoeBN
LIQVG4CCLcnz03Jdh+KVTbKzZVU9vVqtNaBj9d3T7CaBtwVtUD/6DDewzWBYKaos+JwY9T4ppxqu
TYLlXOkQahkEOJ6FRS6em8KMtwP21Wf6BCzOtt+1+4BbiGiSfupupRvFL0EX2A+dO0EfaNrgwB4r
PiGB6r/3XiaqSzhM+qTrJTlbQno/3FlE30DE1QdntqAeV6zGbEgqm86vydBOPB+8UaEXpJGueXfn
uL4PRY3dYvAtfZqJe7q2rRlTgvJgU/BroTGdUVjnrtUeiRCZ9rKWqIaYB4DnItJFWga5HVZo1iFJ
nWD5K7tdLcYQUscSoySSrPBYuokj9xIsMQxiNSkjDpZyRbijUS7JnjVZlXzmNrBII2q6L7mb1S9T
OPfJxgAp6FjFWvy2hCh5j3oc3GMhMuu2IDFsx5az2rYm7qYVnGjvi6wh6S+D3byRvlMcdJVAchXZ
dF66JNp71QB/JQ0rXhSwu7vlHFCUR8pa7uaCAdtmIdHrQD/m7CDRlYdhSvT1gJ2hX+lqyq8TYDU7
3/UgyAgnYBwM0QEAmEOPcVOEJfgWTyueYOQrEfhdmnVfW+oBu1n1TVZds6+tMf1EtjC+BIArvFWc
grLDVRAWAxCSVF81Uex+do3nNvuit+abAPD2Oidx8oRFLH3MxtyA0cq6Qwlhy0WMhp1ylcpx4q1A
k64YqTANCbUznnmtOoQEORcP8yK4oDuNKKgSWv8o1NK/wx2CDuOPza4mcgVjjaqDVV+onAbZmTcN
IeZXKLD5kbw46rZlZvSLTcW8dYHMI0AOrWDlBHGBD6LsvrbCae+EI/kcmGbPMCSK7diqvNv5zaK/
zyIb2FqBePiE+ACdohydr4tsbaRa0QxkxqtGyLoFnLWHxEmJtlwm59xV3rTsfLx9YDZduVxHWTns
kH7yQMwkIVmRniGvWzNgjhXyUflW2273UhLfenQbsGzcxGX21FD5opKdZk1YeRZ/Dk7RfkUFos5L
rCTiXh5MRC90zbW3CPcEuVbj+rf88ckBaPbZ2GWzj6yBT05t95BXYfhu4CGBpVfpo3TceasT0f3A
FgbBPp2Cs+qL6pM2y7kdLxJuJxAXP0KZfBtny/paIbZ9HHWlPB6YtnNYlG7XbW5Fz8EyDE+t1WHT
8a1ZbYoYc1TJ6o1AGz0/a2GyfEMioNyFmeAwQHGw0aZW126dFldpEi435ZAltza75/sGUCE2WbGE
r8iMfOTVQf+lLW3xKsc5/JaM1gJvcSIXuGjjsIQpIK1tKE19raZcIrIb0+xu6pPppZBMTWbLVIfe
9OIMAghNmejQwS08KXr8xSDoiyk6Ms4Un20IEWK1AHe4d7my7lMLBnO9mrSZkBg65Mfgb6uBCc4W
t8gaVn/3BQmisLeuGNmks7MT0eYCR3webY9wYerb69p0oNSCqqJ4tZU73fFjR6/aCfkNRSIuJ6px
kBMtAscSYzuOkzgMuB2Aa540oaRf2ZdX1UFLKNPb1EY2v/MySaALQd/zrgrc6nX2UbasGjaMmxR9
5LeyqiBWlX5NrGmoaHU3se1Rx4VuW8TbcHKZQMJDHfalclM0kgueyOPk2JSXThirB0YDMfY9DDo9
gwYrMt1yIJbed1ZLbAeGpAH8BpsiocC4g/s9hEfdTnNyw58rXjK0WGZVTc0QrhZf5c3ailOnuThl
Eu5nZV8NSqN+Vgs76lUJ1l6jTGixXEUqrjbEZgfFmdEC5lHS/XxWEAhSFP7j5zjuq1tUt+apFPNw
bks0VdoSqKBUEJGtNVykjnReKPh8wli7Ju4eJn6pm1jXrVkHWM0ASurJxSlVLa+YsvvPFFDuaSA2
ED3eZHunlD5V0Msn403Xl+RKRkkva0yjVdjd4t4k8KowMxWhaLAIepO46YK4InYT7CxlYdy05A/K
9G6KXAKfWCNbq0Cr8CPHIF2h/pX1a+OjFAe7WJOc1kzJYwXZ+25J6RD7eUEow/EUPfcq4sfssuQ5
GbniGGNlqJqy5nEeyNHbpK7x3q2cZWINN8HVfbrGRTFvKVGinbCbLzj+w5UlB7SsHmZwqIJAYd1o
in7MI7mSBT3sYQwHMtK8AgR2m5TwwJxuLq8MmQzXpgLyRXZdVDMuBiBEsHHzHDT+dDWg23puFOtw
6MCd91mX8j3Qdn/IpfI+fIe0PQg8xODqZrhq0qy4MlkWnEXBKIuHjugj5Idl9lBNHY9Oyj5Y2LID
0wOGGGKInKflFNWB+hCxq99FYTdXJatWYsAG7N6GUIgKCc/BMUhaL4vbXSliwkTbnHdFFhP65xbR
CXyxH2pxM8xxjj0jaxmTXWANLZo+gSkJ3an4NpRtczC9U22JH8MEFumYzfiC8mmMs8b6KPOMQ16y
1IgehM6m5bjwFbsrMoLgPSHRuKAjIzptNS/s/RtkxGlcvYYRCeWFq8edkai4o8apaahw2z2Eow3b
zOMjov1pkjy7MDBdrCpDT+aImkh2GRtAoBLJE3yq8ixU4L6F1GGHvssQutgZt9HFbR9qc4fW9vsU
eTBPZIjfHBylqxtZITEG0gNMWB2SKqJRqvMLUbyljsAvmyRDtApdT22khZGQMGvz1Q0hXdJAdlse
ZdY+bqsJdU+OZq8Ew7TSPLq53rEZ3dZtXn1WXbjs4gHdAde88zSgGWWNgLfbd0M0AkE87GOGN3DV
EtXyVDchZUZJujZC2oiKekK7rMogoPpKqnHr8LMjVFBQK0Oe6QBZwu5EHmZ/1YUuOgkkItvBsq27
ugK60HPorrqiTV/R3XmYEzy2QtvEq8PHCbv6tQOKiieSycUqCoNur+2Cn5NtwWYWMwOTwLr0C1X/
zN7Cp2vM1Ntk+zkiOxGAGMIUMUSGjcYYXpI0IjdloTASE9DgZREkywcuwCraZkJPy7hbi9IxtxeH
22cH/IPk5nF5sKwkeGFh2iC2jZfRrJqwBNWcCIQkMx+WoB7b/r44XrixM99+7eokvCt9MT97lhq+
Ar1N1jhPkHa1hB67qGAbPk0WoOmg54nTTcS+YF3F4DsgOhPIaSW5He+dajFXrP34DUwPtX/XIeu7
HcEcHMsUGNhFfKX0apwdborI09Z9Vpr8VoGeP5RZsTyKokUPGKjgYHe8O8oUh6RHi/vn+bJiWbVZ
1QBXMqBskiGXZ0ldzo6oMAJpeyrQ2nnuWtVueGgMe7G+bdDJtXymOxTF56CT8qmyYCGhRo+QzTNE
cj5q7Ts/cHQnj/6C0bsfiFhiMfIRJt5y1LUc9xPLmxthIkRrXjCf4RW0+6jqxC5PUcpYaKRWzMTN
ccmJXXFSsooEGvxtDR3g3FeNf3mQ5tNDDQzvh/Hw8iWZh5y2jXhGheNwUZr5Ie7T2JVXRA2kp9GY
4cVHigaioGlfO7SvA0yv4rJHaEKDesw14gArIN67zeRdQ4G4zKP74sT7Tbh8E1AnVmfWEu/K3VCV
ej8F7LzoRX0UdXk044jCZT3bNoFYwmOPljjZl0rG8pPLI6RjzyNKhUyhLjQm04+eLaKVgCNk73RY
kyFOu9oTcRzV7XWMJH+nR4tQHuVlBKikxU4uRt1m7F2+kp7nErmVMvwL8GNtysz7aHjcPFYMkT8Y
EmTxhKsOJ8a78ZspeC5N5JzChU1Ks17IxUBkVmcX2xMoF9yddaVfaN5w5ID5GH6MgSpxKqHJidW3
pPBt/QXdXTvehiB2gi2VUX8ABkZEdoiM/HJiclLJpCJMalay+55xIn3RbLdObYxJqwjYLHYyGvGS
k3ZLQtGc9Fu0sc4IYtNN7d2U+y5kDuFf6HdM+0Z2LpuWzvJlrCXnq7S8ebWEQ/qE/jo4Baav37xE
Jx/YhUYqjkbx08+WuxmLCrYAg/CU60g0h8pTDpxKxxuvx6bud5GyybGUUy+2oUr85n5AwcGIeFrw
oUpQjJBDcLbnDjno62QkImnOXIW8JumxHTXVsYyD+AWZPStWRg91w+Or0RsP8uYZY9XwNbPzniR1
38xHY7e2TQJEL3dONOVv0JCAkatCruMZS+9KjX360Dlp86aIH9pJzeAEP4G95iz6kTvlGgYbULsC
Uy2DlflE0A6ZnpZk5ODJ1Hmec8+FfJ/34qMVPI5VaRI+O/OHXdVcdsyq9ChzQAUfm1G3/pHjpKS1
uhyVkH7iO9ek/bfMrvSRzjO+zeB4KRyUBvpwVpEjcG9ZOCFBk0hmur0KTHHtj9p6MGxIWR9NFAcE
jdnDgfzw6muGQPslx+9FwTnn3+JGY+ruoRYjA8yyQ+zzbOUwTO6yyY33lk9uCwjMsJ3XHlrrbOPl
jvqeJ1zBm6qyCLKqh7DYLaGO552sKHKV4fFJKRHcBPTLz86MP2mfk6BUrRLbbXkDS7Img7O4j+Aj
8SN6SzhvPFXSDstKLw9FLIsLirnPNg6i1quwECWtfjMmgJ3z/E0HBJSVY1s+kfA0r+ua8DHaKBrP
qZuIiasQi12UhYnYq0DW08axycAzlqH3xNNOKUSgN4nxcsJ8PpZAOwiXTMCf0YRuxhgWJNSyKnv3
iot3J9ehfEtrmzxanqR1tNJFH981xcyNF1bzMcHut9aLkz2wZFj2dZc123SZp/1SzaA07UtE2eD2
W+E59tlrne5FoOjchuwpNgXuoh26Mi6/NDbo5JlfcvPDiq58tJdDzkCLkQBtloi2VQPjKijUJYgV
GxUhZbTuBfy0V/StHPrjhQJgsHs0bcWhhbnwRL1tvcCCnzawmzAdTqQ/73Xgg0QbkjgvN12Weo/L
oMo1sLD+Zhqy8MDSXh4Nc9/96PsNp8jgUXg1zgGj/Ag5Mc2cfWeV5ongmxoWArK4fK9rFAIrcJlk
jJF1MJa382WOqwDrPnhTSDvYDYO1YdacoI+fWpTtYUkpoRsVvpciYs04Clm+S4z1yVWDFUNsBqUs
A2WLZcS+pcQe93EqoDFYSQkUprD7s/uzatZVmF4TSJQ8B0r0Bj0D88FNExFou7aiIDjb8wJaY7Lj
K0nJ80ObgaBp/DwPpSbRaA2ewnsbO0zHVeH5j7KFyzO42nqVpNCS2+p0G7H41oFaJjj6dUPhBLYT
Baue0r3xcRBagde9wjeC/BLisMKBYIfXibCqK2hf9mOULOGmjUWxjfzFPMIIA4oSlRhQl2lZD240
bBjwlTvPEONHQjkFMgRMDdnCTo6JXKZNZGGKlfjn16ydyqsxk9PRAjjS49LkMLCy3iJIJ5pu58kx
BAoW1nuRJP6LKKruisT76C7plu8dGzgPILLT3aXSgtU+q/EiZkmWADRcwO3lpObVX2T3pV4s+zPv
9OPSC/1Qg5BDgTuD+9lc6AHtqs6YF+tgcoZjYRqBzSzBhWfF/mIz/xLtccB5w6WwZN5rh9rtQ2jk
uXS0UUCuj480xUuJZw6pS48QFAymCw+Wgs/Q+mLD8/YF8rhXNKb23gl6yJJ1/KVsrippE9Stu/Y4
pgYgapPPWM1xIxMlyN9/bcYkeHLB4jyQvWweqEbHt6Lx+7OX+BRfdkpjsykbgQrYLeTF79CLfZmk
1bkCEbgXSrUfBBP3O6WR+nTVlO1YtLcHjV53M49AilSX0pTOk5oKOjNNZ8Ag8lj4vnUeuYex5iVL
v7OIm3tpSMVGLGsaveYGNpvOG8wmKeLx3gUEcoTBzeFVJT3UEcjtfpT4H0NU6GwFgYMBVJ7x+KBd
rl1WUHl2NFlv9mYazJ5Bd7VDuIbqYxLpXd0FAACDy2FRghCBAOiF75axalLdR/ll1tWMIH8YN7KL
0Ot4mR3ce0UmP5U7Rq8BILAfrRagGRJl/KuAs34vVUT6uu0Hl55JXvXhnO+kPThkAuTWk1cl4d6a
EElxKudkacUDPH276l/B87FbKtCpl5Ic3/+xNCJkVFHH0BKi7Cv5IM4tJSo1M4bDDags/7+RMEeU
Lv/8nhz3S+Du/0/xcq53EUj+51rXq/fOvNfvf9W62v/8M/9L6Rr8w4u4GDwWlp7vS8Hf9k+layDB
x7sA5KmdkBv8/D/IhC7puK74R4jYgb080+jwonr4D6Vr8A/fRZiKMpXCl8jd/woj3g7+RYCAHAkR
KHJzCPH05u5F6fUXzUthoy8HaFnvM+wL7cxkEbOfCAf91NCF7kuweHvdLd1X5zJVz8mmXUjPqUTx
Ad5X3wYo8VymdrH35jSDep6dm4VAy74ooZyH/dexDa0bn34qdPLhxhQz6/PG31bOWxyN9n4yjlx3
UBmZICVPgq3OdgrAaGRRM5xtg3mmr4gsagBKYxXbd7BMNrMzsGYEKea3wXTNyqJh0aZxxzFeXLOG
C64HIYl6TRs6hhKHjM+0c98vc02uZlBtNXmlfDb3th9/WNFc0KXVPprCAdx86uNH8zEy+LMxu8KS
DtJ1hhSd711wrn7/LgJYKLJZTjjBH8ZBi0PbjKz9G5PtXdo4GirEG5b7OnSVZA5YnnVg13eJaJs1
0eXBximi+cDo6aUXEMSZBlQdrCDnqcSFvAmZI+sAz7limIoSdzx5CYbjuvPPpOpmSt2xaGRGOss7
x2cM5vbrcXgHgdpdfGjOOgBLUjToFRdFGV8XwY6/41OamLEw5EZOy2IjMvLj2/rkZX65Yud1KWAw
tlvS3UBSX6v5YLneshcT1TeEUD1Fb1E2H6joSL2BzVK5EbDeFtwdaoM324mv89Ih93LCuYQoku9K
IU5s6Y5jh++9ePWTKNq6g4a4IXOwjtIFgBUDnzLF2SN4o1TBvOsIRpqt7KvBDWRdRkRtdGd7bXKQ
gB3jfGrgmEP7h4zJkxCFRW9rbPmJ9a2ynGvS5W5mI8xu8AYgXFRqSWw/Afzgg390rv3awGe8BpyJ
EZKRRALQLhBYW/qsZyIFbgH4YcsmpsbrhfTan7MbZ2ECQjNyT/iUt3fGipT6nFC75SoNsjXTBXMM
nOwuiXwHVUv4NMjiCwkN+AZTAuNl/h18HZyusfsuP7vuVKeYf7yCIWkViC1DcVjwAJHcAXFLjIV3
1UMvQZtwsMPhLg/U+5TBR8ii63LJl8NINipW3iv+Q+J8BEUStTy/rZCVHr+c5uu32KgTNOsponB7
ixohLupD07K9XjJ1a7kdJh1/3JuShZtrQR8TkgJuvC/bDpfZYm1msLT3MlHgV+U3PZTTTlqoP8Cm
btvQOTDGxw6dxwaWnNx1EczzmC0pOStUYsuzzryznSzdSiT1XcgkAaBveF3P3E5T+RVRYnFAtM12
hjkUnPn8nLsDnC/Lv4+YXExe+FnG2QkZI2OnediWnCXgHW36CdVpliGseRRZSTYOjrhoP6Ue+2dZ
pexu0v7ZD5mDWHl2phfu9k0aqBXAbn1L7BV2pyGId8FY1Zu8G59czyJJaZHROqPDWhubtKtOWXi9
LgOs8jm0RXvSgpp6Gt9bsgrOsVZH49vFgdFId6KU2Fkl6oZ4Kqn0jH9May033jjuFQS7k5945X7U
aUS3nj5D9tLnLhwf+hheQwfefIMnftj1kwcmbaivkqnOj2Mzgt2vpyvUeP1x6sCnKY9cKtlZ6qBc
1ERtNjwRF8faT+Mbz+NX/Db3xlaPRVW+Vh7gv4wOaTMuwmdTIQ61BuTbTsN1XHQYgCNfnDTWrtPs
OT+S5jxxW+wyifInbIMnEu9eemgDjtMyNA3Q4aIAEHjbBQsPHFv7yYtCJK2V2LdyvJ2qYLyp+CjQ
VlpQLiioUI10bNVC5sXz4Lk7d8I84I3Ilb2kxZ0bxdzjDXDTupoAYSq16nj43c22OHadeYzKZDz2
9ZnJRYDiqUuPI3gcooLwFocOGxsrdY/pHJLgjLIrZf+31+058dSyLvRPCyclOxMfrLE8P9jGjqtx
YcfrpOV0aOBxMMVuqfS9D0eWT9mYvvlzIfZTnwagNpxHdTvivVi3wgJZ7Mk3PRYPcSLZKfRhtxrk
/+TuTHYj19Lt/Cp35BkPuLnZwhd3EBGMXiGFFGonhJRKsSc3++bp/THLVXYVYMN3YhgelHBOZebJ
TIni/vf61/oWMWbde4PG9UsSkq8VfDxW6iNrlg7aBZafmCETXBorauwuXyCH2B8nLFnn+ckolt+Y
qDChecjDARnUMeX9H1xKknTroQ++UsBGa2zLNkY19yexP9ABKRTIinGFW29bSkrJSV+gxUAh5i2n
fI5CEJOj+UKGvtp1E00PE3Y9DUbAGg3jp066H+ZDpOCDgvG69uL8Pa+8J64N9GnhFDGKOmM8ZaNX
TN2VVxP+bFq80JN/LDb/G1sP30AMP7VxWx/q0XoO2bPxo+qJE6/c0DSxni6yDd/jOkRaVvY2A5tY
NDqhO++tsBehEZh5Q9/Z2skTlBaLl5v6dPXy1dLEp1JgaXB7UUexlHGcxVg8FB1WqrnflWXM8z9M
5N+q6qkRpyHKz07/ZsYmsMuFRZ8ZflgZqe8ssc2udX7g22SYE1iVJyw3Q0k8O1xC71EB89UInJUW
jvBFRDLxl+4/+D6uNrPGik9HTaKAHFF7HAjcsZCrkx6FgBChVVxzsKbrGfw7Xlv2nTUAkx7z8Hpm
0QIV3uOrzMMeKgOCqkE3i7YV9vhZDU27Zt8Vb3ETgBRW/X0FfGrLuxMDj1a88UYztq7gxpmCYqk7
oJRGpVDugnhAIW3Nda9zJTOpYN/oCbUcmci/MEu6RRGsY2LgSVxcufYMyBbtLo5+B/WIeFNNxzjh
5G8HLd/VZnmvDdTuoMuHq77BRsreizw74XbXAPInoCpxnxzXsXRP1HxcKKqWxDFRaXqzKTc9sv7K
BKAd9mDQbIugishWbU+Uc+gdd2WM8V72cCcjFb0nXsu3NdecoLHOWTADEieKGGbnNi7gJk/e1VTq
K0jYEQGQtjZA39eFG10nzwqA6U5cOiWnb6n9ZlgsXVgSXTKPfl4TVGVAOzV2Ie/xQz7IRkVbpwzC
dUnXeGT9Nl0gRFVB4MDL6CGH23urOzc9MFXPEEn6N+bP5DjL8C5KuxKPjB5RGSibO2wN19amv7zP
NbEPSqpWNAdUXe88ReOTE7YFG5SZD7325Hg0ZmpZ/a0R6Ud2cgFBvBVdrvGUkfeWafCTQCOHA+yD
rf9dD/O8Vbl1CE3rHjHNeXGST60bUx+g+3oqaSzvHDDTUzu9z2yGp8g524HqnxRYlL3uUAPTKo0G
cn4cC/p+TBfpTVojHZhYlZZ4czAwHC1TwyjTbs3aXm2SIGbFVNMXBk6blZmJ0LmSg/uMY1HA29b3
GV+qbRBlj8lEDiG76jZ6F/SSZeXOh4zhmmV/uK+5CYPMjtd5V8T4CyegkrPaTFQ0yLcoBgWX/Y4y
HpvSVQa4SLe5qwLlV1OHHMUicDNSQxJN3XSCiIeVPlUHSfHQvrDns7t4CUyUvE1f6hjTyNemdfjC
iBwdQpAfdFUVllG+lNp0I30uz1Zk/ehePrE8ii/wmRMQWZOxCXPIPJ3XHTtpRjsjpbSvmTN1M1ed
bVV3XnMO1OjeIkjsdNzhioPKu9Pt7D0esvrkhpz/WaS1G5WY8a61oa3QmRM8tDqE00TLdp400azw
W+xHps2TGQzRcSqoyULWCrZjFhyjxlDX2Lzq9XcdaOVp7Ovs3C8fQEcFjmAvEUcZBrJQHBtHveXS
rf1BiuzUCRnhth10oKjinfBd/N7E+jWAsr8BvFZsdGwtB4xnkBhEMl9hJbLC1KKZFiqo9BOiTCXS
B6PgJlJm3OYlPtw1a+sYioU++RWv87WiMWofYYheOeT+kxxS2uDmxjY1+L7u2DWwMaO3IXei9BzY
2DmyFgBrb2byEa7BKxvKNxxJ062KuuTWIbZalOv1oaJEm8wzwxFKn1AL3ECoS2hkVzZr0Ktzg+FG
07/w0Q8YPDDx6a2u3ZWOo/NGcPdjx/ZgzuWyM43rE60EVHvBI3jxxvFWR8WeipX2pqMhXuYCUMuQ
YPR3G4Q+8oZbDtxok0NkunQoTVR7aB9z6T0UVmA8WEk3b9HVeEdHYs/uIseAgtGjppZ9C6wz4Sm2
vjO7dA+2wbulHNQdCAOKWGl88AdrDnHdNQ+UWlW70lC2H0Whg5u7bEGgufKDHdijoR0YNVNw+hFn
pdIMv5shkwhOMtLjjtoPuL52ptn64MvDbdsykqbWn8dP7UsYnPuAPqgbrQzo3aqxql+If/wMr37h
JgKjgUfs0JF5eZxHMC2GBN5tmcPNHIWxQ51muIFGso29Aj3aijygH8HH2NAEwurWhVKuuxunmF6z
XvcusAz2dJBaW6durtSJ3LPOWu6Y92y1j5lCk/Ww398ZMxhg00lpkPXA/y8f4gFjUlx+G8rCQo1o
jKEAi2voQsZuLD4HmSTdL05JlkYvIhbRJkhj62D1Sf7aW4S9lXfSe3gmHh7gtUFIaj9mCUMfO1HW
GC6wv2ZeKn7Q+GgJznrDvY4gQoN+epDZskVhO7AbE2didsaZFYjwXMXlp6469w6D712r9/KJIiY2
QbARdqiBxq6ohDywwo55ujWAvpn+2Tq8BiX3JMeSgT8bY38KYSjurSb4qFNecESNsTibZX9v1zO2
XnQMLD/6e+Vob0yzzncDikhLwc0TOLN3alDG1k45DNjliU3scaNW1Vz71GYUawXN/DiCRd5lJjg8
vdCr06BRdNLHyvjwuOep0XK+CAUs13QM5SzRCh8PkXYtOw11cIRQm9m3HOb7Y+U+F+KIajdeShcS
G60G6UoyoF6G4YqKn38kWuyPdVOu+QJ4r0Y2XMPIVL8tEMRAAty3yAZeG5tQsKIMcL7DgOGVRbyF
QK/uetU6gA3oTijDCVYORc/rBtbLnnNCv0TMmbasrinGsoMau5dxatwtPREOx4WeY3gMqdsp65eI
Pdt7KH/puaUfObLtTa7KdhMA13tE2TkVeoNvXiG/ixziOL21IRMvBnW+o6IHskP9Dt6Ys9NZT1O2
NWQ3ByTL2sRs8JYs+RJFwYMR6fupzMR3DXG56elyA2oE8sCjZ0mzKTNJRDy9hFobbYQ0hT/islmO
BUWFW4ISasTnVg8dvs6gKUO7g0Rvl3zCAqz6TADoXaXcSwV6Nazry9QG4ePi/SzHqzXL6Ed246b6
jSvSfDObYtzCsMg4m0vEjLRt7lst2851O507U1ToyY24V+5Mkw2Iy3snAysxzUkGuWl6N6yIuEeR
7IIREJXeWHTYdOEZ23e1Jum41/I6fO4qROvCTd/7ohDsQd1uB5Ee8q7BuqyHi7waCNxAnXeyE7jm
nyrcMfUNL3LxNWiWrXHD9/ZTZsX+kE5izyQ/7IxS8RnBEJoO69xp0/PiU4B+kiyT+ROyQfQIgA7h
izVDDe/Fr1NN7ngJk9StA17aQDf1iNIEopnJtq5yAiCgQrCDJB6mrsE+yAmw6miYatN1UNeqqRgP
JXVJ7YgaxyRzzihsosSZ96E7oiy4Jl6ngrqkJq7SfRNr0YN08pPK6ToifLVzjGzPPia+D9yKOdp1
znAn6w1YgHyjqkxsbVI+S42ivE/7PZ8v66GO6uSsS/uhmTT1AKt82Qt6ct8NBgayMs53jG/xiuiI
pPmxUJcB/F2bE7J2IYD6Vt0FW3cak10VFFh2Jqk9Yy95psUBjI4uW19Z9CjJdKJkJfeifctkvwoR
MU9A10dkgE0Xgj1j2irJ49K7R+CYYXGS65KV367LzIaFHHS4AU/+hTgeXGgX+hpuFQvVRyfxb6Yw
XPFE+wn+Nw6YZLFPumfKndlfWRkHfWas2jiGfePkOPDj9hkb06EKx7c5gOddFfjn2ryzDrXZeHiw
7XFfmdqubJLZdxMNNbCxt8kUpL67WCS5klM+EB4MmmT8srtEhvEapVIcw+jE5bm9eFUFRnixpc+6
KR6b6h1Gi7EeYrvwFSzC058P9fJPc2nlO2fo6518F4NFBySKDYJqOXAK8SCwU3mK8JR3IboJDs87
6Aug+AwERRlO0cadCTwqxZ+mbyOx5rEgfyYbfWsUlbfVmvLQ4U9FPiHLFTB4rDLHbvc1W60pz7Pj
JHOPP2RP9j7RvzXPnmDL6q/50E38zWLF1dJ9yvr4OM6juO/oe9SNkK5Bohz1yk7LfB/Y7YOZtUu7
mVzPfPMcIJP+wv8wPSgNhbDwOHqnRpTbTjjlRS574qfUdMhiGNMaXgVGy9Z77URN44YR7upWBwuu
N/KsOtZNk0VcQssXZBZfQDY+csNqDQYVgEIfCKLb6t8tTupcqfY0QTzxkzVF88jQmIzwInvS/goQ
VzaYS7ABZPKQgcY7SLt3TmTe+VmM6+txCmmsz5sPo636LZAjew1J7YtIRLEri3GTVprYWRNtFw7e
19Wg04plLE+Nl1T6CyqaygwBQDWMtqRTViZIIRjsJOdI8LSvHolLqsXWGSg+ML09ha5N5JLEBJ3G
7mtlqb4krjTpvszRsLEAfIhQfc0wfukxko8WGw/fgIPKVvGYdu24rTLeWGVTI0d57dfcLOQluwD4
OlG6N7Rle87dJyrZNwHtGrawg/u8b/qj6XERi3oK7FIqeBBYKsYTzFnnPuKOXLNyxb81pUfe+w2X
WjEjmZC3X+mrqq5sbhlUH0Hve6S+CM29qu9hq/b3EU86XzHIqDV6DoiCB1aK48Y2mugO7dQ6g2Ec
RlTbLimH3RTLDwtx4G5aqie+w8DJ94XMJX184zbVYZuHdjFvjTCwyR3uvDn7wfMI/aHXup0VjsVO
86zxJvG4qXIonyp7uCHnFU8TlHuWuPSr0C64GT0m5txQT3SQMj1FikkjCWlGAKe70TE5fHCB8DHG
fRt50p1ZYTpXHDXmBpuUwM7Hv05R6fmtcC0eJ3ozMFpW+0BF83s7v3njIO/C5Y+c2zvYE9Hznw/G
4PrGKc/7+RomaeiLAUT/NDA4h7ULeyGcgGdqXXtWWUd9CNIGm9ch34zCaY92r5y10XId5xHxWQcM
G+V0tC4FFGQbEEPmLL2XyyD9559aAI1EgsK9k9iXFHj0yZ6W0lR7dnbwsl+8iaRPxULkyf6CS9Fy
yQy7B0b0dQYlEsa66b7SFEWhqUN1MPtw9jgDV6CxePUcuu7QSRvaFqvbrGnTES8ddv1Kvw/ssNra
dBOSAHzO58eJzc6FkI+2spO0QeWmm5u/XbItxMLYTufgkLlBAzs1r7fS2TZ4bjb1EHPiiekEo08w
NJX3U1FqvH7tswNihsX86K4D3diXpBSOKEN4TbB58B32AdURj33hfglVDPd6Ai0+G05O71CO1qn6
0vY1RkzCansK29WOB0bhf2e/nkAhtCfDBoJcgpzDmL4Nifn45jgfRmCvK23wvLe5EB9Q0eNzMQ3n
uTOdc1jlr3NcRAwizr7I59/sqMOrOQSYvhZD3dCHxzxX8s0Ladu6Iy8Ef0SmT5SCdqc/HwZoYpSt
ZMKHW3pKR2bBMEq/25xK+lkO97Zbaa8JCVpM1PVPEqtj1MmnpnCe0bP7S1S21h5BdzqI1CXSVc0+
YymvFBOweadVm76a0ntvxI9lsuC7EE4+KbMy99aIXNjSJ8g14M0NvfgU0w+wclVRncyI8YnrBUZ5
PunlEgvCVXzqgVUdwHbraHyJtsdGYyLo5OMaJ8TWGhKYjZrsfMSRxUjA61qNxLtqMp98I/AEqbi5
AskN7mfamYWVRAuWdJVrkkMO79NaTFO+HxnZLnC24ZPeuc7IXN9Zd6bxYcLEgTCn34J4Mh8zmycJ
WLt91moc+FhW2E7qGjLOOAJJN1uCxKPF+dPXQPtC3GJtRp4R6+muCCng5Oev+nycHm2dOsaQVRxm
LWQnqx184l8vmplr+whwmc/eKNyQhox9JPfuECXqONbe/GlMZ7K+HJJFxf7/OnN+4UvKCBbRLWOP
lBzItHnJBVOAGZrpNja0ZoPzJT8MXc8MMoiz22mPelnYh0oJ7YR/nMZPdoq2xezXEeXRDZYHXoND
R3PTo6139Pz0jbOi9pFViwEjlhf3hcSHvMZYj52aVhK4cuFzOTD6uXGARIPrIp+K6K4WxgOJtmxP
uYO5IrkaHAKK0NgJbEEN8nx75Uc0k6osS+olUg+VWOn0WJTUXhXBNPnofTi0Ksr9gJrtAOQBa6tI
vBjtxJtAkjeGKIG1jEpWZ3LvCZNrr/3kUstRG8YFF6V50DhIMTxl2bZvvW8PT0mahbdaqA1F0uqK
61x74mpBc4S9ZRdQ+Y7BMw18EZtjirxZ1p3YGEySm2Sk9zNqZUqpGZEZ1LOcbdYyqbglyYSl92qf
Jd33oKyzSvX+5kCrQV/NY45uzCBOE7X72PRO9M6EF6LCnMgApbYBlQnbcoL5VwaDOjUZOQki9uhF
Y8mbdUGBz2yGdmlEgwnBsZlnNuDQAXs3Be5EoMz69cf4sDDI6Nl7+BsgovmPf/+fvRz/8q//8X/g
/riLf9XAOn7a/288IugEGDT+1x6R4yf5pn/7L5+5+q//dvpsInrF/skv8rdf/9/9IvZfnAyu9IQQ
xEfhnf3DLyL/wvhhwZAAoMnLzAWI8ne/iPWXAIvGHs4lWSVARP7DLyKNvwzHhmdi4ufVMaCI/4xh
xJT/DKzQDGFCDhO28y9QksKAQgXyY97VxmhsLdi1L5UZLW/4uL8oM0X8Ng07/HABk4Kypy5ki1zB
6hRe5aGkznmLzm1dSCYh4WkCpviY6IdMlkzibsDVPjHc3NlYxjhuaUlIVlpERoImI+g5AZuXqmyn
Q244vEqJlDzZCDx7oxmc3TzY3HAtIc6CVuBXi1P+COVl5ruNFVTmOh3dtp53KGYmLQKquZ+zoj/m
MbKZKmPx7gmvPzux4cQo071H61I6eluXt/QuzdOcVKxdvA5DWInF3p7+IlgrL3GB3ZqwiUNsKKeE
a2tpPWmQQisfyW1rdPNmQUHrG0Gp2zw3432qcoL+dW7spsj8pgcgvTT4ON+0oiU657ACnDh4QArT
d3BL7HhkO1+1d/OMT84a1XTxhB0ddMpZdqw04p0IUot+mmi6dSlBoFMTNoGE0BAxDcJi4+4lMqO9
FDUebHrLyMdppLStxKE5mzUbKqlRccvyqHRuK7nxGoKQZVKkr2yG8l8BMSsfF43xNrF9emFlhEoI
ZjF6mjOva9dujwV50ykqkraRg0V4RbgVKxBhAsI8mpY74x0dwybVxgGdMbVlEf8KvdZ8wfY8UFWB
KepKoGC4x308PhvktkjCa/CAsRh+spei2baTdes39ajtmS+Nq3T6INyEcWc89kqMdOqUSG89HTdX
LStyLIhepcLnHCoVPSG8MLX1jCgrWBVRFL2JLIEBlD7EB8vIDbRr6BWrksmbJbejcRrxXlZrg8ju
CaO5hT+wUgRZE50ChWTsWPkKxvc1F+jpVoSy2PFy1VmHKMw/LYemPym2yqsm9yw2JCLitxc8DZGP
f8B4dOwm+PR08iksLC0cvTkVS8DFGQbOGvSvB8tpcYTOnhIQzWaVgEewxd08qZYzLIh/jUTrfKKb
uIg0IaGhs65BKepL1oqrOIU8sWu4CPwOLI18+JSmL06vJE3gVWL8NgH50VYWWiWw9THCazjag85n
CRVn+sLx7Epqe0wWDi7Q4WWBgxvUs/J+YV04rvlg0+yXbrrBncPPLo2apwJadLeSSuM21FpNYfgJ
jwy3eyeuf4apKuGnxkJHjJjDelOFxbJn1QOEjslhwhGZ5z32dg+ImJmoYWQLRswnBIseqc5IxHpx
vL/QHBx+RlXZfaSEo89CBRy8JnHErCazWpD3/M5UwxpOzpEh1zlOJUqHykGcgizOwYlDH9iZ3ojG
ONlep/wsMeXVIr90l2kVdR/QCGKH5rxRfiP+ur9jz2Rtr6Xo9izT4/qBHr3unEC3x9BUa1wKTTGZ
H8RbaCjV4tq8zGjufkmE6t5JRbcx2O1DQcbKkVUhK0upy51oW7kPErC8c4+Dw+0gWjViDMHuUKeJ
A4VyNBN9tCbUFI3Yrutm7TDv4bSImoJeLAK5m4xGSMi6+mRkB2C906WXsyK8oulVxp3WaZQfZFQ8
YH0KX/K683gadJdKmew69wN+fLzZKxoxrW0F2opaMqcoXt2hpTTO0vEldB1wBqWh85SChXzlOqxj
rflGhJDLJZ1va8gK6d6Isc2Lvqk2KoT8Wg1O7bPqie/gcQd7OxzNd5lAHlilmdXvVDjLDcQd837q
AGFEWjze9TOm/tRFmDVzNftUqqvHgeeNntlOu1TW4D5VU+CczQ7J2fII+sluCp9oo/Bo1SFlDo6T
koO9haFpX0SVtqt6p9hjZSMYZQb5/awA4A8Avoo11B0C2pIM7qZqNUjoVe1aG2lU8n0yJ6RZNoDV
cRjb60jDGWR4ErArQOwR3x8Ap28c0+OdmA3zQ8dd/jzrqlk5XkvV91jZ+uuU1Xm2QBP5EiQj/Mcs
sYTcsU+gFyiOscWYgyAAm6qQxTCcuk1Rt5R+yXa8s4yMi5pHrmFb2JCvFgiGc81H6ZyzGh3dblIU
63rWHukTawCup1Z+gcw43LdR31wbOw7IDzXaJoDP8hww4m0FBBWaz1VU/9YtGUcXqB8zFJHaPnQw
Dy9tSsZ6paeltS5Ij+1rql/8kBcHm6iuuDRN278aTZhsK2PQH8ZYhe9qGrgns9Q/JAM7S50l946k
jbroqMkeAMK2fwI9XFwitx19EorUouj82MpqZPhkVi3l65lZokZV7nCYKLRFOyFHCMusCtNPg++3
mqIvI6TRMCUFVHcxpfN0SazD2pYHArYYSmo3HI66yx2qh4GAF1/vdnAfh4OtqvwXa/kYWEmYnnOl
Mfvm1PO2s54c6YLDzRRiSSX+XK+biAa8eBECpXC0B4vgzU5zA+fWJF7/QEpf7ud80ja8gigRu3M1
+xJRHHtg4WD649wQvUCecM4efRt/Q/f9Xxub/x9kBAtbkEuDR/i/nYqjzzqFrf79T7Pw//iVf5uH
Xecvz3J5C/F1gVPKQPz3edhlHpa6aUJhtbzFCP33adiw/jJcvjk9ELd/IML/GIYN8ZfnwC3E7mz9
zY79nxmGDVP+K5wOUjf2bNfV+e+ZFm7uf3ZP67mehAGRrl2sLpzFNtFkr3qV3nzPjNZdTC2UG/A0
fl2a1k9je/uw0dTvpHHvLHgnamkHbZeeUHsSw3NJdeisnOIoIifc8MZ3tnFLNR/ssYkCbVpHXepH
ETd5KSXYT5PPqWjTTd7l7MJNOV8t8Cf96OD6QRn5KKqbzp3gc8rbzCfVaO1iM3u0bPNHwf9aD2So
VnVhHXRgcUg5COkzISL2JgqL7nCOte6z9Bo2+Ly8N2rpXG15U6x5bxsb7c2t67e+Jg+E+YHSVvYR
XFiwG9HgKnEStEunK+Aycl0hPa/4DL4Fxa/V0gCrli5YChmCojCpjKIlFg+RtrTGZh6tnbWBl22g
UjYKQdfRfqpRNesunbNunR/ZKFEA2IbPpvvGbvdXStXPKqau1ll8eUE6+xQX5zej7Om0HfuYFjmO
u1Yb/YVQ+JZ1zY5N3bjVW0ErLvW4PcDML2J1d6M6h0t/LkCo+W7G2tSAYl/bpY6fl7pdY+ndRRBA
x+r3MLLX3E/Ke3ep7UWsNe5Qsg/j0t/75/8C1XUcSVmsOrRAzjD6fsuS1huy57gubNqAo6UXGI8F
zb4jXcHZ0hqslv5gVLCQgGdP0pvB7TklwelPS+OwXnfPE7P8mdpEXBFafMy1UD86E14vs7Oey36b
Lw3GNVXGZkKncZk0byFBsKdppu8Yhx8mM9xmhE+rT8d7kZKzuIUbh3RMV+fSmyyWBuVqEbSb9JpU
NMxNS8uyufQtk62Dktdp9j1lhXi0L03Qxhdr9F5mYTEC2LmJF5kYZlhX+9HQ3aee7WUt8o3ZDckp
maS9VrXVbxo4EA9/PpgTtuQsBe+FOSS9FNGc+5qRvuMpFduy5hLBhPySCvZGGCDb0ygAL9liOuL7
LNe4wj9V5pR7OkeBTzjJNSgcxsYpe85q5y5ox4muvQKHRT4dOXYWmpP+0WKQsvTRutdbhY0PQhP4
LU9fE8eMMGkMoOtZTsrWqPzOovY6CShpG6H34t8kFUozgCaPQwr61vY4iJxzg5Fy1QcZaC+aX0GI
5iv67dh15/D6xUPWYeDHqE5yImVSaCdi5c5IzQoqHhbFFmYBklq/z9P5zewkCjBxgQiLXm3bZ+hu
DhuV0WJfjDuhaI09j4g4J8MSKE3Tc023LGKVFR2XJfrJE8XWFjndVIwhftZ1+YcX3xepwK+YZy+4
HkxqlbARkc+aiPUqBLNQPeu0b8qC6o4Ij8dzwDHvyZC+aAOjSaXPiu3vGK/bwuvWeV4QjTMw/4Pi
uHfN/GwSBr1JYT62UZcfRDARe6CLKmM9/qRHSE62sYBLc25asqTtIXb2uGyALCu7vuBFB19BBaeo
m3OEsYUpztpNtPs8zVK86AU7D2g6VImRUO40CjXLoJuPdt73J2YsfH+DKHeZMF/UmAx3RZxumpyF
rxl4rNV2kxODM8l0/dA6yngSeOJ40vRTNEwSt1P8Pc2hd+dYmKSzPD6gHtdH5N+zHufZ3kws1okN
ON8eE6Q9c2Hsw2mAyxJVO5N2zt7leewJFW4E2AkWScq8xIRGsDvYpC/ZTKzhfye7kJ36M7PsQVBE
IkcRnbOYN6kTNM0hzR0WGWnhWwyWd3NlYJ8ucWEa781Ym5jFQFW3wiZzDQrQwhR1gd5ywX6/VFoG
F03rzEtPwbZlkuzMHMo/wOT2lC4KlZPrz39EVf/Sau3Qh8avmAS4nTXsyjMyfeWJz8KnqjgHXF37
mWnXWdG/Y4RE86cMsEyt7O86Hz7nmqwE7Sy3BdyHEA9YoqGFjcfnaZTtxqJKG4y8WAUM/ziq01+m
VCDAqvGmd+qJ3xP7/4caaulP6SXKjX1MX+P80NbYO0+TqJXfR/keXX+nqv6xUu64mdIZllQdsu6Y
rXsismx3B8kfbmguJcqH0lLv2NnaM1vwYIWJbhfW5oMYCVuLkZQFAvVDYiBa9BxsZhAfuuwBt6ub
encp+bk7SbgHD85ku2Sb2dGjKTc8XzZduXhuj05CSMk1WQnIyoHCbU+zOFrFTWhWfvRk/RAbs7MP
omFXxggZSTB8OGbtj201vSW5WJquXW8LD0jf61a7STeKd/ETmzQI4DT1wsVr1HluaKPEK6NvLKuB
iVJMPQax3lpZRI/iasHsBOF1nvSXagjpmPLam6hY6nVGDCs1te+7WHNOpUU9XaFNrM/8rEe6pn2D
L0VsYW6XxrCesviWcjtjuLa2UeVS46JVaO+8pvKc5pQ8wn1ESZO3rzzz1RKzoA8xIkkSRN6dl9C4
W1cP+Vw+m/AF1iPlgGg6RKhqcvK7gUKqcbHyBi3SRl4Ky9exXh89wa7mpbftY70YRYaYOqbcom3A
7VwQPwGBMEbwD3dGpqvKjQddClJA8tBlGfFjyhVDWa2dMLlhX6k2bHEQv5UPhqfZOBbgE1l6fB9E
d1PWYg6awWxazq0lU0pyAmKfOS9kRdK5+b4lf4IjiftRC/xNeIZcEe3nnudZNWvaZ9D25YOR8UPk
htbYIecNTkhALkSgBXFXnp1+3bagbGpoD9z18XbN99lQ6OvBxvHJoZZ2X4lJVTVGrJEaK4sW9nsv
aRGZDDv1TVlNO8YYaCC2fqNt6s0LmjemBWJdJIwJhMYHSbhzXYVAZ4jJfVlDeaYTblVBQlxZKfEz
3I8wxeybVer70WGSgk7Up4+1ZV4b/jfoA1XsFne8KftSzEJj7RxL8nmbNkre4hUodZPm1zRJn4Sy
9zZoBygcDfnRdGH0iWkLEjDajEmzq6k9WPUEatdaFe80QecnNrFfhRY9MQN/EXtZZ6MIVo4EtJLm
/tTTrJd6kgY1A9UKIhkkqdDItphM2MYwN2JCB1d19nL847Av0q1GaWUuym/NpkuJzMi3BcprzYI/
OgoBSjhsMOYjIevoJtWkITBUb5ay2Ek68i4NpmMF8l9v+6OdXZzAODWpOhahTZ5apT8Gn31dp5FJ
RzcuSBIkIfOfTbVW3dH1Qi7xp49QXNso9GWccPZK79Z51Vtbe0RsJkQR9NJx3gFunByJKPkyxrqN
LBN7tO2iZQXRV+lofjzxxcaqTIlVE6/h7it+H8eh+a8cKW0tpd8xGc5j4GMYvylpoe6Z4Y9u2n7I
htg1bSSkml9jkWfi1ixu1aBWYTT6dfsmqAKuWxoT8AZHRJIJcIJiksmPEdgHoPoxUTn35oTy+uev
h80b6W4EqyBDtYdM/Js+capZHRQpE2t00gQ3aBoGV3TjMMzh0RmLn9KVzzYxGy68Xy666Dq9ONx6
x5cqmj9Sw9sNxnzLeajIrJyjOgfURSe0ReOhcXV6jf+gQd938oPf/qB31Vua81t62rzjs4gFhb+Z
2TkXp05+WpF9AZ/+gR34pkNDWzUDhjt5LfLgNifpT91Pn6W7xYFWeF9OGNwsEnfK9m7xHEJ4y89h
lnzpFTeLnHJs0ZiXPAludZ6fo177rZYEXH4PNO8WF80bSfJtUCVfLGm/2Ho/xnwdkbn4nsJ6dqRh
68y25Lr8TbMh/iKEew2UDaBq3Myd+9vRm13136g7kx3HsXa7vorhOX/wsOfAdyBRItVHHxk5IaLJ
Ig97HvZ8ei/V/W2UDXjgiQFPhEpUVkWEgiLPt7+9155R+3Kcbc7CY/L+9X0H3U5b5bbDPdxwLOYc
C+FpHD00cRWCLPiqk47Pe93+qir5hZEE2AyB2OLMYv4X/hXy2drO9Y3HmiibXvQP9x+vbYu/+sI7
FIplNurYV+X7L1iev4Y0fUzz6Um36qsRXpOFgl7mKfiy+D4whSESQxMkhdkmAPqG2m5+d4YHUwhl
eV7kI2Mh4cvunVgJSJmJW0kNqAu1kyclguzWmRu8XBlPZmrVhXWvZEBXQ2lPDib4YUNgz6etndNO
2m0W9YWN+CHuMRskpQYrJXYf8sZApQQvEagaHVjqv0cyk3N+tzIaC1g2Pf2eXP9hnfXImacZplm3
y8DfhXBfvy1s7kfPmI62nkVebzJtFO8p5XJwCDAEA5TjkaBmcSlo0etkGtI7Li5K5ldzMIdtWhsZ
E5ikcGTqqZ5L2fl7ZZMe8c8RIm2q4VSXWR7mMWo5eJNDOw7LkYgJ+59YSpJ5fRVYYwYutdRCnlew
yrIWL4tcH0Q/x5TQ520AZmp+wPe8XxZkLZat7R26yzy7lvkHg/LkdN8mjsub32cwdBeNtfessNcU
2goUJ2+PRh5YjBHP3G5/tdZAXKA5ZrzlfEL9kSDI4p5SpqMeq/DRY3zQhoQ7NkGWwCczQyIRf7CZ
Q/K1S4muqo1nOMtM4faSBwJueZVDUZw6qh2bqfgwhupIeyDaFhbkgaxH4Czu29JIcXBE9+gl9XSu
Oejqk5Lw2hZxmtNxPE/NeDAggBzAoGHaK/duOdlXr+eB7EDqCjXQcvtZ5PEWMga5hVzSRL/MzCd+
S03oCBZNEo5UXuUDRQkbrLq7fsnyG3/wpjLsC59MRdmOF8SS8QJPuttIY4gPlsFFKvXYP7a4P3yM
NLlBsd48v9m2ct8wNeCZGrzdLJ06mqaluQ2J9wadR+0WeC/HZpDvvnf/+rG9vNIN8jX06jkX7fCE
NPRdpnF7JqNNvsbmhOjkSXx0gYIH+WqB2vKaNvSGwd7Wk7Iupt8esnTKLl6RC8B1E83qXQc0TPfM
g3R6GdVOokWNINknnO7gyVqSpmPf4+IiuHbj2aEA/inWuaxlowWGlj/gccQDahNea1K8cETwd5Ci
hiMnhzys27BcozZLySB32vBItd49fN3tcuSSq6mGIDdz/STvLxR6/7HxqYZWl9GA3tF6hHhB2rOG
MWHOrnxBgsp2GS48NUCD9Ksl1Oq4iLq8uqgFzVTFef+QJO7G0Y31HJv+BgOU2GuDJ17xRKqtZjqf
mLyDsm0gMnUDFTc9DDX8tf2jXqZFkDRZg3PR2tYw4HFHcgxpej8wEtwHWAO3k/DybUfPNB5gAsGp
sS+L/hXQhrbl616EDdyvW0ayc2rxzmjo/AqEnh9YCf2pzcX7ff8Hov4BEhUyDMepZ/g2PXdy/VMW
2muhE7INq6xebxxQLtoM3WSK0yRkIaBfJx1xaE7dX9wA72gaLFfVjEtlXJ2NlSmwIeaImydGfrPT
Z0gtwJG6HIxScsPQgZ2dLQbK0w74Z6BDXKPVxneC1St8yrDTPKACEjDovXmzXx41sfIc0Otd3rLx
ITVBcs0FQqKbZpQ48C/vBUT6OnrBMl4MLPcvtadFEx55JArb20AVFKdkgcailjs3xaq3bebXEVzw
B+q+UcqZccf77nvwpk2XzW9Ub697oXSUk5ydSZ/1GrHo9sNWWbLr7GUbd3m+TxCvtosH6bNrHEG9
A++91GhsrdR0LBhtLum7TvQmTIwqpCMRUsHU5KGrh3EMFnVYU6q8h/yE4vLuj9bKPEbkoGzYS3kj
dQPs8beUQNSBllG5Qy81ypPfYjul3wDrIUf7GP18BcNy8Fgb2OD1iHwsFmrkzPLLS1oQO9TLRmsz
rWDkChnWrH2vf784kzC2ZqzAJ5V0MbDY7yB6mqyVqWjbWmDxt+Xa4QQjmBQ4JFvz5eTY6Ro1DN3E
+LOLr3d55AztpdUyEFBjiiKUuehbdJweneTKQtg5Q1TdZrE3Rqmjfs+TFZWiC03WXRts15x7k9vi
Zqx3m2+xyiRYKUYD/NzsNNBEodcJHDYVkTIQnK8WUbmAyDCeML1+6Fz3M9MAr5DNtA8uAKSU3ixs
ak0arcX6rWkKAw8AMNzX+nSyYONz8FreVO80v8VSVQEXA43dEFFfFDOdL3jgg7rifFysgfD5XDt9
S1OE6LS9BKG2w1nQBhNFdhzqiq9iIHcT5/4vq4jxb3kLrdFuw2+t/em8LocYm78ZwiXzPNeP7zJv
RmZ/TAFlXSDckpA7UIpLA0DOZUdlyEbaDYTilc8PzHruwcJ6oTh5JPKfDAdbjEeXBs4iHV6EGD69
3rei3l6drUqXG0iF8QTcXxzdvLgQz80OmNcwHN/9kK5VP4pRWWHZ1S9tgUCn3llQqmjKVoJ4K4FP
e1njZ6fFGjV2sjq2XckcsqA+efeUT2EMG7tll3vfAEQO3IIqQf3oDGcNfL1PnlztWYEDRkOHhqBc
YJqxTTR5zrXtMJdiS3dAA0H4SO1rBMkLpbnqzmD88YKziMdvMIaIh8TXF35a2vcioikab/bDgvbk
J/KxVdINlsQ2kFm6MwwSJOylOy/KcgPXIa9fP2W9CxlR9nLrm/IyIn4Cbuw2aafsq5+Xny7XBfBM
ln8T8ma5NFpoMBzgWa581gVGHyFv2Xz4UMPZRPmXLIO73n+JbngXZVU+AV5KQuBLP14C3KGpuHTu
ksuGYaz7bIc8Gkiq/pWxglzjamNUjvrpe84uI23Cc6VrhHTjGRs0Wasq7ZkUCJM4GT3EqTsR3aRm
pdHtr0qvrTPXP1sC0znieLnVZbGe6wkgZ51AliBnFl9qjkQ27eBpmXlRVVTrtSXFmzedOCioYAhD
3bDXIcwEuoYjhjJOd1tNGgfUscj3ppucpUFqcU3MgTOa3zCjT9aun1NEjHlpT7lXJ8f7n/B70GXh
2Rw8VWnzEt9Gdg6bwTDLIJUcFaVui4NEMAqEhd/NXxuGQWZ3opgjYZB6OhmJH2/avuUhXxlfM2td
BG4o2EOOAaVMuVtKbpFcSUXQAT2OXI/IJES7TarDMkmI+Ub30PPg1uMZbiDGBbT081DuZcw87zBG
nHGb/MUgsByNKV2O6yJ/0KHzq7cO1QZ3o88cRwZt9TlosP/HaSoS8uMFTr+s958JIPf7wix/zU23
QPmGEdCUxF8rvXQupFUQs+TY8stAFWAlQirFEOE8ryJ0Sj+OSPRFLajQnWMZ3/aii4cGr+aDE/v7
ok/Nc+lUYddUYtMT2A9smT4MFf0hwresUNkmTMYJgxEWNA5ZFdIY0KL6TN1Bd6d7U/rQzn8au0hO
/oRZUwwFINhhSAnnZLBiUM6CpqCExKs9ThDslyODBkm+Vt7uKvp4aPooiT+x1t8uBmgZ/oo8QNYe
g5LpgUjTeeygbZiunMA7LmIHDIyEmB14kzQie1UydL30gqnYi3ILqEIsrAW7TFJsaYm6LQ7O5K6R
9Z56Ff0ha65gSh8MOL7vbJfPhrmUWxgkTeTHJ9b6ardWyRLOIqzvjLNxkntqcaCxYOK14/bdStDp
WJs9jHhZNsSm9Kurw4aLm4iqqvzWzHNAU6mOeIrgCKuDlJHNCmFevmo/9aNy8KNKl/OhbdIdk4Zz
IpjrnHI5/5mpcngqWRAU4/ojTNd6tcjxtyTdRF2vV7u621nX6ebyRD7khbUXgo9oZfZ35VALheRj
4tqFGzn78lUWibiY5bgjBj6fcg7nJ4Uk2EDUOSS9uRwnj36UFsPTFij5fdNvt3jlsZmMnKPYb3Cc
yHs6Dbo5R2S1H4i6ku3KOBOMQH7TzNK2je0fhBX35zEmlYw1GE2u8wDNNNMebAxrs/xQ9el7Atpl
n4ysFWAzRJrT/DQgbsISJtmzDSABatC21ZPm0FekCRs2vg+ZmHdCZEVYsIDaFV0y0YeEFMwCFe54
Pj85tCAzqbxDnk1+AeKhdQznU9+J8tVN+xXiPv5e0u4I4uZX3yzzfgF5xw+APkn1BOZa7gc9fFCa
pI4LVR84evq/iDoXO8vyktAB2RnQ1zRGOmfr7cRNF5uPeStlwfOyAe+hU2yv1ADbckwPrpAgo6i7
3A0ZPSe4GP/UPTjOqYnxS/scQHSS2jMAS4FFph90nf40LtguZ7Pkuk8ko9tgNu93Y66xNDnYgHOD
bvTxHErWqwuC2pJqJyZK+5o4Hpvg+mmBd7WZ1kcWnW9rbXytrXPqwtpU075uzh1CJG/Ca20BVdHF
ATb2Vjp45lufaqVy2E9DzGqk8ZijVmI6ibd19DHsZf2Mk67aePfdWOp9w9v9MoimbnKI+57R/lWn
F4oAkXXuBx3ioBO36b5j2IOqZWmFt+sAX2xp/kzqomAppslti2v/XKQZ4wXm/iDVObZWNPJg5tb+
VBpZWmzpwwnl8dkbYhrJZND2Tc8FLCI4Ssux0PxPZUr840OLadPiyWsgGVmDs3WmbIoGXBlqbrWH
RVMvrku8DaLp3mVGPqR9w2xaqLOojlm/qFOJp35nsAzfNPf459q0kk0SodRK6tipeNddh7JPdbuD
GGM42mcplgc8MxUPA098Vbnfhb1/HZRyKSvTDjFLiGAG7MATxiZpBN3haAp7W6jMwYS0Fqcatog3
GcON3yNCdMr2MR7fCGSyWpdNvvVdbTlpasIHGkuYLcpaLyAKSJV5Sj7ObcMUZrnANsnU7ks+Mm6d
mh9+ZYAFAIKrxwPLl6jTkuFjcNwLjEbvnOvQE6C0RnVtfsYgS4F2y/gKDXJTm0m/X6mAvNO2+iPB
Bz+CTrTrLYfuUMueb73uTM9xVx9Fv5B/buihl2a1y3NV7pEEcBp6gOgrTOTj0m7TdtJOFOO9GwbY
hqxut42To0k4kGS1v+xkvQq6QsimfefDT8Vyu7fiU2YXFGRV036tGacXwuZlosqz/j5xJPQcbz81
SbNbuUGNQk92itbeLTuvD6sZyGH1Sm1WZT5zvt7XJQDTsVd2UMoMld6qIq3xH4rfS6oT9vZhZxP2
qlP14pMm36cO23bdEHtqnOGdj1IEkyMAS/vftBgLBjIQo31hhZPGsERabrPAQ8CSe6tBkkdwLCyA
2Zu608AUrN/IYaE9w2bPuVM3Pr4HayaR1qub6xycWBWhbTgfw9DAdVfaz+DEX4sp143QGm+bkqOX
s3xuGjhqg4ZXj/AoNNUMSHT3DEj02bHmQEHZwGa5LdiCVqQUdqQ/5D28eDJZulDiNzyRhkVqVC7s
DR0ci1lNjx1HTGPo523rdnRbVDUvg/8wCO29WryfNLZ2LWgCFOg03bkmw3nhhbHqMVHOGYgx2GdM
XH8mdkG71nW+S3UYm/Q3Ds2Tvdonga4BKe+LMBnvjsw+cf8+Z9wGVx8XqY6hGW8jc//9m0/NJRjj
e6WbPz07MflReXd2pNnEdm5W575UPUYOQD6ml1IhjbX5QMUO4SksZgfX9yI2qCQxjdwNazYDGChS
nhkjmOQJffcMzQtssGmF6GGgDMRwGlE7Q90ynnzrTF+OuE7t+GdSibdzREM3LmjxgGaJKzWiPbX0
y4j1wjB/YUQ7sCUTz7J78fQheYzjCcxK1z5bM2aHZG0vpEeMG213iEdJiLWFdGaSZGd3IVPezTom
YbmnsUU7GzmG9dkc7Cu5nvwFRyD1Y/5r4gEdKZbuTXOWz5ToVF8KdvABfIPiZBexAVYeHNgJY8dv
4Rgg2G1lHtu0fvLAIQZKNdluMGP9WiSIi6aqHmO/Pc9da2701tafE++xX115IqXWbuthXJ5FtsNE
vl9Nu3w2LQeYgD+GE/3SEYeQwAKgDBba8TbMMBXGi8WM0t5502vsCIlFqQntI9bWmmtWD37cY4lL
AbTa8RiWOvHlLiaBa9iDC7Ow748xa+swz7MoXuSTtnjlzajJtiwt7C2rIH3T8gMfRQ1+m0gBE0rB
DDTl06YoLZ/fRJcFLL9vGODpL2pMoqOa92cpOxjDektrxaxxQVsJnrvGO+Kr1s9jFpPEdHScPcx7
yWRYSLgFxxd8KzfmmLRAkaADa/hyCm0HngEz4UD4rHZDn1w2Uz4BNgJ4FnehgX3lKJdQpeUtndbm
1jT2jlSl8VAZOUsy3S33Nraz32A6NIBtG6IRFDgkHasYWlW0e5XfT4wVhy+iqgMgvMNqocTTHQd0
jmfcO92wHExlwokJpZ2sofJfmWFd3e7Q/AGbCRIP2zofmrNkjReMg53f26j4efJu3VrQ4uLMyh6T
aaSOLOspyLEF7H3/PM1z+tAvOOtxY79nBfnPNb0tNE3dQHsTL4WmXFs6ndE2vwus3XdPvtU948qh
Y1oV9yOvwGU9sIyB0JbzBqr2uOCl3xqaWfE+YlTommU9OGyrdwNyItl13Y7Gu8dU1GIG6aI/tuNS
XQaPg5zPHaJY+C6besZIC68oNfUor5p3U5CdE6uOvIuf6mizW0Uj3HPZtnyWWQ5iX3JDzP3ptax+
Bp7g1JGZF4aceYu9DBRoYtRHaef/fsENC7D+Pin1gxmCsk4vYxzJKj7o+BhSz9OOqhq7x9WJCsPW
L3+/uO2ylXBjTnfUY5nJ+Ajtz5lryf+45BY6HlJnKg/4sJZf92HFTSfmJEdOO7O9WKMz/aRFbW6q
Q7ouVJKN1o6q4OI4ak271ZmOXw2gW0fpKywaULj3dGyxlcr917oAw0M9CM1npX/m01uxDJ0oDyq8
ipQcJHqQEVc4nS5zIGG2uhWB2U3FKweO+mEV1qlzOT/7umEE7RzHG5Bq88FZW/OZSW04SPpNOepx
20blW3eVsUxPBN8+0sZPzg2doCGkknJfx+3HOuDNWoBTX2aWbRkx65dx8kjuTfPRd1V19jpw6N3A
wXQ2R8xkOcU2/Xyjpyp/H4NfU/dQAx45aiONbn7v8aHJmNKK8lYCazvg+N13mXguhtF/9dt8wkwX
f+vgsfulSr5xyrzqk1u8khB2mVU5jsNefG/X/LOrWfyjbZNeQXjuyqy65Z0BZhFjUWCC94ykjhvA
hn50XrN2esJBZIVd2rCqSjr+/xOOQHQHGzksoztPa4tgtqz+6jRkLIvZ1G4Di5mtzvV8JA9BHeWo
PTSVHodkaj56R4aWMUG3xCX4Kxk5/s9JuYvrWNDa7un0j3nddW2wMq4GEqQPeSdKTVAmlapxpcQw
YWw3QSPsjt1szJumd08Use7VNKE1jMbvnOz01AvaG83Ib2nlm1XDdtECRCHZYpI35q59X7iCheir
vxbK1EuP7KTlVt8cDx/6dqY1I59VkEJ1UACzWYqx34Ij9cnuj6O4lT6RZJ3ZAWdHHCpYOTUz4kFw
xy1wWtTL7JyWX0UHzyxjn72oG5ugeT8k+Ku70dReNGceeCPTCQHiV9GkUKwAKwH4DYzJPQjhmR+d
w+5v1PvPpfXmE0CB5cZFXe5SZ5T3KKfEOXNKIfz/Z0ny/zN79D/Tiv/x/xN5mtAeIbv/c6rw9Kmq
z/4z/1/Z0//5X/07S+j9y+bECYLWoGbANS3rf3inYU/rvunwqHTvL8LGuPzvLKHw/mXZwDd0HNx8
Fvmv/qd9Woh/2a4hfI49xAAN4Xj/N/Zpce+2/mfLuEO1t2vcXdN8zjzTwy3+T/S009la43Ir2dmd
Te/WcnPi/C92zURuWRnSCYsER37k2VwL9qe92vzj3fp3WvW/gOF7qGXVd//tvxogs//378DBTy5s
6CoOZefG3//+H/DrJLXNlaFt2PV1TYh+4C7Tzs4lttjS56nAF917xBLy4fcC+ubgIaSEipER4a19
bUaAXFrWVYHM7M+stKlc0Y0qiLviMqeWcWls4NZum5c0QSd2mPZw/GwcGhSbQWJzXf9P7a5eUDbF
ROjiVVZi+MA39J4RNHi8/wNZoTWCwkN9mu7eUjvGCYTglajC+IUSmIr+2cJWd27K+ejeIyyS4Hhp
Tx77TfnjiPHXYgnrWpccje4S7WriSq4pULdsZR+k3T4ZWNX3eGfYJyXJxTGb7WpWAhfAWJz+fhE9
II528qO4FX+Z3bgfO+OnLiKFmWo2v7oikoXl7ez000PLCBqndoLBkz12m+xpsO9DJrFttWA7rgjQ
i5yWS6qS3jjtukcq6PC4+XYOTmjEaUXeTDV3Vgy4yh7aKLb0BcU3hq4m3PU+aWKUMev9hHOH8jGq
V1et6AKxppHoxDEHtygIIU7cwGiEgRhiUCfeJ/qOMI0Nzo14GwZQC1l9U06tIMxj+rB2VnsrCyPS
48DzWfxbWmYFztXpgRjbxR1ZI28rtBfS92eKUbPkULsYNnj8FHYx0qgjHkb2CL5Ub4nXYAL0ebbp
C6mYZg6zYrZPPF2JuzLdtTjrtpSwgE696o7a236/kGYEvIUmKzapi8ORnOjnhJ9LMsphvhAPVJKr
DQZsTnkysXEi8JdgUENwUT2mCPMRxwD5gHTqOIR26caceI/1sdkPhFfOFt71DTS2EybU4qiU+DQy
qTaZZQ4BFBVI562Oy915F3n7lg4ehrnirTG9fd6NIWgMVFIn9ODQbLTR+yuVMSiYrEUeiG1UwVwc
XHxxWGJJ0wpTvzqYBjHIcK3VVsgY+DkuyB2O/klTEkk+sOzGAd8o75KWoH2XNL3LJd5kI292UjiA
uoOU9RbYkzplSpYPhW5tEGQiGrInv8Om3dOVjln+NJOh35MJNLd6efNESbWnUYTGMvwu8ZroFgxd
eDTFtikEblaEprGUmxI2GXsl93uROTLXkr0xSmKPyUIfsBH+ewFEeWkYO7yfxNL2nUD0plqRmD5N
ryIz0mDKaNp0ceQgYJt8txR68LiOv2yCaqwHiTV4LpXX8l0wd5wRD3we1cWK3acHgxVvAEEWEBE4
pBj8PGArNyV0ii1b6rUd8EJM5EJH66cn+xfDfTnEvk7lGAb3qi1xayUsk80CaR4qFnXk2N3m3P1h
k/FqpCI74OGTVKHvurVN8FyLu7WlmMGL8NIacF9ctS/VyqqFGDkePxxFPoGu0QbZGR+MGcxv59YI
LgUuy3juIv8dyQjeucTaoMtzU3fdo8GY/JhJ6jYMusg2mesBKPPqNhqKlTONTk92XvZPTXsxlfSu
9G7RyliAoXPR/yHXDNPedPL5jAfuLZ7YJqZ28T3gEdkoUbl7gssygG2CMcUqFMPQ+Cd30S39O5mp
p68LQu/G0HZ5Yi/IqeKbUPQdwV3X53u1iNQN8xpL/0Cm5bIAUHpQav4zTfj1qozlgNu1dmDzJ8s3
s4uTYQIZ0/jNrJzpxQFhDdwLnxTb5mPZ2s9O06sj4Xekl265zO1VYZV9knHY0DUfxpkw+JBOeZgC
BN1UDktuISky8hMRZbKnNHEprW3ukgplEoBWXt8Gh04nV3OTQ8m8GMi74mX1BDVrV137ZqUza275
5cNfcgeVn7TZAWw+EocstcfWvw82sw9aKi+fe8L44Js/h77FQDC26pIVjr9rGi25MH50J+aSI24A
d4/dt8dm28PdrbJHSqWLiA6p5gC68NnvBnGZcZPDhXavBLudDXpexccW9jjGS1pY4Oyd3RbPsn1/
ybjjl2zLHg21n7q4vI4a8HpTt43N3HPQpsamtmu8lDNObuEOb7SvTdtJN9pj+TTybzaAcOR5dOP4
1eBS2cAezKJG659xI2lP9qSOnpvjzWk7wFCUlR0MZ3K3ceGnwWoD0jHiJn6XsN5HeKS+XX/YhMoD
gvByZ2iAeIg5KFyEHjDQ8jfKFqxjcnsR1Y07zT5QiJJfl7IoMUmwmsmF1mMf4MQPo11TtTuCNqnl
SVXOqXS9LcTt8buCJqUl45PSS/HuTe0zAH5A19lKfMp1HxnzNutsGjfPdfdsgJgpVUbr4gsV1FDQ
bQcRVs7uGbMEaegcwldtoPskHTZVw806trtlvmvspjrVefGaTuWyGR3L3gyd1e/p+RlPf7/Excci
uXw9e8QcM7BSjNlaw3Vy3hOvcl7Qu0SdWa/cb8RL6m+zmgBx53+4VpGEdrZg10nylyVTFz1zP1I4
oR8KdRztkm4jIey9Lg11sbQ/dLEhBcr66s12hUJZEehmVZUBLp4r24myTD4mjnHwBLOSNWG8xv4J
AjmzoNPi9ba832NBB/Bdkogt85n9lHywqdClGYiYiSjku8sWyeOqZL05PaU8joVnrKdhmZ8q+hNO
Mx4EiMdsaG0Xs9o4mkTYucfvSiceLqKwt8giQ+ikUMD0fvV25hDzQMmKcz1cIJ+Bt6la5232cbvD
Wqb+uyN+mrSDPFhmTVJ6OAkE5hff7UWgi4wZcmzt498vi2ncV/fyZA9pdalwQQcQeqbG6o6zlz/G
SsW/kvuHqS2TE3WPP959U/33unpBazPXxj5Ult5eckokL135Sa/usgMXY+ypBgxpg7NvGBuY49i6
48MzSjIwTnNZ6+W7opJypzz+PotpGdQsLvhxNEqq7ETfuk7COQCMxa1Mvtg4oVgSUPXj5qbnLEQr
ywp0Skd3CIkzrabSO7BZXCIYsdYuVSyyyWS5GzB3xdG/G3bRj4aQZAApdkPJXcqaJdBwWgaT5nEk
Zo+O/afxbjQSIVZWzR+LIq1Hg0uAJmDc+8UsBeo5dX26Zs4HI0vWjdHUj8Yo+hNkbzOa1uWryHT/
WPDc2ShtcoLGz/8MkB1DT3/L8qF81S4KZtVLpgGXIyoHksmPuXXmSwu51H5e0nU819bacGatvO2w
1nfJTx+jOW2uxLbsl0Fna9bmbvU6zuN7Bbh8n001MSeh5mOdg+4tkzQYxraF24DtvJixVlnkeXUv
fSUD3Z8k3tEQzgvuNap3n5DnWFxb/HAOhQuYNSWn/g6hzNahmAnnZ7I/F1W0exwXB5G2Z1LcKWks
CVmeXQlYAzUHlcfZ18S3sm1RkTmmFr8qgusH04yHHQlCGlaSrchzyiCwGm06baKqN7Hhn3kGprZf
VINOz+RuNOplkhv0MiPsTYJ72Vrj81NIuJU9fdlc3CimhkEKQWCEcOoPMU2HKgFrYropCuci7gSp
cXzq5IzkWuiQQptqj9lZ7tyB1hy/ya2gzsvhlLSkElGvOBx5vEeIIMjla/agkSPkBDwCMTSs/qiZ
7aFp8kNdaC8jgapo1nUReibW6SFV8tJPZL/wNT80lmKXYdg7OVfJSZnZ1TR4TAyj0z1BCkU+pqBC
p0kUwyOIWntEHsn6ctgKc9Vfo+knazmo2W5enyqXWiGsstb6J6d7j0rJ9dkf49ep5eRyBw5sOA1h
wrB97SpXIgUWXeanySBaMy1JecprDwv2hLAKKY28mQnvBaQw71iSX9jun6za6g+yTXZl0vPb5urd
lTjwt+mdyxnrbnvKYGjsup42T+owUIsdrjOR3t0/+fSJospllAGrrF3/lDYaGzhDj69ZyX0kJpkF
6Ng9kN5jOTBZTG0V/RN0NyDZjMu5NWb1JnJAXXV/VK0YD1O/XOqO6F+2JuJ19RgVJzwWHHH79imF
okst3aks3Pwy1owDox1zTkxjsdcFarWlUvdkElfZecDJkcR3KFXZbl2/Y8tRz8lgMgY2bHTbMmv2
Y7pq+Lnp3jEmJ92lnf3SqNR47Tv9yO9lOMSD/23C1p/4djQuhzaxIrKkBJ0gtd1m49S0LwaZ1J2v
NyryV6/f0AyUPJRuMu0IwnKgGyeW8jKlw3lIsVlMPPIT264Cz0vlIxbGvWVkn86gBmwYpgj9oaDe
obD0R7dxHmDHmTeM/Pk2Tjmwl8nACibx9KC0aXAZM224dbqZRlNFOaNsTbE1SzxSHMOmZ/ooACys
83Sk8ZHijHpisU/scmGAGOo8Ptu5dC/mWoGJLMFJLrYQV57HOG/wzrjodEdsBZg1tFbtysKaDq57
jQeaW/j47SprqsjW3qNmrClGgrfHisByKVkIt82wp0UiOej52uIsMbygJQYdOa5/bFe3BsynmCAL
fd0vXi/eaZI6qBUuKgDVMqTIvAhzUsb43FP1OMv3xvGsS8dlNie98TbhJ19Kt/1pbffZTIi4VGsH
YcNQWNOKX4DPtQMlEG8sPdShS2S+VcPgHQG0dVvOxzciN5QkcLYL8sT545el8UdrXxYMEgnYl1vM
JfdM/O53uvg5AE/58TfiGtzRb03ziqNAsL5PsN6uKHLtYPTWH8SB3zgvOXrTzLoRiZdd0yLPg3ly
H/nm7gULEyen6cmCJfkEmUm5hQUcx9wYPTHIdVR2aOle9mS4WrJfbXaJJcjUdhTtwRqS+kgK4RKn
rY8Z06CAYM2SqJEmQEp3xurLrjvgWFeFBuRq0KDzf2fvTJbjRrIs+ittvUcaZncsehPzHMGZ4gZG
ihJmwDEPX98HqrI2SVmdabWvXNAyFykFEXD35+/de26Em5iMmSlJsK3k0TrB1rkMHT2Yd+r3gRne
jhP65IkgPeq9E5+7pvxGgu1LV2rOXWtNzl2pwOKYWMujsul3TsNeE7ORoNxWJ6WFjybXxHOUjiZf
KjtQbgxPLmyJwhbNthNRi4fK9Ve930bHjD9mw6TpMzdIu8H3CG3UYvCJiH5Lynn9hOEZ09mwxfzH
9LdNjOfATZOlVWgYpE0PdWIZZM8ZtoDELPSbpXEPYmOWO7PjstDlATqYlkMmG8RjQ7LXwahsrGoI
ghpFsArY/6NpercINczBNcUCb9zs4ijFSmmsP3DuSFYJaxaiYx4xt3hiXTMOoaHqXdA1DRdxQ2FA
xh4dZigKTfXO376IoYF8rcP4EJdxcHHTlNVNYbQtYsrGUTrLsp+cs1ubj1MwtHdOLl4xFNgHvyKx
tSFLeRsZUszOKoRqSf4xUIxyNpG7iThl84MVThj9jEi3Dmk4HFKzP/oxRXPj9SRR5XDf4xBy9zjD
Hkt7kXMdQmY9vCQ1uSjEOGLpG1nvkYf6P2o+azhpm4iElUBys9X4IumDb2M32KRoRR47pO7tDDjN
wvINnxZ2usDAcWUAazDa7uZ40cVwGQcR+PQC/OaCuv19MIhjTNOJ3OQI+jfD3XOw7tlIg3hrlQTB
R0zvO5iix1FAfp6sqd0YvUNwTtk9Sc2mXHU810I60hAl5FbahnZauiprRDgVsoOw0K6G5tpXDkx+
C4u7chQyhm5E+t7qXXSqOlPBm9hZUpFihsRwYw15Sk/fdtYxf/S60qh7lBghrABwcsO02iNe8y/p
oG0ssGRprR7CUNfOqu+/RqDon5CVuQERCshuhmuhVfuoi8nwriAwOZ0muKYGF9tWz7mPCdLouSpl
qofwFgUYneNX6ZPHYYcXO/c/+8FHjw1bYOKBbhu3jte1ztALrli/9v2O2sKsORxlGO60avgKQDO/
ls2NXVdxquybOj05AuSjphMNl00JMGxrTMlnGN+lPzOk6+peGOVnU4K/MFpEqZ6QlxDR6ikYjG8B
lJ91ahiPTZp6HIcU0opjBCiv3AzIatHZV6j2Qy+5ZbXZrAoIZMu+JI6rHIplh3AXm2mXH1THbThU
0p87mfGr5Qbgu0jHKnihAXVBbB2qwXvVfPJJSj2GROcw54V1kB7SJsiWToayDUlAuiq0wV/ZmIyW
QlBa55Fmb2mPcJZFIxqazL7qreUsqUXl3egQFgSuVp1j4KPgWuNPiZMRg11yc1nNH4g7ZnvOyWQU
sGgqRnFGmhxKvzUfu2ncO42mllnuaGcdHLZl18OycEF452XNjdtGIWjKZSST6dBja8ckyRHeqse+
tQ3Gm0CrCje+E8aTrXf5Qwc9PEmp0cuWIgV/hLMzB8jfUJEq08VxTwxMLEOHsaxVrNl7aaA/RJBJ
11kUHDpntDdO/72WALCD3vuUKtrZgGG5AMW8vFG5MbPyW8Ag6TQLh6Xuf6RRCy2++TGYKjbkz3oH
6AVykeC1uzMGcpjiCCBmjc1r48uC3RGR8KLh1njGrGvFdFYDEVc3EWJYJq1t7aFB4ndqGz4JggV7
wMgT6V2wj6DorzBnMcEFOgEkoboRnws51umwgoDw2wa5Vi/cHqRxMmLX8cuphYGrHQyTrJgZTr7L
4ukhM5zwyEMLtmmONTZy3Oz040ccsmOjXts3RmXsTSRE66hLVqz8N0I2rdvMGGcGrB0jKAvhlByR
M7WH0ARsBpmiW3Vxop+JJUraPNsajDoXmj5qwDS8VzenwyEmozmF3KE3nWrBh2syvISjYogp2pe4
rR7x3d/DQJy2zO6JpJ1Vh2JoVnatmRcqZfPieSLa5r6AdTb/Z1Mhic21lqMvQCxb+vq6bqf0qlfj
C3MRBSG4nvOtrPve0fdOeVdBRzxSGjSYp9yvDd/3prK7ch+OxQG02zxENbOL42s692WkmBOJyVIZ
4aEUfX6svarfSdcIALC09Gzdxr8g1xDrgF3lLi9ze1U2BpN6R7wSzN5fi9EqD0WQP5hlxy5p+BHE
lqB/oEk+rt3gbLcGOAkOgqtqSTuaEPH2YfvuTRCziJuDA2N3G8uA3uC5bnqt05aA0aEjHQ2rwi1g
19Kq3LsEfpWzStRb6FfezRyjlHjiotom+OjAQGZ+tbIa3EzVdIrjTHK5I+KmGTV2l1iDlCXT6Zo4
zDcYhECrxI9TVF+rCcm+SoOzntfGg0suC25KGe1VMg1E/8BJiNuu2NBHaI8eWoFVxBHsYKX6xuj/
HbYQPV9MYAB6cBKQlUEZb5GupVxb4DwZkwVp2dlt8I2vOAHGG3Kziq5t8grZOdt3xiiXSSmdu4RV
ayITW7WIXq0yec8QCSM43JYDMHWrj54gunNlK7ifWTMjhrR7d1YtNBMN2xFtdFh204YvqTIq0txd
1PLOVK6BmRlry0fJ0pNFtynh1i3IU7XM/C1FgLVxY6taOh5LNapUutYCZzG1WbwCb/iuOivgYpBv
g8Aj4HhsaTQhoEpAFUK6ZKvOKg89ddXZj4llv6ZlKM60fpadbljEB2G1S1FkVTkRrHGMxC5q9Ygb
MdY59P0uFUswXFRSOtw16/KAuwwyGjtKF/cpiCZe/mBiUpTpGZ66EJNemXsk1HWp2rvt8EJEGfcQ
z9c3ekAyY2e4ZHnoBKwHwrr5OMj3fW82h8yUX0uzsY60MUlF7dTBCp7hxItbDhJJpOJoC6cGc50P
j2N0qDVXbif+SoZrJR7GoFt2lYHBRTJtigmKxKKY8Ubn9I3wPVb3qWvbC4AFhO4g5shyH42gu8sU
gl/PtcsN4TP08PwWhbrPHMfqe4ckQ+gWuqfjD9LgiMf0i1darXsrW6D17jnamLBo+z6Ji03hNtox
MEkYyxhQmDLRn70S3T8v5KVGunlSODftRJ+eoshfSuQFq6jOJBdUu3+UoVpCHFoi/yai2rC0JSY3
uQkrRZEqpq3vlhBCpm6ttLa9R6+xi4yquppZShahQ+BUlhKIVOMRTHXzcUyI4IbHsUv6hEMnNc0T
FaZxbOpPNRg6ZsKbKhnatqnhvHic9ugZCdcjGoYae6AgrdLRQdajNsTYqptHHRM3Rn9D2v0Sxrq7
pf9KEIFN0kbLeHLZzchHZinpug80cQhtcnRpAkjdiI465RybTXXF84EW3RwuA++41auYDa5JyK1s
GBh69SWmHljzJIH+FNE5aRLCI31a5yTXwgsonOrg6OVbQEN3W/vwNQ00H4PFWEdpRk/fvL+ArLgP
yk57FYa/zg4Q1bkNh25zBxcb5B6pnIVsDnZmYIoL80tZop2z47JZY9lwIKLocyywNVNLMfbGTows
vFeIIDGMLEroI8dUn+OVG8LKtEKikdNfa2Hgodb1/haavF5I9Lc6u8Q5T5hxJ1l/sNxsoJRSxfvs
L+iw+PZVNq3o0qOr1bX+QudwXJrta0u8+yPVcAeq2mGwnXykU2afJFPOZVJJfZnkJeLEkXq1ccAk
Gep5Gg4doTKboJiay9zCjRNSMDncw53oyPcSEnYE/c2N8pG/UqPD57DQtSoitO69tv6aIePJKqu5
t5D9LPwJq60n+6c6zNtL3pGKAL1g69etuUo9BQ6G6AqaCbpOIkXZvpmIaY5svFRnMom2JkL90TG9
Qx/YyQ4wZkv4hrUGsjLcMqsorxmyTfIO2tBqj4x3jBNZST2X4TOVOeNfTht0drG26cqOPkEdvhV0
4jY+bfOI+gf3QeCtSbpZqNjtsIFZ2N9d69mCXthHRb2jsaUvfiRyVZXjrsa4jTbZ5JlLGyzGxs2x
24iKWXZadOlhapmgw0c4diLbp6m7DBs8sswaPCxQwVZoxl0sg3dvNPdT0pCaFGUbMzduTCwfO4d7
oFV03GB0944+ES27invUXNP5lXrQ2PmzkVlLbyi+uhMkXMY5nUSrL+8Zdz9msX6rx0OZkYFUBWrk
QsHYjyETN2cSVJFZ40nEJW/jksww3gibiIGm6r/TE5r9FVW/VBHSTNEEB7qc9qr2oG0h2HsNVTcd
9bQH5gJVdhGYNHYTGaIayNiuhuXjZHLxMpNAHYLI/e4g4MTOgLtaJmccSzEIyGtUTocGLv2i9dNg
QaWOv4EZYhjHJ7OoT61LcJzPfLHsAPM36aerEY3SCi+f0xHVYjJoNKvorebL57JOAIee4gAxw5fJ
5fvGuxZWXb8bJri1VXRVVvS1tqzrYA2zQy62kF7S4swVF6aQ7Ryp4nIy+u8ZirWFVcNCboNvJpkN
SEXzD1vvv6De7RalS/HlynrDuwX5A7pJhJpARY9j16+sgd62FXGX6Kbhza6ds5n48EkSE/eA2A3g
lVdlqkH+cManNoA6qpq5Pwdu3hj6Y8IsQ+rhkmSwfonM0V/a/jm1s2DhzQ6zPuJ6ZqiSLTbdG2VW
4qRDnRdJLJQJqGwnudP7Nt+GnFKJby9l01IyMsmCmX8rPWeXTWijlSUoxeTCYYEecgvVm0Of1Nc/
dRSdy2RwqoUqRjBV3WtCRVH3tHFCD6OndG0SyfxPoZN6HdgkirtYUELfss4kX6muomCc9eOQLGji
Z8LZjE3XLY10XTkNSg1EDynj56XTQY7ochjGdaxhRAmSrZ4oJlB22WxG6gAgSXgSap36f+EAgYIV
4w9bryy4MSdQUsiSYTOhcdc6gPBqo4IFHJfAGebEO3tM70z4sVwL+mipe32y6XX96oZxe84cDNgF
+TQrCpRk03FBP6rOheXft8aXbLpgxTk7ygUbYn/nqtwtGLt1F8gSjyhAjNd0FgPEoJ8TIts2MTDk
BbSWjo5eviO4cN9lubimboIVQgeq1Uvc0LnZtMfmQ45jsdFG4G9dWR910/6eBWnzZerISSbebGAH
PY1Sw/pEaiF+cnpy1hzpG0bx1QD8tiktPSG3lQDx1oq1Lc3ZK9VK8pYbdA2jFIPN0GbPos5uTTre
OihD+4pcvy25V96qDwoCG3zNZ1FlX9NSORc66DtR1BxfBckbhC0yp/G8O5wD1cEKuVu6OdA3aQ/k
uokQj4Z0QVzr44rJnziW84+BdB/yvvZaF5eHuizb9eALdJZjWp46O4TzHda8YcgyKgaisg/Mo5EY
9qkHQ7EAut1vgGg057SxLkAX2y3OphKG9Bgfo7E0F2bMK8ZcpfkWJCc8y+rTDg2WbjT0922eD1tT
QIGwqpoNH/0N8pkXgXL7qOOmPzaEye7rxLqVoyeOvd990RtZnKQmtdWlF7XYwWQT5yGdinV+Dms9
2Mf5GCAwEUCTy2lT9PV3XntcaOaCXCUMq25VnIMMUDVR92NfjN+oQJc+bBECYgpyvOi8JCQMrtiT
xjdlv5t6803LR+TIRNndWjIoEK8bz3DI5XKo9ekIMwzMbq7U3WAquUkrCibsxtMGb0q0pCu9VaaT
vWZhfR+16Ze01iX0eNFcfaYfD76Lt02X3wYUzy8xsL08wrNemIhup9AMMG7Bwpm0tkaiP8tNwvgJ
21SMazQDT6jSJ9PvAfpOsX/B0tktFaNI4KK5SzJrDCUOohNGa93ZOpE8ihDUNBL0pROp4oD4LlpG
ccR5TET4CSlVscWz/Y2Sydz4Ed1PdO+4SonWxAWvvPOPH2M1eWfNcliH5QotkZpzt4YDQ9dFo312
sV7f09p2H5RwIZ36S0Ym6U5rbP3exXdSgnZXusDj4z1aOP4ppYaM7NSUIspuaTyU2nHw1LWmO7y3
zDbexZoebSrAWAhvuzO0pJGbH3PyvCpxNtm24I8Kqfrmaf1oV9Weme8L88hiFxDyumIQhYKkHG+O
Wcq9SMSzNqNaWm9ux/jlhSSPtWia+hpU3bNE5YXpzoGQJXQP+n1FDHbb4Wuk79MyQ0/JLkJcMHwo
PZhlxJo6Bqpk98n1bTLPt72huVNVlb6lwiEMcAzWJYEhG00l4zmPk89hjllwSntNcrh+0QvdwRwK
mAMsBKd5ipM0qfP2hn9gSTictSrDGGf3mEoCFvN1i5znXDvFygU2zvgYCSXcSpvuDQ4CrYiKvQen
ZtnNPHh9EIiUWwUcIwP0qbTg6OVFeAxrAwc2nLVV61ZLOZIIHYVPZex+Isoh+miwn+MCyD7tbANl
ZdjdkVBzl2hxd4RFlFghntKxLe66HsQdhqKJ4WBc3MFvGmm51i7+vT1T0uY5k1N4M5oGHkJMaWeL
ajvYMZDHsXpj9p5t+I60xTAmap1PWXpJ8uyhHXza7ZYf73XDQ9rANPQyOf1iVP23MWrKD2G3R3i9
9t7u+mY7euriMbXkQKnaHW7ltVuB1xFjfe6l66zHjvw0YmHEOvOmconLs98rEx9OYrjHwJd4Im1C
HBkvQDvjRz4hBmMMQ2oq7t8a9Pk2ZlpFmjmOdYXCZDe6wM9qcsZQo0hgNa++3oeXVlrfCowB285L
X1I/6M7kER5Mu7XQfOmHukHEVs1hOUjmK2ajgwD8Q5JDViN0C7tIMdUWX8zS9FiKVJrAdinE7enR
rXUf+GnzzUXdCk4iyHaGnOB2xITKVYLv35/QZGXNdHMteCcJsFAuHFq+1PYZ4V7SJ+AchgtSx5C8
AMDDFTp893UcyQnrgmY9WvVbGYBScEm5wQTgfbjkn4JWJ0kJ+V3f38cRBGDsKN4Kg3e7RKS7mVtI
HoYJRPehUs9AWBw+pIZJkgh2FLgYXMpLHpvxErgOeGDpfOj0LFdZ0Tz7pn5zSC5jUXrLwS6fgeDc
NCnJHRKkcpuxcSQI+hRV5VM46jevgs0nppZfbe7zj/q0nuD9xF4S3zuo1wyzedToC5KvCxdOoi9G
CDA626ZMSAQY1cYfq2eka+RdFB4C1IoGR5hcBZ3IbUhOGOZ4x2z8Bxp3zRUX6WFS3meTBy9I7hdd
Ou6Gwn6nb/EwVqxilqiFFjjVQRCRR5U7PHvwK7cfH9D2eLiFFN5C2TcqgQ8CRJ+tIDiZ9XDxu2EV
GN6XLmTjNHr82mXqv2Q2kgJGtcyf/G1nMk6Zv0kIQzpuVr5OkauDDZwOl9xNcWqMUnDQKgUljAvu
hngGca7VRCsVfOHGtUDMyjZ5iF3eKJ2QgUEvvTu6fIdJtC7isoo+0FQCme85uzAxrH58kUS/8Fcl
0UYrJ7ybFRC4WWcyFj3Wja5IL3RHVliBHXquPtw/B624p6GRCwg0rdsaY3Vt0AN4q2DP75D3EfHS
dCtcWV9HmC4Eoz2xpA45bDBuhBR9TcStuiYJgxSXZOFnw3y/orIJeQBJ5n2ECo1oaA/0jpnJrFSF
V8mG02dnvHGMbqu1x70URRXslLJKToNRPvBp+103Jbt48Ka7YbQ+fOhU+6rS94hL1bHRibajRY0b
3vebC61wh3mtN6xQKmvkb1U2Ub9MOkTbt8u0xcNr2e1K5hWhbtSEYBKusQJnIJN7LaaSatNxWiS+
GKkzhhEWdzWs9Rgcg6BDeTLHOjvlHLnEewo06IaTnhIbqosseTJVzJuieheNiF+Ux6BAomMyNOO8
mVYarwyEcOBIDRoNWi5sCoKdF5QydY0rdpZNCmI2y/CijJEJm1Vewu+IZRLzdSX0SrKkgSfb3rlZ
5G3rOVIRiVVJszkM93ZBOESLjDAvaDanAcLgksTf648fgyTbqmmHL1HW+Cvd6T5bpVA741zdFGlT
XjoG/nDgLNQipaSLKRkggRXaSuM+h0R2yhkunnCFP3qmI/ckd3QHoEcPqR4/Fw1BB33paij0eAYD
c8U87uI7W/8a6k29VRUzQSKGENzawx2N+eco7NpzUKvZZDVds3AaEAtv9LsQ1scq89pgrU/+HPaS
24vAIN0opaqvFiYwRCB2BHpYP3Se4JRiWT8L1RGl6HPVbcOS6Vsmbr5nOVs+zcSli2RrspX6I6Ki
CEAAUGkH186ZMgRJnI5HWsuMp6YTwRX9dY2YjSaTlXu3sPen02SEmNRLdhnwMSthNfXRFyVLISgv
lj9Vq6SjjUIsFaZi7ErHMNWanQU9msn2TXbBrsFQ+2n2XLtkEyF8TiNtQ8Rgz73e/Z77qINjUT61
3NZPU+VGa0jx8REF1rRh0NTs6GGpPQM0lEwNDy8xCEbzJd5/TUxzo1Iz95wmB5ee5JLAso3paNwr
hHfHnjseo2mCBqRl4y7mmDOaboEuJbykhc2ZGkhoJ1Wy7b2q2yCUbJCzTRVM5ByiikYQXCemOz+R
1l0Q1cGxbxJtEQyVvtaGwNt5iLiWUz2kF8eb9g0z9KUVJ40GM7NsTyzEk91Z8AynuNrPaUfAgWg8
SDcC/YWOfksHvd7EIZJ8A77MmpjhAiwwRnrqV4nSGptsZ2C8HwLEPsRU5Jg+p2Ez0MgG4YqhGFbR
BkvgsKOZi0hDxdchdEYYR8hMchNVG4rr6N6XwChmobwZag2WLaQQ5fzjx7/JWnp7VWxoZtTIn7nd
8SMXOxPNK6LV7Bt35xJVDCiQVujVhYkhzhZb3xVw+RYyct2FZBR1sCCw8Bl3g+zcw9BTlKgxcVd5
mpEr2urPCfqFRWxkkFPLEb++xgDWSDKJyuyZjIFylSTgWtMWJ6WNh3HNYAlRG9EtN/xjdyP+zBNW
E/LBB+ejEP5XJ0bEWsSqo282rvShQBtCB3oOkWr2qTe+t9wnqsxNTqkWZ0B483oT6qJfZZnxQUDv
24AH4CyRWYoU76Nhx1evn0lZoxWswz6szzHBYZRpxa6IyoRBOug2QoQioBZTdJ5uvZPZj0aMkH+I
SNccev0WJx51UYTtyJN8aSJYNkl3li6xYW2l1A7/KnmGtFiPRIK8svQ7jDPHZv5R1JZ2+PGfuEzO
1DnBwelmSE2J1jyBR0EPA6tcPSsDZRPDm5adMA8/TE3/ccs9jurb//z3+2cWzVOEpoq+Nr/khggP
N9pfuOVO70kdvn/2376pf/H//dMvZ/0hDB0rGE4wG5fAT3454w9huRjmTEHQhen+7Jcz/7B1WxAp
Z9oIybCR/Z9fTv5huvDZiRsxDFoCwvl37HLmn+xyNsMw/go+hDsb9H6zy0WtYwwxCXTr1p7Qr8AG
Qp5Mo8KeBM1bKnnNJ/ouKsGbOIzBV2jkJu4KNPjLzMbeMQeUAlibViEaxFM9uek+IVbSMCvSnegs
rDw0uHTegEf89KD/hdHO/pPNznZtAdvQkDZEHZyFvxr9Mp+rpKPDxZSMzf0gvSv695q5FNdq8aKR
2kaKrSnXQGMRVuFyWBalDhR/RNCIJ6w8Mqzdg3oKjwJw8QKzzUFHqHetRjXXT7BSSplsXUVJlASE
RckpaRH7bAK0G+ijivYLikOc1ljNO+dJSJGvoXSfNQ0vkKGYqUaM6hkWV9HJaa/x1I9vUa7bS7dx
76DFZQcz0ILTXz8Tc/62fjE/oi62DdyHuiUE36j+6zMh2yxXcKe0Vapw2iBNCU8QBa/M73uo3cTC
mtoB00H0NHrSus6WtLxnDwQZUjLWpUTQvYfA9r/ARtQvU1joxB5xZ8IC/dpSuh66vs83TodQ1qaO
rcs1/uD6FUwrd5QofbajdjzaXbr761/rz55O2yV3h8uW7krTFc5vMZGd8JCTOX3IBPxR9Qyzyb1t
Vz0qzf3kNOmReRBNS10A4AL0WbWFvyDDVP5jF/wliPRna6dB/OZvT1fM8ZmW4GUzieeZc3t+MnY6
hEv3je6Ea8blX62iYNF4UNSCBA1atBkCJ3pOht7Zh1iisIM8diF9lLpNz3BfjL/xmVq/fxjh4m61
HEI78SQKIeeF/dOHEb7jTnFveyy89mzOuIC+uNiFRM/rRtZ58Cj5mp7qo+zHVdVq9bH7nIbavyKB
6JdOPcIglgSeD5aNEqHoyy3jrp7jHZadVPpzGFb93rHEl0krNByUSBhtiSWyT8Nz2Uz1FTLD0kZk
WUWx9eSM/drLA0Zb8ZBc/vrr/1e/Kqg4w5OeY/KP+C0PaQQaT3omd++wgnLjhmFzbWf5e49JqFI2
3HXxofBqblPX/LDpn/QW+MIwp7GeHkaleydk61i0crisqUGQABTYelV6XbayOITvIVmYK9VqEvo2
+tuiZmyKWj6Gys2QNyjoqCeVDkKFnU9k2cUIGGZy01j4Qi8e/vqXNecl+vMSFq7QXVavLm1DQO2b
t72fvteuQigSZNzaVUYSC1VetZwYlKd1JRC4aiMbcr2Zsf0dQT+pfDN9cjt1LbOWRjNF5PhJsXHT
7DMTJPQ51N5Lx51Tf9ryzazi5u+WJsfh7x/XEI5tcR4R+0Tf6NePm0VTKasgDRDwsD5nWN6puRkK
cRDUnOoQ5J3cukWTXSh7cHlaIKiTsDu1toMFhuPmZhGYTCsYyGvWNDuoG20HpuuvH+qfNhAeKseE
BTGX89dwfj/l2nLoQtPiEuYyml0Vpf0hJnh1dta6154sldoSB70qTn6qkF1XvNkOWvx/f8kKiXHL
1IXLyW26v521mk2yK/It8mi1Rh5HizzsWqkJbpsc1xHcN7KdRX8ys5nU7MTIykafzkxeLUaTvA6Y
DPqcF04GQvuKv+uFuUlpdhjXtPodAyvO5p6YrQrhxhvizL1ioW+NGD4K4QirDC7kC9kjKfaLJ8bJ
5RdMSfSifAgf4MP+CVj4/zfL+fj97T2WgDIhUFOm6ASA/fpiNAMGiLRyvRWf4ju+i2abttyx/AIz
qJVNwCJjYRy65sEoC/2eHN16ByrMWKuMSKKCEY45j2b/+j0w//ShhHQcYdsuVAz8pPr8Nv+0uHoj
KjwRovdCNoXACqAW+2ZFqNhkDKRX0OJcBUPpr5FQ2veYLR6UHq9D7VQVnX/UsR9gbPIX2MPB1YnO
esmDej81DJJMMZzYafHddVBEuTC295NV/s3HN+a1/8szlYANOAnn/cElsfm3F4hoM6vmRgc7pyNn
1/Z07dh6+hIoVraIS9c/mJk2rptS565tygEMUy02AyhuM9em9d88y98rR+ZTFBiwHjyDcgNb66/P
srJ9pxiR9axyTwfqpH+OQd6f0rTdOZ7fHz10fNeMtJwdc0sUB57NBKmA5x7ZNZEUXGuewVIaYFjC
FcMhgkTjHGklvTU7MaIds6p4zUb5j0f4n5vM391kuMj8Jffj/P4Zju//daveP7/V4S+XmX/8r/8M
TjT/kIQSsp3qJtX1j7Kj/1Y3//PfM/wDLz6lkZQmAIyfkhPdPyQVChpPR/KuGPP5Xhc026BnGH+w
GRKd6OKm5jDy/i32h0Ns+W8rhFfJdaGasU6ErVMe/fpSRgZEuSmZ6o07pOVh9KtgnYJpXtmFG94D
YLpysGLcCI+Zo26G7fR3rhwZypurcHJBVPiIRjqlb4VjjgfPVetay62LSGjRcP7BHRzsVdMKZP5j
DmArS9UmaKBhGWOrH2Fg4QsZQ2uDdEMhd2k9JAB2uoIkEm+NkCTHnoxRakK0jiISN2RcGA+L9sOT
rnbPzGVpRs9p+joNY3GfIBzAqJjW22TKizWOaOeECjA9hY6ZsDumj/Rx976PhnUxoO+aBoDZFk7q
3YQynBWm++hwHBrGYU1xoELscr40H5oEo5Q0KoB1MnlzvupeQ6smbOOXcyS7/IunZcfSjt1zRKjB
zjaAFpNX44e7uh5gMTviqzm9J5o9YLeHuSuTXe0TmUaibLww9oFr6ce2Tt9zRh4L8nq+T3WRLANJ
Xl9hLznSaEkO59KOmpU20A1rXVR2SAL6COn2aD4TPQ34ctjppCuxo5iI4azgVjSnInPGXQKuee1B
ia9ofcGhPgS1g4A4j0+BNeFM9vtuCUoih7uZ0SA+O3Vl3A9YUFB5AiPyndzdowV4rktYUDYaexkA
AoQ3HqwA9CX7jBd11dpVCe/Lv0BGgqIsen1b0THmitPewqiFCxoGN0ZuDIvs5PswWLSVW5+LQD4W
q2mOOLCSgrCt6hXS/St+JeY0xWz//sBM8yWES0muMkSGeqQM5fptn2dgDj0chS0C+rwaqg8eC/yJ
0H4ymuBTjhE0MsDtjdUWRw24GuDlUREHbxNFqZmQPBrIhNb8EppiesnxTR6hxdWPhpvTxxrIMmoE
1DRXAkHHiinDO1H04qi1mrEfXDMCR+Ln1y5lVoE5a45UClYgQgXKRrHW6vyB2Y11sIGe7lqq/Hju
IWKIlZegJGxEH+H2DfipR7OFDECoESqEcV3a2Lipa8ZL0rUPBXrkTW8ZX8BghLcAAWPlm94pRCG9
JvbDXPaGJS/IGF50UNkygarLtM/g/FlykiPD7tzdgGn3aRTiVMwCd4fOJAhscR9YkXXSbNqscZdZ
+GMwTlXZ3BdIFHCP3K+uyulucQBTqh4U+PG1rFFKVoAVDzEQ7Z2LoK50vezcANkimBjzrDNGD+BT
CRd2cJ8LS99YyWScQ2UtiXIxrmXU7Kp8eEeR7u+codO58cOysHmkDDEZs5hVsjcstcWySPDSpPVr
wnD6BRwwa52jVLCMHIeLOaK1sQeMIRZ2paqygb50gXeURaovi0j1K5d1frEw4+BGXQIg5gYOMeVC
3x7NrSo3kRr6bVEhEsV3CDMQOO7FEY5+6EVxrKcu2sVdZS47u40OxFiuecT1vsMOu9P+l6jzWHIc
yYLgF8EMyEyoKwlqUWTprgusJLTW+Pp1zGUvbTtjs91dJJD5RIRH1m8j4u1uFvJn1GRSg1tqZSsV
tLAMpFHsQyOB6hukzBLySzJ33xWzkEMI1LItmvoNjhfQ5+GBhyHPk7OeVvuEw/mYVF+pQJ5dxuc4
HKVnR77YdxBCoO3a5KYYqP4VG3BQJMf0UFu5dZ4Df+K1cG+QwAmAqM36LHNsNxZaOz7SsyrYe0IA
Jg9pQZ1EPtrFqd0UznLsdBbpjwtyYMm+wvp2Jj4W9CaUIoDCbDgsItbEvec2IIJz3dMpozJhMUbY
m7FoJRlXfxlQk2fTj5BjGgQqRtwEbsJpGoMJfyzYPtSFFFBxY7BpA7i5Ei7cxXaTtWrsD9hB6jbY
Ut7CVD4ZEh4AHjS5R3n16OBbvui42DzGPhOrtsm+upTCZTmZD4gmOLYMTyXKQPxTidN//+u/X5oy
UHjOnOYPpzG6faRZLYFgDw1ikKCWzqW2kmjN3HF49atHeFHuLjBJJ5Jpq5C2xhcRhO6TXcm1CyDe
Ts23CuH1pmUliSdfQyMJQcDrllvLYD6FLJNkuRGp01kFCk5iP6/HMm6vhbhL144OcRRCD9ZnhAl+
MGwz6bfHwHZt/CjTmTUixn2ZkaXHg8ZYQeSoDKerHAVldvEbzY3awv/jT4kQm8b1rlY4pmLiy7e4
oLlx0+oEpQ7Jdx1weHI2k3l+RBXvcA+AFPR1/TCy5d7AC3wqHQ3BqHOY2uBg5+rUonlYa46LFQgn
zWNjoB7qn3mFNNQ86UgAEpuIkk2VS/4dZpwURa6g55zQoUP+4xQJXmcTj5vvhx4CnSWwQJyDoHnX
CjHx/yLCSjPftAmWplFcEecHe7bSDwWDQilGa12ZyZcCBrGOY2jU/vSdMkPVE+uMCPutTZIXPfhs
pm1mKJw200O9RJ/6mXHtUutbwrfR6SfIakpuKL4IJQekuAIQvIXe+9eHcIKhbdGrle9m5+Toj/DY
x/lIuEWpynUQj7DXQwBMWPm0vvtIePaQ1aqS4qdErMZNnOAMW01m9d7EIIcaLrkcZSaKxHNZJ5cA
ZAlpBKd+sD9FATqL+KV01eS6uxWleeTQYwHeuhFfQuHvEAV8sT2fyAaRrKftGoyQY9eenZuvo6Zj
9iUDF3rIlhMdXPhs4XVy7Jtmstou0ECuucrZYNhuusU4sJj2ssdZ5eG6UaTAGyXCYjrBVZvYgLZq
8RxJEydXjokfYuqXbYbuNlIC3rXxEvRqNyZshEa2qRs9+xmV/2xArMTrOZEHHZknRxZXWaJYdvGF
b5CzAVJtka/rgYWJCjVnEaQV2MWY3EDA1izJeHyzGrJZoP9r8QCviK+fQIZfixCNMOCbFcb8lXQf
ex1dke4+Q6T+iIYK8ahYzn7/SYmx4RBFDOd07n0Mof+GzwQooDBu0tdQlnBYjO7GkugQNj4Egoxc
CYVqqsM8D1dLzjsAK29hGpFJjFVZDsRgVeLRt4ZoI8PxDWVoyTwLVIOLwBU5x7AP41uXAStlye5f
lAS9O2F2qcWLmKf0wruK1MSBzKUH+mVagtYse37us2HchD5pk629hwaupagWS5uUTNJL0UdDyohZ
LpntWQO23ts4IHvT9hLe4VWYGye8yowbXUjNOjLmmRd21XNklQjggrkEoAPYtctgJRDxUrP4A1eS
5esOc3ieMsZy8tfhi9Q8ntG2CTeGmZyqdP6SUrw7LBGHkOQkQ/y4sEv4S+IJjqfXePlAirYdj43x
iWsZSjP1ZZ6a+BZ8413Cid1Zuf9khu2PY6CcCLL8lcTzZ3248ff/ySBGpZUgGzhxra0G6pktNpVh
YohNMP1NMcPwUocBEOUpoKKOdGW/S469a41rCwXoOlbh1g1I97FILQr1Q5i2byao5t08xo+BMQEE
GgGzDQ2gfCteaVFxy+CS22oyV+kAkVOLl2CpxoDDI+XrgjFXxNWtGEo+jIk1r5EOLzBgFa60kAVu
+EaFdCeNlEyNTztzTh2gZwpKppduT/1E/g9fmUnxRpMAKQRL/DsouXQtMusOU+afXVu86YzINvA1
rxZPZemEyBsIj9qpRT1k26t4TL9xBM8rvxQfSEkObFb8Y5LCkVEUHAbTSuQTmKkaZkaws92z1o9M
OzITxzJu8Z3uvke4Ui+SpbM/WdZhYh4bmf7W7WGoWh173yRPfsdGYgou3kMiHy7wUk5FlLI4ycAa
VfpELiBIV8/ikuWlm96I517Uqmxvs45JrGH+JTryLCVQ8mLQfYyzPt6YNnTyMKpOveprr03W0K6o
/x2U/+576WI8CZA2HzokDnsnBHWQJ3Ln4OTCNe8aWwb6Ex9ke0CsQwmXcSCk2gMy/mGdUCcSRyIQ
ohTQ8eLqAvRpuIs2eGtQBGE0iTfVXHw3FE67oqKGa7v+boREGinRFUh8kg2zGLDR+lM/5hwJuVF7
7pc5kHxsMtX2vDjP+SlScpxxRDaG+87mjydrMtVag1yV9H3G6BcAaz1UTFQp4xz0n13gQwMMs9xL
fcQTPZwiUEFfLvqBIh36S6hl0RpLF1esna9nYdVeuZWp/dmGVr9ulq5qaByEXfKGTStFLJO+GEku
Tq6cNrLInW1JGCVm8sCKxgWbg6iMkwnIe/3aiOwDweAFIAOLtOAZfZq/DR2gWI79kzNIfRlHNI/x
pCQSm+kU2tm4xk6KvbYT8uli6iOG43Z4USN3ToChZgA8fU6z5s20ClBJkT6v0LB+28o6grk03zBz
4LuCD1yyuusClk85bneM9p245BAyLN/4Qxyj7/B3Y7ijay5bfAhyMq311KCXwde5E/7kbt0m+C5n
1EouXBPPbImNL2YzfOwUxveSH58ZtDcXSXOUDLO7mduta2Zar4Fo4S40WAASoLWbIpL2Yoz0TteP
q5iX2nMrvFCzSaFZpeGE2TN+w9rNRLYfD2QkNKSxpYifcHx3yNFWvNEIgvlMWgXJIB7fTBF3T7nx
G2W7UJfzScM2smty1TwKwg33jXww5mY/BSAjMozNa9++cGU75G9rhxB7wIbLZiOs/jcrY23P9pgL
qsBt5zhcSzDwwzU0SXZUZFN5ZS58rm7zJ+/6mPAeAyocIbZVWO9nJie10Y/buugKWvuhO2dkYWS5
LvcqbHBG1EPN1ode3U6IIIi/MBmBrKm7X6Ui0u3AhlWtjzl7dBqABfk6XBhEAxEbwCjKeNV77cBR
8t9rtjz7fdh4oxtTAuNf3mIAPVSdZa/ZiIMjK0kmDMY4Xgfj8MdWj2l2CElp7uTWjYq/ALgIyhLn
k4IAyfAIm3BMg3zvQDNY4Y0TLkq66oVHIEJUbmu7+UwGxnzD5vIaO/5b6LfzE7tv4n1C/ZfdyJ9l
djqh3Q76urjqN3rAPJp3jV1MaosDFfO47isYEx3qQCb36pajwYnt9JZWNlEXtvWFt+IkprhAn5jt
nHE0gD3aLyrS5guYm0dlVRnZEvxE02HqAd8FMbgyHAdG7C4afLXxA2LGWmJwV7CXykMazdamL83X
yeZNCN0efK146QqZ/guunS8yIEH2a2MtdFasXMc2FRu9L6fTHKu/PLdZHTTKwNCQvvZOndz8NHrA
OMHwOyiKDcKdP+GocJ3qmHNkP0DE75O7lWLqR1I6OvUugqSxaZws2uguZep8TnHcHisSXh4GpFU6
sY/J0Ps4FaonPZGAIYN672uiWeUz3UHdob2UvQEDR45eqaj78JlJyKQa2TxLE9+0vLXCLqaXsU7I
rJde2/vzT9YFN9+3tQfbd/50newOdnBcY5Hjo11LTJQ5g7Y2oBysqf2S8DXWu1c9R0GZyd4lckD+
xMQEP82lfjFgXa/GbhS7hiHEcWyg96eiuNoW8S2R7j6WMYuxusUkM8lyz0Rh62dcX4g2QEbBIrjo
OpSxUQe/HqnvYjDifahVu8Ba9BFq8RpbzB4ids4eunR/3SDE3BeVqxNrqLbWPHFQk4O0tjQ0zKRM
7itHBRgIqqur0eISTpjc8958TfFJeqVwCSpW5rUbs/HeGTiLyRw8j+bkAJOyIAr7gpwDMFfGXG4Q
W8eXKNLJj6gDAHZIoqR2VdGs49frNqmbb1L52qCgONFlAQgnUncTl0o7VxH2IwkXohm8AMrNXSOr
s5EFjxTBD+QXguBT9nMxC83mjs8UnHsLb7ojzgjX9ljZxR4pu9gUtAF86gVF42R4gSAOZ3Kc8SEh
5A19SXW1jW7GddzIvdFClqd/L/c5BExOboek95Kwy1ksgHv5mxG3vRpsVhaJEX8MWv1GjfTiiMgF
1EjBYYFtoCas2MpEVr357zf1u/InGMhZSKpxWiMiyAFkREgUxgYAWEUxnbkUfQLV1Gh2OTcWQ4oE
5WBrflLwruVgWVdczf7K5CZfU3EUYXpvbKotPfssRsr/xJl+hqlVFH7NN/oEfIZwst4GRnzEVGjX
RpbaSpbP9DvT85S1Z5vYRHgldsMUbUY0IgYX2SZtUVdW49UsW3SskgqFAIX6ZMjs0Z2aD1nCUS7l
ysRmOw3zT0fekcj0Q4CQzc+056Qd3oPyNyYdoqAKWHLCixFXYpH/k5m6NjWONiSvd4eG1rK1ZzHA
dMijvcSKFekj80n/J4vRtLqoE31JjrhFSRqfDe1b2P8Wry61+JVk9rPeW7ux16Da4pwBFEQhnII3
5WIChXN3enKs4QNvolzsRaKaVRDyb7h6/1J3PLFP+86XSK8+V3esohEjm+p9iaKm4XKcgqYCW/OK
ADtmtcpu4HdFzJfXaRr92dl6BuCJgkZds4DEryR8zwIfoyJ55+Tdf3ZX1ODjyuYj0jpxT1kfsxVF
bg/7h98phxzUFfhApib5I6415/GKUQrUNNvWYTCSP45zhHPSvDuNdVCEua+dOf4KxrKnmj2RMP5F
dMQ1ZDjOkeFCweq2YRz9Nr7yfLBNdNPMvLIh+loyvBtf0r0nqJfDZhuEkIgJdYw+zc5CbTQnuEqr
C5gjzTaufRZlL6NSEFim4MEsYIPWJU1LHZZeb8z+2gKEQqEU/KkKiwnzWE/TYSni9uLzHZr3kBT2
3M8+8bhhLuCjRUMKWpwPawrc4xgWNyfgPwUv5oCkDfipSzAXactJzOwOTcy+XeB+7kwqlJsuI8sa
Me2oxydy7YyNw4iTIUIMSlZ3PEMLAzIfhHafghJ/YBQyzkB4TyxDQVA55mmASDzOxMwbh6qgijPN
2t9MDoTFgkPYiKFbuhanedilxVlr+UWV8yePu31sJqNdT7WJhZwPj9d9McnL6BghavUkYM9TYbhA
FQSh1ZTKoRfDEdiTF6t7mP9I2Q5IBBdgzgGru+HTgHh/k4VAtrWhuFgWDOAkQ0RsJB3Y7s5BmO+O
4qXvGmM92OBlpiR9qjDwn7TWJmEnt/98SoYrRrib7BzLc+PgtyVNemeLxevXxT0JcnDmiADBaeY+
gemad6B9DiGh3xtFrC1QgnQ61JP97OSSBipseW1mxluVbTHo03v9wp9FXuGUV3Rh6QBBQZQ79Gnr
GvfVrQ3JgAZH0G2CUvvj5r8yfwCPhvwZDW6Ct6JFFFEBbD5GGcquieBt8puI5ZXGbJ/cFFJmPUuA
TpGxdTGsnfIBJIIblrdYiOJYM5LvK1DRYxR9lLNQD25uVnxLJPotcblO/sRHcRkxAu1r4i6HVJFj
Pv11g4D4g9lh1Q1BhxAu7CGeag9pYfVnQ33UMBPX0eRswT1WQ9xdrUFVd0eWmAkBluOSB8VtpRdZ
aaBv/QWBnCUZz19MD1+F7aaiDanwxR/TlIUA9czGTmK+TXt6EgPq8rqw1CZm7XXscAU6+mSfK6u+
4WqYmHGD4SqLfYWreYN6QiIhEfeKML6D0PXy5IIJXFMRfOnCPCTls+lyGdb65HKXaqcwHK37QMQ1
0r2GkJHsHDSNXC0OMcQi66ySwZltE0E3ls4wJdYY3oz61s2id0bmpzIIdKzX4afpQB52beNAACxU
Vejw5TuwUaipPUeI3tmbue7+ZRGDcvI5VOXc0lSCnG9IEusB0w5gRSKSwKI4MPd1bT2YtUHYXl7c
yuQZs3C+ChKtRuGj3sO8xnmS0fX0DNEmUMY5UbXYBREbKv8FnHW3YgC8F2SLe4gm1ZbGioRAcMYh
c5rS6BaFCIRFn83lzFEV61uzCfG9WETskeJHEPeb7mjBWtXU8E2WEtH2lkTGvHJGujKkb/smvunQ
eVFOdgBM9SSl9SHbBrcaqc+ZlDw1lblBaEG/qYdYVNWHcCN++0z/q8yhv2dixpJN2PqrbEH1JUtq
X+vuCSQTXtDWuFmZdNpOaxIIRwgUkrv12LGPK5UPHiUazX3pEhImW2gTOnyrk8vQi+PlH3hT/TmT
2assWC2KHIB1+Q6GQ50S8JXgG/LjOJYv8ahN4CbcwyxrsdU7cJABg6ZDUQ6bjLX2g89wd6NaL+rT
4ayaj9T96mq7QDnKVm7QyidH3I30PhTzKoS1s88yX/OKIhsZEzA2T/xSP5d6+cV9VG04p+l7s4IL
u2xXTaG/KPK83EY0UAvdLXHw3pCyc6PQ0ntGTQHL2HNUGafIIkAORXm6ZhDTPprLSZWaTBOLhB6r
SR3DE3OdbPVaG49AvcirdrLFgAubImdGM+X1rZ344Amu0lk1EbUCG2RvOoQBW1Pp31pVzcTHAWId
xnjj0jigEWPu0jMHILDQ3+lImfbNQNYplex+wtgdtU7wWGgdHAGKmts8Yc/Jh2tnq+KR9m8F+yR6
SOnmzoAWdjWd45Fgu0/p5vmzyJz1EEXD4sjYWhi2HyA5sG0i0CuuiXJLO7gWQlcoUYuQO7mIsIeI
mHgkEwxZKJNpG0UNsPWSn6kH3oOelVijsm2KzYg5AJxegBYeAiQjy9HY1BSjCwsQAvHY7xqrXdyj
bvTAJ86PvY3HuPu1iLKRclkQjbl1awvorn1PAgMZIuMun6ulhCRx2gf7sGoBCGxiQQWNP4cdVSfO
6pZgu7ghtAwfWuj2/9nNwyC7WRVL5miyWE7/RXHH3RrQCkSDD7Q7pTacTXIvc71fYSxoLq2swnUp
yfAy26o9AAZmfLhk0rNlCvgLCQykoDKqZgaK0nX3jj3QBbDlK6NxwRM0dDAx96VDbk+An9KLsueK
6LhdZ+UsVmWrmEM2pAzzVji98kHLUqWQZ/xm+CFPMVRPQ14zZqDYkAAZ+D5cA0thEq1jea6x72MB
b5H2FUO5bzj2Z017pwtu3qlV3dXcXVtukAdXKz2mBHLd4UE4Vh3ZpU7bZAeTK3qZOe+4rPpP0RYn
crtTT8td9+ACgyVZ2QXvhK7kIRro8sjzqB98iw7MwgSoXxSQ8Q1pYM/KnDRCp53nNpmuhtb5Xtfh
23FSVkPzhOChDh+tKv5JCibWCeKpldV9awFZwGVmtJu5YaA82oGECQHmsLPin6Ec78vxgulvoC3i
32FuglcHtaSjCgWSQPKGWiW2hS7QfAe8tJrRVM64xzaxPn2gM3sRCxXX6YCwMBhU5OpSLPxFTtVt
c+uC1y9cw18ot5VR04DocGZ8rtPFo8GyJmLTBREMe1i9d3TjnEWFSX4Va04nQDhcst3U8JYMk96R
1QW1tOFtjd3yUtn5q+ARZGRM+RqK6IcuMN39Vy6GlLxFKR6MAOs34ju9nK8hC1NosC+WyP85GhJB
Zwa7hzDC163QY5/1FthkqtCdHlBK3qcu6NbY5KT3bCQWtMAJ0puhnEMUBJspKUhOD6BdVegmBuSK
WvGtWsF7YUXiNMxG9yahN5LX9x64kMKrIdG9//6xFdpLMWnpwQb4TiizokaSOQIdIgFWvcAkG9fh
sRpL28sjN+buZ2XqQIDaWt0xxDF/TrHuheUpMxCuhGP1l6dDvm5RLHjCUsO9adOeeAuOpZpZLKC7
4LVt7Uc3a9xb7rKCqyTV15JBL+mKGvIBkKUxFabkbM6F5pOwRQnlipaJAYVLYorFQ5D++dTBN+DU
Z31idR+7/rjSivDNjh5o68j77NmnKjG8WJQwGpBSLoJ201tw1Pl+yqMWX/D/2afRAszHI9WzbdHM
R5Y+fGYNFVjWxlt6LHUwuIeZ8quPitD4iFbTGc3Qs0r1N8RiG7iVv5812pyUs5lbPuz+RcGpKud7
DBrogem++YQoQPLynpw8UTuzShzWY+qSYSJfl4MaPM1Q1b4wmj2aanWA6cEIIeqSbRS4sGooDW/J
NPHFxj/STO0j/P9lGV/jFO96FiOBOR/g6jWHJOPUGjIkPTI35Iuf2w4Lu45keXpCNADyrjl76ASg
FrK6fizq6bXTus8eAcee9iPbNmO7lc38XNEzHCEhTJ45IepO2V9rczpidw8PTdgHl7iwtVWt6cE2
L1JCLzLrnLmXIMyC7WCm8cZv/cwjCSXsrGlT6PO7DKqcYGS+MzMy7kTkXUPWD8eaPRjW8/hejkX6
lGfCI4GFjqn3SnPZpBrFdhoiH2sjZdRAkbFrm/YhCEEzGOMa+VC041voV9C/vBkrB8ox59JPLDEp
sbNt1cKBwwTB3EVwwHZY6yxGPeuipxMqgtibGqY0tcZsJbG/+SmIbUqYYHd5cgLNV5NW7mJaNLRk
PyQOPmQ/PcKULm6t8Yga9HfQXFSdZf9r4iDPQOV4klzcQJhyD3/6XEx9tLNHoH5VN+Kgm87J2P4a
Wde/YN7Zazl58MWY+NekMcQalON/H2TdMGutINuloGpudVJau6wqUm8bSdHcRdiiuXfddm8lbbWy
Zz3fOR01ej2U8uW/f6yLhLXc6GRerTnyIobevIQjqTuMnPczcyFgQz5WRtjYfn7IZEWqBQ467hKA
pT0scYZShzpPu6Pplieni978eRGv2c5w6jn0CNmZnbPjRvdhGmgVKA2qIkP2lWQ2LOb5o4KmjbgH
hUqAUoq90vzllmZDMIbFQGnmREfa0u2SUOtOoq29PHkJus7+wX1D1lUdaY8Oc4RdR1uZVzGojLYa
lmRxuQkKMiUw8TOSDmd/U+asORmMuuueUJmNyXSRDRuzPDCaFz8R8Elrozk1FaAW3OM8+8Y+j/mT
9NzcOb629QNMpERuXcVUGMDz2LL0GgpBg6H+xTAUPYHLo6aXJRSuxuQi1Tqif9oEvB18PHIshqOr
MIbSoKGPsMWGiJF8A7ClWg9DebM7N7/mdvAVxZhSJIwWro9ObjpNDesOTvYpHPoRXjy0MNyf7Zpu
Tz9iQbsXJdnCMtfEwyR842FBONfOvbeYM5RBGGzbQvymC7DEMhVuqUbt+q4rL0lXHAoVfgJl09vy
kNGDsNQ/d738iUgR2Q7RSHFUbXHoJF9+FdwHQcJWwFIIEll5dwaQm5MbGvyVGPzgoDtm2GsAP9HO
52arr/w2Hq/A+POty4vAfZ84byCbrwYmUFneLHLU0dzY+kPlo3+CClW0tgkQVnQnvG7hI9bzp+Vy
iPzE/1CluxmWLFRwYqtqoPuPBh3XK9L3s8xIfTFMOE2sSm9RkuXX///iJ8FX3XfJPiUvfcXoY+J1
BhRvZ/zFlAHlNQPoORhjQO9poGvSFDstI3hWVThcRyQS2LIhqUwFRoeo0ZqdpUykkXP4g57bInyp
6W9Vn28Ah2T3bMif0yF5qeBPnKQ9xfdZ0V6xNwDr5fe3smRX4sIfHwQrDsAC4SUiD6NvyxNuBh3I
qiOvrm5M1+oBIVh36Ov2McdaAQaEDTcAh3mlOoWOidMyY6ykcuahoEx0bxQ0U+HRyaxi64f5nxTt
Q4a6aGf49taEcLkdU/+R6lT0dUj8evzGmAPSYHGfDOdV44k7DCYD/oj2uSWPCuU/86gmDpwzsB8E
cluoj8j9x3/DkCb4zErQXXn64GhUhU43suC1I8HG1MPddiE7NTqHyEZ6QyNO2zfW46KbNV0SNhkg
74SAGqrSPIfTy+irtO5YBgpIxEaORqhXnpHaBMr60Tt05PVQgOVAAcW4JjC+0tEsL7zUSLcYRGRB
TsNRQmazfPfYtSZ9CMdrGArOWHWXyJoPuY6OvS77DX0kUUq9CeEruk1WiW5vQQFHqj1Mxb+GpIAN
kg36mcG5oTU7jZJKwye8t4SFniTAgUrS1Op4EkR0iugT1rRzD3uCyMFh1JYDFllXEasFW/BDVX+E
tKgTDc13ZcbqnCVy3EYmac9VUUqC16bJC1IbZLBZk36WD9o+kYwDtCWBKRhDIpfM8FIXDTHmmby1
QNheRp+1GU+JdQ9CWpo+IS4vSJgPjJD6WCVfahMMS6y3EyoY8Sudrl0HXdGvLXNUu2icK6K4rWEV
sb6o+vEEK++pEmx7RxgVK1sEnmZl/mch6LgazdjrjUlPRlrHKgBZgvpaPDYNRd3kYJmwSOsWoCxk
8gIn0mL51u9n3/1cJFUzojRmLp0NwuFmi/qD5f2pLlHBlUAnzqXBZtCVGjtALmwTYwZyw3U95fam
LawPrvyvrjfnE5EtG0ybgBf13ePUMr4sgNAZFV9WfPO75q02yLcZbfMX/TbiuWRJmQcTBRVr1Pm6
gGxY3R+gKkjSpDSXPTYi8q6mS+Okh5DoqjuwMJN0oS8CvzaY8SF61dMHml21DmrH3oN1Z6oRMafV
AnbQVXs1Rxdu31wEd1fOpL9M6kQULAdh3GnbotVrMsQNQsan9FVksKhsPN0vPST9dTvoxVs1xhyO
ItG3pV+hy4hbjrQU1yJUCjMGtz0EeIra3UjRSeg1rB1TZ7kq2cIMVlZurLRzWe6KYo32jtS3mFjC
4VEb83xXF761WozxqzbiAZsN8aFSJicpfD2Aw8i6nCSnfo4/ozr4cKy3KkxIjQkksWpT2aBdSnj6
LHWtZv5cP52gS8/Ool66BhoQIOIctGVe2pfhb05RyuaA1SJyBi4GcU8iwnCUo2594murfnReeZKc
dRpGz86s+auc9PDKrGDy0Z2sxOT0p0hNnz2VR0sU+aPtk4s1SflpE3OF8ob8MgVPSRnze1V3P3xI
fINrFg8Mz0jRdk35Umjx3eW5RotI783nqAbd4v0B1eMSkbM87vTyCIf7NuetABWl8b44yO3D8Mn3
ZUs29vQyatpZQ1MjkhhiVxmpncwGVKrEXNZ2xC5e9dk2lcjP5qdClPreCNsnRsNfRte8x/rAd8IO
Srn8sAgqURNCuwFFCCst8CAc8QcqXFEtueycu5H+1JgDWtdlki8sWGG+P//ThmAFOIoZeLgdGjFc
/fAiaitGxZL5uzAat8SCvog6kIexrR/C2Tj0o81IIYSfXtr6GnUPV8NCgGepBwaz1KlUE0xnbLhy
1H+LErhDBU/ENpDcmPRBC2ZoO9zfVcqCqZqbxOvs0dgpaW5NCrs1Jfr3jNwCpof8hUX4VGo87pgb
v6knvSmjU5xiVBcxyx9cbsfGCi9DZJOMp1d/CDXbvZE3/bFKsTTmnb0rWms+m0ZrrbvAsdB6F9E5
zuSEhsfQNuAJ572Zm1iRjXh+yEMv1KYbeHWSGGrzVhgdTPgsEAenKr0kx0NANBJbO/D8ZI1QEc+t
H27HYPh0oghdRDh9Vy1aTrFoMUXbGowqxkOEK4y1vf4w6q1+716Ju/9l0Qq8Nm3dVYNOgvF7satM
xbZZTsSvUfLKYoTZyxhP4Qw/MKiSJ97jeNNFUwQRCgoSba4X8MBSoxty39DKr3TZVF60LA7FZF0G
Q589sYz3/PAIigSSekT+JNue8oEJ6HkOh4NWUUMxLzr7WcybGlAG8mTUVLKnZtK4H0DQZ3kFFArs
M8L6J0Yy/j5pOQ87xjUlIR1TiPxAsZZi+aZd1Ah8qgXeg/arHC4FEtIg6cnXhhJVR4B5Br32zHm2
yKN0mJNV9gFDeO2RacXCLtxYC0IDrNo2CjnduHw62mveLAtbccTUZNv3xI6QGdSzBiSiXR+8etmm
p+MfSluxxQv4RsX0SJ63qy8hpFr4WquCdUjPnVIuCYRgJsmjm6DTUdXaCkooEVuZxhBnhLO+qZw2
3WonwqrKXZZ2zzHpTWS10GIU1I5JMj99zIbpEUj7MtvTAZwhYt8Jyw1EgZXU286LG21cQ5DZaWn9
q0kSQzTl7qbS2OlBe4fvcqTzW9cqvE8fgswpL5Pa4JVVeGrjMt2GWEBWaO/Gc+DPNI7DmO2LrixW
lWk+GHVnH7PY/oiLctOFbXqbRudYqxQ7qCWjnVVN8daEcOMZTqF5k5oNsrpISHdxHh31IjsJa7aP
fDbuGpSxXKPgi3Zm1t2AIZlHMxM57p/yYNnTqaiRT4xhd0pb9hJJ2m5QKnxZSAfuhRxYbMudKZ1z
OY7HkjOLESG6lynXjm7ebUw1/sSQEESlPefZ8DiJBhhNFnyAOHrk0H6JdXi9gF3WGWB6N01hnyhg
C/nYHNw0/GfP3kwCbBKUzw2RXpWhnmjnjlpO/0LwQKuR7Vhb51LppMZL/gL+GzzA51nCwS9HngQu
hR+98s+WKV5te0k1bMr/sXcmvXUz67X+K0HmPGHfAEEGu2/VbcmyPCFky2ZbJItVxe7X59k+uRfJ
KLjzOziGP+O4kTabete71rMo2J2KfFdE4rQkmM8Vt8gh612HwrpMv5gwzw6u02A/KhUyiC+PQeda
bOCRjCULTLue5CFunW2rpaEEwWoOS9i8TuiLU86fXgqn3bgtXCKxvMRYWlXV3fxofq5jtO4UYq5b
zi+B2793YX/BlwabfIjRFwNEuXymU1enRwzVfluVpyoPfobmTuCuG5QSf3A3TUr1SE3y5wqtRzQd
yxvAjujL3F2+L3+YSN6i0nDKdXGHoDyCL/yyo+amsEqXcbCPUJ5WygL/E5BNc6f4WVUSQ9CpcT1B
yBj/vqKdLLdcjnMxuRiKUNfEMs29gfiRw+tL5RY/AEajlRbFvoui86JmVmnU0EST/zLlpYvAi8mx
YVgG/n+QIR2xk+vszJRsceS+U4skGWkOymY/IZajQX7FShbcfX/zQI7XNisDz/4Y2cxB/RBXmz7u
0XpwOGFEBCvrq3Qti6eixpRQZVa1geZbXgli0KK6NL9impGoUQaGiq5J3yT3Nibmpvs26ehIkSAW
ZMBl6eRv/XuIVDX47g2HUXLRfCfDXdfAtwjYrDXVowttDY3qecBUsRon7yDYUUEQOzHO7gffesgz
+5MNzNkx9DJ4NzHixi1y5NoJbDz20nrji/TqTrMLw1Ids2raiLiGjtCPn5MfvfQRJr9esVWlGbfh
hEqoa5bDeqYg5pjN6UVqdOlsXHj75Txk5/Kh4bcPkc/RYcRjiiaSYfy6tDDIxdzGfGe4BjECfVMF
XCb+R1FZtrb/GjAsHHju3dmnijfsBLyep+DHNDi/I6e+B/67DwZo3tN3Wgcn2904Y5OQJZ88xtU1
HvWQQECG5zbttrEvkn2dY6hgx4wSnGiKahTjwQ4yr7vtHXnKpiw+tGP2YqCy733KBdeu6a+i8n9P
nY0pc/aOBpOTmpt8P8nqA3M0z+b5a8jqn8bPMWqrHDJU+WBjVdccV6CeHjOxPKVN1dOzGLzKtN1k
KflBHFh0nMCe9iVu8fBHK7msRhwKsOzKjzJost0QEoHuAm+vNU/Tuu7ecBki6FHYsAL+RgwoaT7N
1EskxXzY3qPxsEox27PXw/BHgUqKiYrjHk/DsaSNWOcQLwebgosM0othM7kKILbhNAQYUOvjuOTN
Ku9okExpkjfWbx/L0LrVzmmEaX7ILByPbda+k7+Xe8e+IyF3nYk6qpsTYKygN91W0MBkk1ZIJqBl
3OvgBJk6w4B0ZJJ+axUfEKQWCr5KhufQ2Qhq89REwyh95c1ePAfWJM6eCE+xbB9c2OSHUVIlFWLn
KsTdkIkoDDV2W3lg+rIsJtWIKRCk6h/jifKARnH0evrMFMytuBX5Gs0+45xWw0xrE1rHqbYIgvZa
Lhi/pvTbeI9WtC72gjmfHt2SAcst/Gc7Kk422ClKfXD9JQw6FL8RdcMCxoQKYIA5R3INIpNgehaE
ehqBGWxaIHQCTGURmtjwkItnPTcflRd95TEbv+StaVmVxAOyG16BlbfA1VTc9+QgszN1Vj/agE+Y
4FO4prppJev+ZzgJ7L5useskl3la5F/KXf4IMbyIR5wjLSdv8GOab2oHNw5Wu7xi3/6CjrMuGRju
ChBl07QHtpgbaV98RpTiY5mT66QxewbOeB08fFFMP0mGP5wH7QbUQgP22sWQndPhSZ7I8iMejwP2
HC4fhqN5XYV8FfN9YyYm1tkDdXXkE+edtPnnZFLSSx+xWjI81e8c2R1k6Z3kpAg8EzE8bzalDZzf
w53KXMTWH5EBhGn9Ql/AcMB6fKWyW3HxBSP7Y3sfOpizJRamOuQjiu9umSXDmLn8QYF8KyniXvvO
wBvESkA1jkO0jvzhMN+rNPJhaBFTsCG6GSslK70n3rppjSnNrPglMjLme9X7YuN2H7yfQnyO2NDd
vueI6phr1XMB0hJJaRAaCzP+Mm7tNmNdHkAuWaiYNSUQWnPJaiqB7Bgzk1PRJOnARlMNZa9p4D7Z
LlUFQ/ARaVCQQRrQQFJChSNeu1XdNZTyWkTOT5+yViCxyBesTJ9Ce6zPvcjevOVHxs0Nu40HWs1b
fPZQPgbPemvcE87bcS0ze+SV3O8X1rtgcPn3m8j9TcK6h3dojnBCf7eksPYzr56Q4xDFBBwnGzY1
VXy1h6TbxHKjCup60tdM4A9gpvJwmIuTIEmMQTf+46TJs1cLl938ciy0y3PZAxQnws/Q7tUzZqSd
1dQHdX/CQ+n/Pge82TFvVjsILk++VjCouPi243AGVPYS2F58oIrmzDzKQzHHpR9Z9m7MgnJbWTTK
V6+W6hmbOAHJSN/6LsNbHaHAFHQBYMbvOWUMxabPr11PB9Ds3NeYglkUitGlHO3hNGlceCNII/BA
rrfxECVbO/oM5yR8dIRgHc3gWRBDyZzgQzQ8jkzmkLVNfjteweFu8B+osXyuf46W8yV1QkiKZ2YY
W79wDT5MXiAJPOINsTz9Zcdzzemqfo0KehTwmp8zyDHrIhgI6PA+WS1B9FHOPedOx6TbtKOgukEH
Wtrg+6xxZboutRUtr7l1VRgWwV4+4/HGhFsI/wetqhPXUfZhMyVnFJEcpP3UCvdoOmd5HqDlm3ut
cFmzgC07JqKesDdpHuz6vcxwxdvDxmHSLTsRHAzVRrrh/4kogiXQbIoYq808AvRjeIo2PtWZzn0p
SL7VHbkfbB2EqzwarK1kvj1G+4CH/SqrOZiYNPnmZsEfkygBlP0h77tvKiOvVAwk3DNuiBRC+xIR
xTMZqk23tG+JTBIqKbste4sUp0X0PfJh/0qKHTVHf1UuT5H2uAeSyX5I3BEK+0J/rF+bHV/ydh4n
oqJLskc+0ceWZ+e5jdynuuAtaVJw22xUsu0Au3adOgiN6UyxduRir4s++1EkbKTjg70w8y26xv8d
kgbrDPERqNM7K1w++3o42mJIN65zv4NjLkqXKqWWFjD8iIUD+rfOKEoIMnQyOAircqG5mNPmNZgb
QyUfKQ7X0TeVo4r6wIsyhgdslZzv4DIsIHG37JIY77B18239231DfMoTN1l4E/t0CzEVGafMNX8l
qSw+BGxREadc9i7PDUVrh6yRZ+JIPzKZ6qN0Wz6Oju8K9TwshAZKLNZ4DTA8v/m5DZRBTGbV0gE5
teopIe5C7wyphZxM+lJqSN/0x4WzS0Yvo3fWCis67WmhasZhflgqzqgWw+D0ZUBnoUzQJS2pdsNC
TifIwmeHWdMQmc2Hx5qTy468eL6hr/GeU2qPc5ojulXPqf2rLxFqUuUUQMjL77EJLdRMbzxIVt/X
uilnckEkSVpEpp3X1s4thKEw1bJ+6Dl2dXh3j12dYl1omDc6DMlTM7hHVTszF4auiNfhyif8UXHM
pMtPGnl02vRP4NrxzeMwZy23Wgn7Jt7Z3kxPyLnw68ATYe5ddoHb+DcT9XevRpr/jggitMWrDmkZ
dHUVHpLeehxp6zkq6CEbHMfZJtEZIRq36HYczNDI1NbBAvBqCII8ZvH05DiZTW1cZU5VUP12W6/a
qRxngQocDElAjrggsGpYAERe7iYMx+sPzRg9jk2voKhnwzbIxSewApeclqkBYUs3BNEzjf25Kic+
JILzaxmn0WOcAEuQsCHSXOVPgeH9YIi4AHVl/41IjK4fGci12fxllao6RaW1Vk3k3+AMr4iZ7J0Q
czak5mpVurhUPENBiwq6YxpTUjYlwB9YSVXbklKtJQOunhZs5QYTuLtRMQ3n4WzvZqo+0pkYj2MI
oWMPnc5+H1MGpcTVaZFMPGrlcdw41PLZvIxYtjfrfoq7Fd5h79dkzwdhCAi1OeUKOa7v9ZIl7k1Y
dr5NF4LXmHjQYtHMDhQxEiDxe/0czXRUSikDOBYcaHHMsb+Px+2CaXbFOzq8luqFlDCHkUwPlwBh
YzVZFdZKD6OBLIS1GXu5iZlKnwpXlGwOHo029qYvOL86xHBJntlbGkI+c5PwisbWKmssVLNYNyqk
GKJub0ZzHu6X4JeyOEwDZk5Ziu9ad/yGonjocv+esIaS0YkJ7L8FBpYlTra3jxbax0kW8YGFDdFS
MLuACAQCGe8Ohx66HZ0N5WG68/dGn7AzHhF3aafLOEKRHSbmThYzq9yRxXf/Pib7VOpZUTHcJh55
K5Ze8XkZlUa+oT/AIrRhLRnPNRhGYR09F5nNHOWS6EycRwZK6muXmRUDYREpeXF1ncvVp50PnlSg
MP3uzZSePPfRtJxQBpTnwA53cwqpaTAXWfzUM0PuXeW8pcO7a+EtTt2R8InoD/n45fA+1YfRGZjI
CHi13hnYs3cSDOEbgyEgES4STYxjEPkK/4QIfw1dw5mfTDYiHfYu1h5vGJzzA0F3UoElZ9Wl8I7J
YCNuiuHUaktsedCEqkOvjdWt7ONfzr292iRnH5zvyYwomsTWEOIZ3VK0nLRqcbvsqqa8p/AGYOyY
dFcUu8RHC7cexoxyhz5/sS3SzULC4QY7xm6ZlQl7pitqTHWyHOcV9XzaKlU8k4irdqEZwZIosbVY
AnK2kjQydMOpqOZ1wfMJD2/zrsasPvi9+92uWD876NIS7yRpE0rXrZxzVlAPG4gTePXTYJtFaBvc
4WrluWTKQJR/ek26tYpS7d1F0IIFF2OPia0/Cs17NZrYKOeWP7xQaPuk9Ytc/PLXqMtX5fJe7zwb
EzFJ4YZWAwAqcpVb3U6wGFrBRNJ79l3OifMR0wGBVj1ZZLd7Xe3ZwPUrW/vzGXrptB+lxaJrore1
dNElbTn619wUVB7RsroWwfgJabMC0pGPhOKjFE2IJlCnr8VWiuAtTdT8ikZojpQ7k/Of8ah65FUR
cMEuWy5zD1M6dWxhoM5Wl/EI6fziOaH+IWlnfCXZQnd6O/jfmA5vTp4cSye06TTD8dmxCOAIE1wN
oXXmLK6Ygk+c9ERdbd3amV6qOPuVyIdiCuOHwWfZ5ib9vYwjB5US2OwkuFH3nYU7zCORcywQcsr7
t2uIGc7ikQJ76Uz47bqZNM0QwY0vc7KtDGprC9WDgsIacRO/vYOZ+NaXgBew7mm7sd/iAQN9f98e
Qwp50AE9a0DXAfakzdaK2h884vsrIu/daX3IRumxze2R3wxLfqjmQt2mnIGOgiIqfUsI12kUIEEu
4bzHaNDCMUcgV7HVsm0t69sA9pZtmfPi1UHNLr1i1dQ5zVnnejkwNoSxN71ygn2M098BTIljo9Ty
MPcDpeDWQg/z/csOZu/q4WE8OjnzQzLDboe0smkaiBLjknUsSuGcwxW53ZtrBsrRTDDY29ZEw5ny
pGxbRiXrojgad4HKHgeNz0jEyqInq7NOXZqjwo/6dfLMLpwU3cbFtJnC5I22WHcFPp/jSV4o+uuD
16prL1FRRU/IFejgxH3ztgb5kMDkUHz5xsEmhsN9oj8JN1DE7v5S1sPvNN8Cv7ZP9uQnp87LOV/l
Kb0NLaeZnrJaq6aZuJpILOXMe5nVF8TfrLdBj/LKuNds8kRTODR0r2Pppyc2ihuXzdPJJRns3Xkl
pcAg79x35GpBpi9jc7Iki31kxC6HNh/UxMzaGNO9jFLqYxwX1wXVZohBMfJr+WzsKTpOqXaZQ3IK
EaowXXOs3NTGLGfVfkgKzT+tfsdRn8wywIlTIhl19BBY9A8kxWZq7GztYG96WBB1YX1v9OR7R78b
VxW33Imw3hN3XL3Xs35L48k82oqzHvXVtIVp0++aGRGrILK3Jsn7bHRMFVdODGRwZrHxKWNhP29x
eLfz5dIUr2lrpxdwStbFCwhpzon4mqfAfzIefsE442g2cGZASiqJ6RQG52q8tuzgtaFbXWGT2rR9
+YUnkHd3kGnsqZJ82PxbIsbm/YSI1OKpSSPeCvgvj4zPPjKLv4dgsi/TiQmTZR8sreldJiO1aZX6
oe7+mt6mF7ti/fX3T9W0OMzKZj/apYqhPfz09fADHbjaVHc7pG0CmwwQt7WR9Cfa8ov84vS9d+KX
gtF5hpR8CtigNVVVH4j3HYrBUggsUHmGljedy1GOcLOKS3ZDMRqJKMk1YLbr8HN0BMVqVhxubrEc
ZDbqoS3S0DIfJQ78Lc+cldLlsXDyeueo77yUi6PLQuJRcgARrv+etltMh7S/6Vk+ht346QWIUhIt
B9I+vx93QDQDogzTpsePrO9gZDgi5N2OpWltGgRUsjdufO4U9e55I3gIKvPKX9w9qNAT+4ROrPM4
f7DRn05jfX+m9RQYBaK4WXdKFJlwmgSMT4+LdX9PQ0P1XKvChCfJ11liP9SKgm970+WNs62KFNVF
9A92Dw/Btn/izyOU34c/qmSB8OPwysB1aWja/ApwF4fYpDqT9N+6aAJUEJ5DTH+r0aXVRDzLamhf
s2R6XToIEWyK+zOcsFNXBeFpsbJvlpHVOednK9EpUsGmFG995J1DX7Pjipyz6q3kBZAutwjMENaN
5hJFPSSDLmjXvuWeQe+o272aRfuJRREYAy3LqioE4iorzmwCrT8TlC4Xks0tW71PkXAwi/0kWStF
ks8GIgHqk8eMHskyl/IhHlyOo5gbN0FYXj3hT9fB5L/LPBuOkZIpB0f5c9T8AzC7iuucU9dpUarK
rRrwJJya9l5HjFQAI3LH4a6+OllBdKqMyax7dXb0cUOzF86ueNmtS4u62TmkhetAOQ+lIHkciNxf
D2lA9Tbz9KUBv8+Gwb/XCYgnr8r3GJs5FEbDl3bKnstBNjfYRsGejYN1WEagetNABlygjE5JVm9L
+E+XEWPwUBbpMRZVtKbSId8UuHiPrd1tQfbkP/24Twlq6T8JvNG1UWF6TC16IO7NZmHyZWVufRmQ
Pq5Gmv/6gfTCOpgmAfXfjc49Uu7Ble6Fx6t30nQx0kx+p1X1ASAtS74XbLute6EG8a/sbtO79sXW
JZT8i78R4hSp/qoKiqcq4Yhv+EKbmGqy+xGSCEJ0jebWPldeh7WxZwijvRdIFurQK+nuZkDJ7Gqc
NPGceEiGvbde4q7aO78Kx1c7CqXt71rYONfriocT2BCS+lSe9YBtUWb3Po4uDAZNuiE3xHpMdtGR
J8I3wmAfLKJmBH4Y5FU8YdidzXo2LqjVZdHP7sRBs3TYPuN/7NazaH7GWNSNGZtHGUTl1m0SuXU7
2Hdsy8kCdAcHdlJd1ApxaSaiPzm3pmjhVbcu6rQDxjBBfeP7HyETVfylmWYYpAls1cWc3SzL1pQ8
xnpth3erJ9ofRRzYikp96ru8xBpSF5g5sQORzon35WAw7apu79FquK0ETUBbDInWZhgoLCO6Oj16
RbWvfxpshYfKLbE4ZAuPUxsQz2pULAPHnOeSpqV668w5LnA5zvdGxu5EJclCtG83ud6wiuCa7QIn
WPs6vtN6OgBSXmr/84es8Z1dqnMyMzwW1qICIWFTYAEX604Los6DP+hLu+n0OtHHlvARPaiGHDxH
u1JSVZR23AcV+LVN2Jp5x7eDyt3uZYYuc8nAuD37BZV3SZjRXEbdhOsvxIWyO+8n6X4uHSonDzga
Yd6tLCAW1JPfswtnPtvGvbU8UNYkcNL1kBVfLUmVdZRQnrUQLFwjMtlXIBukGE3/5kXu+2ioiBoc
iDcBCfNZOgs11Hd7mSqbR8PViyw+DA9ohSXENQq1I0UfqW+66unvr/39GdrsqWiG5jJrupTtMslo
uu3uHBlZw2kk01WCwsBZR6s44CZWg+OzEwbROtX9zDwHG4ucJfGxroXW7H4PPBo6dKHPqc0iJ9OZ
g/TKFoN5Z55q87ywbHKNXazglhKQaLL6kUR89Vj56fvodOiXelAXUEtPbTMPB2Ke495bJnSdjNPN
UnRvuee85Vwuz0OdvfVNMJFDzRAgDwPdmQ/c2PpjUtHDXP3QRZpdkmF6YhLF6drW22yYG4x080gs
MQgubpnbl9qkbz3EsxcOMf4LD4lh3ZB2R7K8750EgCNpQ+MNRf8rNg1BN1F8tjOMkLwlj9vQaIFO
0ufvyv4KpMivaUb4Iwo6nsmCkLEzfKuT+D31MGfynXhZiJetypBTYj9Y7ZbD43ffjCXYglJswb9Q
uJWF01NfBMlj25XLGjzCEdHcP//9YTJ6WPuMuWcVqgSzFdHBZcNIDXoqY9YJppZuKm+udyaG6CAS
Towjk+kj5AZ97IiJb+reu8V2FLxFwXAhxk+iK7QwOAXk3wCm7FRGvW8VoRkAwNt1M53TSwSDWH9n
zcZAV1H50HQUi2XuRoJUyhUZOYaDJv9uysE6h/qQVDrcgm1+JjZdonc+xEn5irUZfyOvhcYD2MgL
snTVxfUq94zZ7kcofAr5/Po6lCEGT30VDp65LmRhFZ4q6F6fbeXv6mm9SHjt85IJdt32F5iZn0GP
XdpKUUM0a5+LOopyRkiLwbXqu+TF1lXwOOKMnBdV/oinLN2NKNsr7NgQCNxmQ7bA27gS50e7pN0m
zfsPZu3iSWmmSWg7P+Nq9M/BMPOa0+MJYKpZN4Z37DAZLiNz9ExYfysThOaSsrcftW4/UI1XwSSc
U5TSDDxM4Ute+/NXjsy2WEYfyPCmd0R+TtRWeviBEvy4xvmBmhs9lUX3QCiVPAJVS498DhUiS91s
gnhiAO7jaeMk7bT2sQ1sJ6pBURSdn8xLaJy8Gx97kcqLdkFAae2zxhz84JqF+/RhMkv/IWJCcwmy
Mk8EtpB51f9cqPS+Trn1ynGSUwK+y5fU8wnfqExtEFh7QE1592gpQJDRHDdX1yJEJYtK7hQ2zM3o
UNMVQycMsumIOZcJZcCiq5spXHuQaja8XuyNP6oYryNmxrCnZCOp3O2kqMXNluVQDeFyIpUD/KSM
usNsxcUFPtJjLNqd5sDzRevkTx0AJsAGGmyiBFcnNYXDNvzCo0dhX0GrpvKsJ9xxN1FN3pYhiljd
WJwkSgIGMbJppkI3SyVDc0k/w6mvu0+XYoMDfkNSu87ZtE19s8pbn+riQTkK5plTzVtXU8uM4f+1
5hUtJiAihXf/8n+NS6VIS0m1agPuRoE6v4rFYer155jI9xl+SUgwpx3++D4YSjW3qG2wN1i+Jawq
hf9yf2Kz+yQ1BhdqXvP6/zsJx0cAWjM1KIk12md7xD6VDOzjYbO7T57eRLBGn1WXnOYGdXTgXfTh
JDPlcHlG1bPXceTDvNlFZXtuSWGsFpW/8g0OH3k3TMSNVH4YdVFswIiQ95HdbkikeJ0E35OmLC6x
hgSrk4qNxyIO8bgQlgq3gQErR9uCc1sqpMZ5weLtJPqdWOpRInhnY6P/eVATMxW0gXqKa6h9RRxM
OD+757aHKj/Hwfha5Hw0PdcshRgwElkJchigQvA8C1CfumEZJ8pp2uU4m3cIlZLYeob1OhndbVgQ
B1dNU+wd/aAqCwLsIgxvxLA4ZSL/VY0n1w2oP+3ujuqQa0pTqkWUf8NsE2KBtLuTRCYsJb/VgdrO
yXAxGyeUtPHAeXH6nDBBIaGneOND0yfMNhkJ1ypMVm6PZWZR2XLpQfGJF13ireiopzdNikl5wA0/
9YQo3URBUGQAQ+nL6LTyc+ZkHolT1Vuc8cno8WF8r/BuU8gA5KLIoxPq8VulYnnDEcbBYU71XpiR
AZ1OsNbt4fWEj/Pk4QwrrWcAsPk+I5bMWauZTpwLDnk6O/uuJMjDqQJtep7S82LVZwrGspPETrbW
adhQTpKUJ1naYo8HB8JEbx2HiGxb05hd0FQZfSbZW075AX6Ettl0uPUWjuKXwA0WYDeMbEXgZ3tH
zjw0mPe7UF6oZjtZHR7G2WIbHSbmxY6L7bx4yaVoowqFihYvR/dHt1ymo68s7EMLLbk6NZKm9K66
9Bmgp6Z6Ao8nnpNB3ilzVbQz9fgZDCZ8yrM5RpvhpuulNW0LLolXJxgw40ps8rKoM9IJWbQiP0qK
rICQ7+nKOeCRxtsSZncVvlNrkiscxdkAb0WgevbNEnRFhq9ltCSIlLq3P7vhmlFfkpffdI7zSnn2
c0+Wn9Zf2qzhiAb9lrxTfJrFb1/gq4/jZIZQRzmwqcYfE2eDClOrXXHEa9U7g2p39KqO9r3Y7LsB
WKYiLtZAVhO0Gq4kOwEwJmO0GSszH8MgOVDfWB/t6DtCC6/QMdkRWWIvKsTRdotfFb4W1fUtOkte
3gTfOUAc5UOFn69T0RUKztNwdzR6g3aPNoCPznU8RG2Qf3PupieKGx6MQOuU7F6IS9A6aDh02bxG
r0EOr7xWv0yJCT4+l6ztaHHCwciWj+WmGKv+AoTZZ3ufuLsW9jEdrB19641ctwyX1O8Zb+NjeQlI
sh87zH4458kSWD5AwoEySEo0ZLpr8p7HiE0ePrGJHfQRzljAMwXh/6jRWDV7WG0LmcCVJSA84FT4
6HS6Zk1NSZWTWussqOYnFUXrOImyJ3cS3SZn64v+XexcOY+vaQaNsondX94MJ4No/r1Ss9q1Ab1E
IGaKTaRmUJmVCr63zdicFklbe1w7O6Cs+Apj2/6eEIzahJRYHL14Og86LF+Qt25RTbJ9zil2Ip6q
D4VTH1I7tZ8WpT+pq033oe6DI8meeRdNCI2NqF5tdeNudw6RxIcKfno9UUf3fTYOvrrMIQDrDWZL
w0vx7tt7DKfLkY6N7zDID8qx4M11ck80DYddnC+b+m4erPDhkRvPJZt1h89r7YnspVQzJwu2jKHe
hgT4y8SSWCsw5IB5zTYafz+Qqrbi6MLCBz/gKIDDg8dDcO77xKKvlf1FaTk3O06Lc5LwNYZ4iUwt
8RLY9dmfIXDmXkKwpgAbp2m4LbvqwRvF24gFqufJumrH9LsKMm9TqWpr3+8Xi3VD4JU/BruxVn5Q
EPXof0mX1jG7QBGUMt+ZEutQleJCjABYbVAzGzip/OsBjbwRAcbmtxQHAFecR5JWP3lB+s3O0wmH
l+ifhsClwMzeov9YO1wf3S52KMCFwYtNsQeWXvYQhP1bm/YkLDMrol2QH/y+7NDTSGhLnnYPNLXK
fWj6PxS663Pc8/KulHuZw/QzlyUx7sXIPaab98oBG5bVKYQT1VxHi52km6fW1gh0pcSdH3oT9jte
S7e50aQeW671MZ9Pdc+ETw7iMinxzeqKmrbrbJ/VLLYgtqD15NabilKNZEeGBeoR3MWCLjQC/N1T
G3ncinW6yybP3orajbZ9XEWPmR0Eq5yc2gqtgkG+0zG7mZ+lifWTVggEmj+wcjBvrAhEba0hhaZW
X5Je6r2k2pKFoxSn2PgftdflFyBkt6jz8LyXw41Q6a+G+8eevP7KdVX0Et+0jZPknp0e2aagDBIY
68G6YbGmjVsCE//7s6k4/y1S+f+VJP9bJYntYCvzaOj4t//493/2Cm0+9ee//G4YoeeHT0Ez48Nn
9klVxNf/6CP5v7/vn5UkSfAP1w2BkVD9kdCIllD6M/6+V5Ik3j/Yvvlh6KAH/20l+dd/adr+b/FI
+I+EX6RSLHT9/ypl/D+dJME/HIrmkpiQOsM+/8b/l4LFv1/Qfy/tie3QDwFU05CFjzOiI+V/VpJU
zPuIfwuc8oE9lXbAr1CXkRW19e7BidngYyU2MXrpO27X4yIDZ499B60qK30enV66ZSN+TmE1crNV
PCUtNqQAEn5DQQCmZxOnswe2LmX8ywvYKZsMYcOZoDTfxXivFL9w/bA85Y/0ulQcpXBPY5tnK5ly
4pzLYD4kNiVq0qqjbSFCfQyi9APSRbIHGgzdopWfi907e5UwINEOPQKeXafI8lBK6qNEQV155JKC
ZD6TpFuxoj7Xd1O0zN9ohb66Tn/MlxtuPXebliBlJpi2g0OWcxydQ+CFCP74mzLMdfE29iAS80Jg
M1yYB+CrAXBjm5aGGtrryUuhcFVRiqTZ3t3PVQyb0a/taOvXKO9pVBAUKjUclKq4QL5D+HeyGqx4
TjtvqsVbXsX0LhC7WbHBsoBk5s45ZJAsvN5aYSFAIg6rY2JHwwlaJoftKFGHbvB3KGpo80ViVQ/k
NfKzIlaZE47xqin6Njm6uzQdlS+ZUMWjcJBNKHH7yjFIdTidb3j+/Q12r/RcxugWA7UfPGFnpudH
cuy0Xad1yB6awzWNtAtW+KM/YtcSAmDe7IUbVf8Je4rKVWthRspgdvTylRrsC9kH71hBGWg6INRT
+NBN+pLyYVb28C2RS7nuWlvDkY5frToJSRKYbN2r6nkODpEfnbNFH1IF7z3ozGny0lffZXg3wIUL
c84otsZsRCdtPa205NU4aZTTgv/IZ953tReTczFfTYqEhx5VnB3YSatKGMNe/w581hhK28pLV/Tf
Em/PMGgaQarH+9bOXKkO7+4Vxg+JDvpI15lzBJNRb33pfyQhHSdVY6r3viVXQR4PNt/9P/1qesh0
dUoq6xBq2zpV+gJvxTvFXr+LF1adIpAtUOgX2qkw3cZvIx/1mX3WGcMokB5IEhvGnX7XxsXX7Hp3
dlnWr4DhvYQ828kYxNioOakVxSMN8SOmhTPwn2oT5agnvSj+lGFX3YIsdtiV/wHtZw4sTLJ9mTXh
tlxqZ8MR+ZNxzNz9mDjTnI9qjMIj8tzVYrFNEU7DkUD+J3vnsSO5si3ZL+IFnU46yWloHanVhKis
qqTWTvn1vVj9GnjoQTd63pO8Ajh5qiIofNs2W0Z5QPsVsizaJfRRH4irgHV0FPU+b+gzxtOQk2eo
KWo7zGV3dc2wYEYsxGsddrsEm87OLZv2XEUDVxbI1jD8mAt0JdlFLZG95jmI4v5kNewXWm3i18Ea
CX0e1YxPIaYriF/SXXWT1Ttq2r4TgIckG3jjs2+KcTqIn8zlXM8WbJ3PdQokBe9XhqQGbtqo9nE3
4EFSxbX2I+M4VR6myCG61AnFIAuyS9pfWWHcR/Fj9d5m8BLrd+DAoC+LvZu3eueiifAQ1HpvwhPD
10rF8qTMfk8LWHHpfJuKklJ+VPQNnCMnubK54HTd6pB4MArrHJK2HFPjO5+AXqYDlmurgAvSGQc0
auoxwAbck6J7SFT6CUh4WiHNOyshXdIfBOep2zZbjhZBg5huMFRiCYjgg00Isa6DdS6ecAzN+Kpm
HGXTVTT178yBu65kuyEkqYEuGsl+mnBz4REYsVdAoHeOwWxSWBSU9wAXhcxpccK9thcuMeSMidKw
imw9WckbaajFezv52LbdZotHgQoVQrVj+D5kXXppUef2Iq48GBNjyWoiZjQLnxp8zKwNcVcOht6D
mHJXBi3vfF6E5eigt/vid4ulAWR//dOGUDmWLI9whvGRPJZcxfo7ZWhaZzlIbOrbN41ZqI1N0QJu
qWgno+jTmPO/PeGvrV1KB/ccjQjdvG06vq5WwMkOkgDkjcxJ3+QRlqOO61m+LP/Jbto9SgOQVJWw
ag6TgeW9+PZs88F3aE0iuIo3rKCofTT/4kfw9wrk0cqfFthj4rlHn06vI0nMet3macP3f/Stbvic
0iUWl76O/vQ1V4O4C0f+dYoooZMiqn5HVa24hKV5MSNWRLA0/YPqNHQpyq4g0ZvX0kdil0ZFdDcx
f3H4SJgMTfeR7KizdjnNH0Ifb2Zv3UMV3mmz8vdMYMbp34/ZSUMe21BLU0j2kJyy+u67I57spVPC
bQb+5/Kjy9z3NEmneytra2WpwnzuJYtQjGbpJbbq47IbOvZGRU83C9lfc3Bzkrj4DTCUZ1Zna9gd
tIH11vw8WgzhnJRDynmwDsm6MTY26u5jnDnjtvTqz3kGa5GOUzqtSNuM16hsRiA/HAz8FAl+YQWv
dILNnNde7lzLrrUPZdoBygMfktbGHyMbqYnPYvvZMIwJd2eawicaa/j9yFVWLaaT5bsNtVk1X/wQ
zDvflv23k7pUuxR7vw71M0XCTBl6Uk9tTxLK7gOUpKpPCJsmzn3gNaGq/s5uCPYhOLRV3pCEEm6/
cthu3iLN4Iz62q/7uMTITy5+UYCbrzwzn2Q5dM/QEroNO4rrv3cLRIoE0zg/LK91T/AIANWNT3aZ
q3Oej3sRCqQDQfriBM5nW61KIqG/jKI0tzY4xlPoeBdbWRY5S7A+OZA5IpgafJFq241vNdWVyC6X
CD1CjyEtSabpjD/+3oaBsDIDwTO1A5sd1HRVAVdLO8TF1MB/3tb5p2rNLZdxcsRudhyrkjnPl+22
SWzx5OJSQ8JiQ1zZL6XZqlPk4SUB1rSYreqO2xODKYwITEe5Yqq0dTE9VmV7BVQWvXMRX208RhDM
Y3nNFPyH2eBrDxJisF2m3TP2SBSXojJ4U7niMY9qvTZakvI0w3lnosJXL20oYZ25X8CTh+cG+vE+
7DJI0bZ9Dt1IbypXZpsMnfyxVWjSspcQ1IvW32HqSS5zjoOqaKTDcJ6015w9Ci+YCDYS0c3cGB9i
DYY/t9x6L8tpH9stCJLAAvyswapZNU1KgR2Yz2WrePrPpA4mtdifQMiziRTM70ngP1UBe4qZu+ex
5fBqsnPHwFyGF2Vt8loD3PcxPVnRjBJcL2Wc/AYTWYD2agWEmEaqIurpcSne1Qzmi/KnS/zA0rO6
ZmBYirm/0lUZ0I1EVM0EFT/p5pu0zAnxi20LfXjQPyBg4pRd57AgyQcWYAokRznfKJfeqvqsuvHq
xz7yA+GFddAW7Rqq62tg1sMt6y6Ex8a1w8ICH+8IxNn0FmsagPHwe3IISwM9PKa9B7GTiHlDyCT6
lwZs02cTAzlh01uuf3V9+tk7hOP4frpcql1DvzMbPWgiyn02+3g+6QpFIs/RHoMoA4VT/EnqHKt5
HuiNHO3HasLLZ6eGtyFQsiN8Ap7W9Z85zLyXsXwhNLqjbOeE+EocMpnIIWAPCSd6uYj/eJIKmcgT
a7TX/DYL7FX2EB0rk/Qw5MNVZNn5PjU7CKl9es5Uwz/fDSjLHguZGiPkpkrd7BDWze+Ujre9lWC3
iJvBufyrLZmEAHRTqnY7Wr37NDT9HzfZxyQFf3oehmLEXF1PgbeBExtcnerr/8/a/8bl/8usbUOH
+j8O2tdf0a/mVxvp5td/n7X/65/7r+5P8z/UdzLHsruQpvffBm3X+o/Cz7NU6/6r+xUU0/6vQdv6
D3hdk8mX84XkfqNG9r8GbeH8RwkH6q6SDPCSgub/l0HbpkyUSfq/1+MqUuC2S78oCUBT2P97T7jV
gZQhYTBu1WKhaOaYfo3lx7C8T//9aJMEW5ay93PJnJdW+jH08vxCkOKVo1d5Mki8zp69yoLIexLJ
cpa3eMdhLr5aTrn1ksG7qYTVQey0ksUgdSz91D3wAVDdSavYiuhWSoOICZu3jMxb5tTM8Jgt8iT9
E1QcJDFxlUtsKNxGFjFGCjm+4N49tvXsnLQNwInjzLnwjOpcc+IHkjN/O3R/nSs4oqtarfrIJu7u
EUaiddnfak4EYJ6R6IGEvRF+bu9NZW5Dp70FHExPiTkOF9n7byKdvaMaxPTgsDHgLFBtAISWBzfJ
32e7YX3RdcuAEVElw4d8cPORFhib0tAOM8QSjeyvkhK0AjbALiHpd0ConeF3VUxJIPL61maCXECT
CyjMbgWrdf+FuGN7YAPMY18/hJ1N3iNAViabUbugkIzZU89DYrZPnfEnEzChDQwmlQRmVdSUEjjd
FcuKf11Io//zBxJzvFXB3K8xhGXwXmNrh2eX3gCnpDMr7Oh8j/GVcQRY655vNM+oa4yg2CtehoFq
nT0rnmkTTbAlSfwjKWexAz1D9WvijywQEHDWdZW9JsuaL1+cWcTgX2l/7dgAde2Jdu5y3btGeA0l
FTBzVdZf+DNJiAzZOzU1fy2Jl1Ho+Hm0+3vk5z61hF7xGSTdE66L4qML7X2TkYaXKN+7ET/kPgOG
sJtNs3pkpYGnAXbb2XMyb811texqwkPnDiU56Sk7CVP/5WAz4En8Smxo1Z7wWM5yRg9CTlQFbR4x
u/i/PurEUDiPphTllYftuFGDXGW5ua8GsLSIAzsMbldZEADWrRceyyvJMCZnw3GvJdW/hy8P6M+W
q7q62Hr6VB7dU17iPDiY2o/8W3NwmVmBMpW+B2BCm1hyCuYSPC7xoX0EWfMJejcrSCCkfwZ9cWpq
YvIKYSMuOwv4nptAPhxq0ClGtx9L50Y9R3cd8ertxkUfsEjFXvwhtJAgSIfJqTiaUXtiEWzwkqA1
ZQrcRZmo2eoPSX1y24jVMrF6Nbpnc/nRzPMmhedfrgs32rj2mNycovD3rgrZI9FgeaJM9JHTM9dt
OUjAxG2w5YRwSOvKuWmV/64DI7hwIXHPBIKSqooBtsO4QK5qojYzf8Alkb9FVLET92rXOX6fL9cD
CCwTA24va4spC9gXc+LZ8V/uDY6GjTe67nHIU0UfPVZ/gZ3oIqkI6INk1RmYfLzB/QEIdoZnVG4h
GbOs+84t3Z0BKEznzmzk1tHl0pk9uffAGo9OWh3CORs+JI8Olj89j46k0ru0yQA/UWwCPfgl7UOA
dCpnCifkTwDX+6ZYlp6cW0/v1ifGM7Yxndmf6yUyyXEKX7WjxNqJku7aQ+id/YH/Px1odDBgN/k2
zn5eFtgcscg1gnwTJgaxsmay0dpf3Hsu3crYSDDoZhPOmkmutGmPi52zGGA0znhxYQjtRAp5mINS
upct+OGhCHZZV0V7Z1gOs6VjXFpH36dyO+u+X+vcdXYEhIaV32B1rPtmotrhTgzFvirq/Qafa6xI
22Fd5dFfNghXYVgU/nlKo2A4K6vqP6AQ7sHANeA8se2gKfyZnPYykzfLSiM60Uyy0ogBluc7Z5yt
hzlUD/g4Karr4r2fBkTe6ydzEsW+UPmjpYaLkuQ3qxIOmkmeJTbz42g0APdp1nHIS/6DhRNDpOAQ
s44wmeRHj5qqzDl4YhzOkrC6mNsXHWJki53pFcWPZEG7UACSY9IAyLFoPYUCSGRjHr+sGEKpRZcR
HVPDJq7iF3iLeymTlqYTDFSAIitl3Sbp9OQzhk8ZF9/CwOBHiOuvS4bSCjnQ9/38M5FHASRoEPKi
yr4BTk+tmqQjS9grz3TuWZv9rmPqfihfDWm2PvSE32CivZFtep8JiCufhH8T0ADIU+mrj8ZDn0G9
yQHzrZUHWbjL/jS9zYcHtAx9WuyIu/HMTWiHzY23gZykDkB7QEXj5l081uJWx1Fyyrz06pIXtrvl
konUj4Agc5qsIl49g7L0fWScGBEYMpm586YaI2dkuvzJ4YIMjfMBJaFbu7FnbwzAhoI3A8iNAWcv
qUusrPNPP9P6GOcWi+/6u8a2SwIhpl+NDzGq6Ith13urw2pCsxQ1/9gpS8yHwe9fRlc9lT7ei5Gc
QdJcekHf98RaNwDVPQRNBTwE2dNu4JEFWNNN9ejWLbqVbnhIhOKlK+cH1o076UP6chLgUl7IllU8
zjok+Ye0EOoC6SkDduXmR5lbznlCmMU4lZ1U4zFDFU6Chcoxdh3H+vXUmzD3acXbIETbT2GQwjix
+/aQZNlipLDfcrrLS/q63hQ6vrRDn6Jkj8FVWUdyiPaOX/rl1mKgjrjG3ugCZMd1V9AhkqVXgmH0
bYkL9tLubLr6hK0tk2V9T/sRzGdMpbHAK4IdND0oi2YzPJSb0m3ifYxTnTF+Ds68xL7YZkZ7oJ/k
i3MfzICBLXCTJNa+5HKD6V50t8AbXo3ZTPc2tsxl7tRPWA2X+Rurpt88OSS8lgYBMmxLejqtC0Cq
ix8xF/Nu4qo7pCmO8YykAkUd+kYtb7Izx1Peieqtcx7GqSqorK37vRmEAse4wT0LHPlSyfwbtRIz
8hJ4EWP70nkfJUki/AW09iQ5WcK+YWc7DKQC4qX60S5/zW4LsB0LxSmR7i+zy9XVT3GKd8s50jGG
BzNXzZrz4geeSBIgSDAp0w0cSM3Lk4FnFQ0VYp6TlOwa8UPgy6e9z2QEp7jA2YcxLGrlcNnGXnkD
wOAS7vL0ydUj6F17pSKlH+O4Mh+5MASRN8TjD+iUT6Y73EoD5JAeRw83HmXnOL44tbJ0V2b9BW4c
H/JAIlrmhrdNbe2fozBdPCK0V2STty3s7ua0dnwf1ZAyhE7JCYM32CVCWcoJN3Uum7tHQJWu+fhs
8ZWfffa4fuGdNMycrZv5y3NGO/CAYRH0njb2onfVfjKqdzmGhIwtXIVGUz14GCp4pTrbvsWhW1iw
SVqXPRmfDxKCiBW4+gAzR4hDlxOT4/5RuhKoF4Z1gZTWH327BDicxOfctF6MzqN7O0bAyJEXEBPb
bdxazX2w0cGMrnsaazK/vqo3UwpSqwe+AKLP2xUEsdbuMFXPAcvzhdZpASN7mRxNw2VJnGnCwGwb
ofnqy2V+yIML6ZGbMxCit6LJ5B7r1kMCYakEA3YOzYrDvh+eSpc8W1kk2HSw5GyMuVYbmgzgJRLD
PdnLQSSpTXoJA0k2J+jwNXRsUaLWqPG6tt1ubrxD7rGxyosSPqx4R+EjslsR3g1TehRjWHvXuIfr
Nrtjsmr4XDauF9LKYtZPk5nXh8ZQQLDik+Wo4WUgKHkrRufMonE1iAFHsnr9Zzf3+UNVlpbnzPJ+
D7mhT5DEuiOI9ofB1AbRMQXPD+H+xQfYuSs8J1073fjuziCAVVmWD0UFRTPjX7mrfB9WaGxdNLVx
kivPNaZ7Z3LggWdxQK31tzMIIC8Vw0PhONhKaGtcu3V49ckgPY0aHTep7rICR9iWfxst2zuGGEwy
b4xL8gZL7aTr1L1OISdxSZIc2DPBAKshUEPVAYfXKpxewuK5qaHPTlNDoDQvyDo5nXEZ6SM8u0GS
bxgldonDVTWGDdylhmEuKZm1oo6UCLGpV2nBi/EzHEwDpLZVHHIHjS77vv7i0sR1740FtkzdEzuW
YYr2USSHY/6DtdpY1Wh3g+v2xAITC+3U+THsn5lqwQtBWNRir/wTRh+mmb5peGBHJ5qmQwAMdxta
8h0H/ItlaIutiOM8BRTgYP3Ia5ejuTOzg2EnmRjpszaG9zSnijwI6BAZErqlElcfKpHTU6PHvZ8R
Vli2k6l4HEX9N1HAyGzk+yl2PyvJ05frh0BZah3wZmRbX9SXyCc7uvivYqvobxO4YiLMKfgQTqyH
jg7K7TA79k1qb4KDAxPVqgfWULP3VrA9fge0kDwIxOFN78A6qhLoml5m04JoXn2S4g9Fz0LL4Hvc
cJvzx82pys7TV0cP+ZVU/UmMSXZgl5/uDHqD9mYEqqvy/DeKjeRjHSy7lzHf9h1wXxHVHLZGx1tH
Qv0CbBzdleZ4aY/BBeYSQXwM6I8hxHvErC0pJHmx2loQvC9BfmXpBYYC5MHlmuy0f2woSD0oUGCx
nrNjiRvwRMBjE44uG7IE359R5LifDQPeT8GY6w09TS0dkDo7vuoQ9kIqszMZJzw3EaS60q0fIN3s
jbGiV5dcX74YeHIFETSNyxtyZcEmEV689JFRh/wZ7598yligrHjU0M081P59dAicS49SqsqtjBvd
4Ge85BRHBGV9jhrsjlZKawR7nexs9i4nh7iFNCiMW21X9SnzTYKtQG5XGbJkHr5wWeY3BuaeJyxz
4VRRezKQKRITwrZlUdvIHpdnvkVo2Jf2p+gbcS1E1D1U+bDlnRweB8c7l1XkX7xIfThuMZ942xHV
/OjS6uRaqJy+13trAicZNqDynb/teHFMaLBmpR+KkBY9J4LeHQc9EImKkaW152ZfwNW9jLkSxzDR
KcSHYp909J0HsV08DyGPeolbHFtClFyFVzuHWui/QBmYUhk2lNNvoRHhu3fj+lgY0b73fffUq+IS
VS0rW5eFn6+No+LPW3rVRThxvpFNdJGIonvWidlKTCkAT+qGolAe+zi/VN03aNZnQqUXkw9u1Qn3
b1rJDjVmeJyZLOeM/pd2IA6DsQJwDWwktz9MGSkZ5NaHLEBwNpR4zfBB7zNb3ZTU8Qro1HM6VO5D
d0gHj+G89hzWFgixkZkwrnvzzg29q+Mqc2eIUlBKdaqzvt0y6KJ795/4MzEkyvlQ9M/hEl7l/J4B
KbkMhfc5WVm8qqKQXQ9m9RROFnBqgtm9Oo4csun4Cs9atBsjN/0j1v99ZI3uaiD+vY6BZDrWhMME
/xzRLehRKWqEl6IOqZTktCWTfaOglVGEd4s5XW5mW0brggpYNzG/3FB4hGzHNwq796bCFN9VW6OT
HNQli+m8gMLW2N/eWD2yD+/n6qMWstsQp3vr+/4V4gL6noXLAcAW4sCZqNgPsNZdmFAo187a2nCK
vAozyvdBIX+MSN+dsQKRD7Gp70L/gPjxAzFmpvbXNFY5MKytG9b4hR17T06LhKDRXse09w5Bbn6X
eqQpz3ApRxBIzxWlwls78nFRTO3EJkL7a7t3YiYMHjZd5+orIdIjOmH2WWSpxwoW20FI9wKeiLk9
Ue5MryUzZJbepS5vNDq318Qx7wQS7LVHe9yWPY+/EUTPbvABGyIwgAA97DSrybLCc8peh1nQ6c+u
OTo7u2dQG0BMMG/Wf5Vp5yuDfccdHqa9NT4lneArrvaLGMbnui29MyvHfJd4pDjlwBGo0hhK/KAG
nURggixAr/HgWfaO1Y14AA0ahkZ3TxncOwAA6Gx6XrOV0ds8nWyc4D6WhRanT9nFT6ijv2SaFRcd
mJBLkpYUB8hg5v4m2TTcGrUZ+C9xFz9wxj27edJ/jh5dhN5gqDUvp4pEWElQaKFG526lX3iRbPgF
9dYThPM7NKKTPULd60DFdTEfPyTFl1jLXdXa7keooycsDU+RxSjO1qg5YLOIN4LeFraPn8mCfGcW
YP3KE3D2+GDwaJLsTg/13FAHUQ07GQcmdplx3lP6hA3T4DE7Mf9wAASh0uh64hLKyXyeKFn7bIXH
W96EBuRHuGyNktZSI0DXsypnYzn6O4yrB5wR7lUl3ETzH2/kRWvzkFtnRHREG/3uHXegrVx+ptgK
q9CTa98K/VUWZeeCauKtN9rVge+j2pDd8DlMYeYuJjt8plfsI4fnQ8Q8+SAJ/FTT4kExfELFsbw7
g53fmlbPFDEaaEs1wBi3zdcl7+2noV2rkBgyV9KuN8Nq1xTlY1456h577biB3Fyag02WSj1GJikO
rJaEMLyWygHlnfuG870X1UcOz9SP6wZeVJS9kPKmasnskoPRflsKvzqJqlWT9/ELeWkaedOaWFNs
393JNR/gZh6aXEd7d+K71sMxYyqC3KEBARf2LlVscHnizvvaU2fvDhxHvWO95Z0wknacgzTDj97i
R3CcnSvlRWBg59YrsGSg2iA5+xTk4mia45Wh5+QeRVAZLLmn/3Gbypb4eWl5m2ZaAEVSAXpgfMWM
TSm9ClE+y5coJiBcpPEKQMJw6QHqrwCrFAcubx6qnAJXUWY4a92IcTdgSOExQtZfOOpHIrvttM6+
xrDyjulU3LyArGpZev6hnG+4gW5N2EzbtKT6qA6D6lQZcBzITIZX8IcTiFPKbkp9yyvi+o7vfuim
lytlp++c3gnAZwbsQFh6sfnbTcJuq3F0dZLPNeQcTE9eEQWKlAKXTBl6fHsD8fsCEHLakSyEZsC+
Gp0ncE5uNV96Qi27vvannZHnpzHnDEeV3Tmj/mgfwnbk4LwLnAqGeQ3vHOMXRmcPImzfP0dEpHf1
Qp/1NyWSHW1pDoCjjjTJstQXBYmPQasjLTP0o2PDg9nCQzAVCvBVu5oFxqohql+mCVUGpeKNdwL8
LUH5FeHQpwnMdqhmlGm/woXkDOukg0yfkVkFaAFaMZVEs/R3EyTyjK/klQG83ATYgscOtHuys0Ga
bgFMPTRQ+UG8rlsM8Ft2Et1+aqgmarlGitA8TQYYp1x7ww7/ZThuuds83ns8CPyl4wivk3KhOhjh
TFVi0NJWaBHeULEBOn/q35mPjB05M4ifE9mbxP+Tky05cy5UKUpRtVjG9NyqdZ/n9UZAvCA790BS
2qGpDp5DX4GU6WbMblrx1PURrhJvJ+xq3gpkuqlTX7Yq052r/oy2c5jm6q2xKZQMWUflXXWmJnvl
8TbovfDgmuDnJnjtuHIwz6ga814+amQFUJF5tm8pLQT7ulTGmr8aH0peRDGK0lNJECR7SYcAA6oR
HeLZaw8x5yqql1e0vJVnJNrfjeCUn1Vvc4epU6TUjdl0Pgon3Sesgp6iyMT0PvPlsFr3d9lcxBe2
IA9uR+mNxVGGS6L8qeO52NopOgXvkw9zTE4q56Ovm11HZvYuBxO7XSuuKQQu5O44BRuSfEWkoA+9
ZOVW4leiFhWpMMVuh7FbXGq3ikG/Zvpk6uxKr5hEfq17RoeY813C3kg9DXk/gR//HqecCEl7cD02
XmYMTT8dsMmQGgRMraxzE7U3prhNieTVPoRGi+t1AkdByvlaixLp3m44cyXlAfsBcFFHrNzAOTYU
v4CEZqzF7gOKW2Kz961r0JAMBQeykVEq90ufizA9sXFD460IKTgVY7aaM7M+tJbzHlTZpy6rHxEb
4c6wydM77BKB5MHkHCiEnH+zfWpQL8BkyRB8S2kED/6zbPXPoge8xAVpcaohLnGIHjpTUaYsfU76
8LmSPu580TacbVNeEhZAd7NH4+4EZhOJ10o6c8FgBUbWUHWxkXn2WUsw/iPLrj3c8A84AvkJXsdT
y4nwMCDNJ2HuH7njn4ZY91ePJIeog/Bh9rJsVzgL2Raw/Vq0Y4oBjSgiDgRkPFBVpd/Z6xqvyFtq
s8Qq6QgN87ehaoMTL/1mQ4V5uo2KGYfCsmXTxrz89nqfB8yRWkQNSW6321bKmbZNHm05pvbUP9IP
34viqZeGfa7d/mrExAIbIP4AeiFwKKOFyYk78JDk0wOiBwW+JnVaAKnOiPPza61NnmZZvveMMdxJ
HTTvBrGxdRgYZICrxN1EboChAkHZszGg5aqdz1xGcIiXPWBL80U3yuEOWqK64t2iEt4e/I2V9vmG
dOXfspAxWVeFdSfTv/ClbPq8tff/eC+5F7l32TSPsz/2vCpdl6OLFtc6UOkh0MbrZF6LhRGRweCJ
QJDAsKhfRhgLVNh9qIYaOQ4/6O8pz/ogT8/cEeaxNRzWuPO488ZQbVI60AGhJ9jusp4IIv5v1j5s
CZdFRiNoyvXhKk7UPISu422Nmm/PP2Z2kn2BnriGKB0po9ku8dna5mTfbM41oEEhNZvxsDdho7E2
BX7WYc7syF79+0FS831Woj84sRPfK8EugBdIssPmmNwlo3HDGhbjXYghHaI0p6wTsa8l1JpUj7Yf
baFrNdsqpaI2H3LQ4B4fgTZYcaXLY3pKDbQyWIwQ52j8S8GoAVavd5gnJa2xiXcUWSgOkc9GlS3P
fpgtec+64amnt2CNFJ4f4hSXb4+sx93IkUFDWmMgMh69udRHMs0neMGYybVf7rEihqDqtbiUdfiO
myD+O42M1ai60Ixx8TVo9Q+VR8Po3I0nHtVAmEwx7vN5RseuKK6v6vzqChFfqwS6vU9dBs8AqLNZ
SwN75SWX2Hn0LCytllZ/LU0NHnVG3QaqC7U8kZqvdlo9VXOH1o6pci7MFRUt8W0sLBRoZVx0wWxg
D09TpvckMIdVswxEVkXFmFN37tVvOBuIpH2cSys+aav65ikqz55lkURMfLr9kL+huiGfF/LVzikA
aNAdKNnY567tnVsjM9c9pDPA1IZ3IVbePSsArV3Q3AlNMF6nqA2Sq+7670dgl8aKPcq6N8jvZJY5
3AtM/FKZ3RUzoQFoqscsibYQ1gkfQTfSD4wL7FK640edKuMQSbzipd3yyiS+JrPyCroZci8CVRC0
DDWShdki7Wo7pnohtG9+lZtcatwmGITtjV2E+jQaqLbc2Puc/fChQyThWuleVOOcbEYL5logftHQ
U4fUfJut3DlTo59zXU0bz078bUP6OI4zi5sNdb+MhbljJLE+MEesi9naY7ro30F0xdusEajksAvO
CamjLZwli8CzB10gyrwD3UvWWnJlnm3hLgU39q/Jn49GZX1Jtj6rwiPqGMhl1EbEMLgULdD3bjjv
Qqu44Rd2IYtyz/Wu+wnq+5GoPxEGiMGaehB60La+7d6hTS8URbSXkodPP+JMZto5N337i4HXVdAJ
7Og9jAG2AyAV9kikOYVmnzaMyh5Zt9TJ7r2Ub1MrABekIATzwfL3vdGxHxXpJUzKBzAvvFpHXiCF
GmgmZ68Ha0KlI46tTPPbzaPLeSysiRva0c4VS8mHr1jqEFGsO6TIpPiHmPDMzZz43Tqafgix0fhE
2+w6ZE1ppb7a5TyTt1R58mnEf5CCE22/2H315gtmBRXpP24RPNvIuXsjEB8lPuuVIGlYRIXaa/Gr
0no8SWbJVa/NN3/Z3I6tsfVa588Y1RufVIVbmR/1OHxbTnoOdBttPUORoP721Ks7yXaH35kXIvzA
aeK4ETZbntvGKovJMEdz9VnT/cBODKBmCfDFZM8Jd40XnMHiuxDnbAyQ7RyX3D6TA3rsQTv6MsGy
ywcuAG/CUAJEd+Yj5T2/wbN5iANMtfkwbl13fpmBwKxhoV6RrUeUQByyvFiza5qYr6UF4gsRpq8B
sXEWJqWSPACwHA6lL8GBkSZsNRF3V3TvrDliqhrMp5n8p5kmGqhueBJO9e7lw7zvQjDLY6JRxeG6
iAnOSSRgX1vtQyyraWW02RvejwhR7oV91zO5pUebJodd2HaA+KZna4k8xBrxM4nFl2jdl8GMzrZP
PcuANUkgNvHmnGfbJGK86wy8GWH+GUDkXumyhhCgme7mIUQjt8J6ebrszCXLNNdzvJ57rQGPLifH
xVdt+vkt73hqmRPTfMHRa7KDl1b+piJLU0KLAzLiKR624jWBQeo5kb8D8vYdFApUEHGsdddYL2AV
Oj7/UKyEqCBo2GzfmTnX2sxxdzUJLEHqO4E+0+uXUqkOnIRiLc99aGaeeDTxQEQb1W6quYaEPb0U
vvWWWFazscMqZDlMEGGQoGJiG7RPjkodciWtfKtcbS0pT9xs/i7BTLz8Dfh7+vav2DxHy9RcN+mV
9hl0aBbQlVb0GLcbxJsPMwRO6YQI+5GgncCB6ZCOIcLZ0H259h1ofrOKkoVHyXJpbRTkFglGx1t/
jErmyurDxS22HqJ4hdvlpwKDhPJC5JRalVXYpw+eGQ7008KXyNRvI4cAFGGV+h/sncdy5TiXrd+l
x80OGoBm0JPjrY68mzCUUiW9NyD59PeD/ojuHt24d941yKqMDGVJPASwsfda33Iy8zYM7jWTu2z8
qjusqc3yJs3Mvfzi8L+zlCQk6UIFbWX2R5Adsa51rKbR3hZ40gffRSwacBtw38IGmRi45Zn2afee
zIx/oNHtphAOoinRji/R61xIki8Y1TQRilETRpl0Y7kRNU3OIaiQX+CVrSEtrszxmWTWtfcI4JY3
xT8NM/xIv6QCjDg5JveIGONSRcXTbJH7F2r4+gIuqvalD12S5LIk8Cn822iH53uNqqoBt1nvCXro
d8gUzLXy6n3ehHi9Ud/ESyd2CMn/SUdSJhd111eK8bLN6ysVXNEJff5KKoUiyua8jO0e/ADSHi4/
itmwi6jKX5KjaB7yUDBiE4SsMwpcE1QMFhuJ0NZeuI2MbW6e09ixNokwYnCeJAgnFaI+BAPiLUbm
pzAFIMJ8Qs91XepcHCKApes4lQHi+0dhW+q1ccFuRFxrrx0z0smKdLlFcGweWoeJWsmUPS9wFAyM
SfUvxG+Ac9P/5Ywb4sK4afcleff9SIL17N0lNdWX1SCMC3rVXX1HPeKadg42hrljkjtPE32YewHp
7F52jKCYNzVBGl9xN3l7goAmmhOOfanpno6LbT1OClFSuxSkj1aUXaMrE0zJ0TFI3D+2hwYB9cXV
5BGulQJChXJmgTxRW/YD97RtLQhmN3Ddps3ykHjq4rXkkSaQ8dC3kHvhERm3EJENb80lpUcrDwOO
HzBUawhCFy+Kbgu3ozWCh/aShwypkUzfO6Ezk64eyovcD3l1Qje1xSMIFlTRdh/bBSMMLMED5mBn
g/RHQvvadd5Xpu2HoDMPVVkiC1wLT5FS7pJyFTZvFoanIhqiY74M34VVarMWUwQirGdsxAfGQtmd
jOH0+DNvO3p9Nr+hsO6XmMEuU/ND24n2GFBnemWRMKsobN0m5fCuyjMtE/OUV814F2Z+wZsF1wG4
tNr7XdrgeHNOwegEd4456PfUHFmgZ0KWJ5QCqdpkdmSuY5x6ZyMwh9Xk+N5mAnSwtu3Z2QqrpBOI
CHKOCLbuJoOkulmqrfRtPE3kQpRmmh19zrpKetbKdZvkEgR0xljR4cEwhy/Xbg8dasGbNdgMCRbr
2nqOuRsxsRJBQKNa8xEzhWSptLxj6wbUxqm2snfDocSNgW1PtSdQ3mY31ZeMnL1GjveQe9tbntUm
RiAfcVMHxoZLFpm8JL+sYydxLsHiPeLcqO9quiObxfMuMz/1S0IfyHHMjghPL1gvbkZTr0AAA4ck
SN4ibLN3LmuYnd7Nt01oM8xDFFQLP74fHeujLDtrx7DvKU6xKNciYlYdcm/onSJYuSWGUJ7D2Zr7
U9xYxabCYHyX2SThjEDTZF02LFPfObVT/QSbG8tW4O0K0bGinJSU+TzZjUlYEr1kJ+zGhnX0K+Wd
Az9GHRQ+CKQNgNK8Nz+f6pONua5K6w7TiMmS9ZY3MQ/sGigct4O10ELTIJ+4YHgWxbglB6rLcwMS
yl/c4DA5wbcpTeelCJZbQNz8n6RjWJiaG99zdFhUKq4gThn/5IqEXFVH2yoqP2ZOModwtICu+CKL
dwbO75mTVTuzLnZxOYPvHoCdw2qJdf3z12vpU/pxdN+T5I6gb7iHP0sPyVPmHvlFuAH3Bzy4bU6Q
Zj3sCXEGumPgjuVBLxFEYXULo/lsKl4pbiSJ3/0Ax5b0hV4Z5iM0ooLmkzdAI4EANa4rnwZhMscX
kc7zHgbzqG2ttTGfcMGSrt5P80Fwxco7cny7BOWVI3a1QagorA5VUh+qxNk0xn50rftoboZLK6Do
l9OIS2x8VSIVa2Vvxipjc8vxejacxGOXf8WuY57tYzzjXmEChSABFWlDo8qvAZ8W+Vebyu+2m/xD
EAMVMl8dK9/E2SIOtUhdYtGLM6Kz8mPb4et+Y+kSs/mVyyH79IlInmp+itlW9pNMPbG1WxIvihlj
mErq8N4wmdu1NrtpaVni0LN8h9DBwY077kgF8Rzh30K2MuSXFrvXJV3KiitW3u3TNCJ2dJrxIebv
VvJq0PKMma082mb7J2pJQwJk4/Lqi5Va/HE74WXfUkCke1EKjecEL1IWoKe7OQZBqE8tsh6oYXrq
xJROIZeosr4Mg8e9veqIUUVktnYQAWUqsO+IEto68TCf2mjZQ0tWmEMxwSFJIvozOskK4B6Bjfdm
RvIDEzEjG27RMsSPEJyxG9dFRDPXR/GXMJeAwqAnXne//+VrMgN31JTU2Q7bOdQGBmOfiC2TvTPT
9ujbq4e0uAD0QIje+OSDfvBBQBSaBUF76gOEfHFqNSci1MSIEHREpMI7goW2WAIgi9Qe5jXX5qo7
4SPt7T+xJlCEmkWRaCpFrPkUnSZVlJpZEWt6RVQQQqt5FoyM6ns6NNwSNO2i1dyLXhMwith4YcYu
N1AL24MCk7FgZV8FSab1edMl5iFKgQZSW84WTdnIwW10A9yNEADHqEkcjmZyREaNOVwk5VXY3jsY
O2j5ktpBlc0eo1Ozhp71lWj1DUSMt6iC/OGBAAk1C6TVVBBH80FESeRWnuF3TvUvKsggp0b20wJT
6g6TdnsXh/6+wwHP4KfeWcomoBYgiQJMEmhCiaVZJQJoSarpJYHmmJSaaNIjk5NV9uLQhlkVmnri
//JPNAkFRip3AE1HscCk4CT2tzbgFAlARWmSCpl9n65mq3QR80LKdL/x7E2U+O+d5rBMFP8ef3UG
oGWYyF7UxJZEs1ukprjYcYYhUEN8NeElBPXCaDNhfrA89ZoCM7b4exfIPCaAmCkG8Z8g2iJ+d6CX
CBR1YdODKRPmjrkqTb77ZJyZl3Zb3isjY7clRPSRALX4y5oYpDEJzkHWQBEFC6opNqPm2ZgohEyD
wAr29cME8gbFO+wbMnk1C6fTVJxM83Fo8xAFrpk5bDlrv4GiozRPx+qeuGhlzz6gneGXuKPZO8h2
UcKA4zE0lyfFSTEYkHoWzeyhazbec1d/YiCTPgrAPmwA3THUrB+0TeY7rB2C8zQJaFTW38osy1MW
2u8GogN/BS0y2UQpSRJBYma7sOG8a6cGs6n9bWjikKPZQ9SvyS4BR+Qgw9qgq2DfB1UUa2YRo3NU
+Zpj1AA0ajTZKCqre1OzjqTpJVunzQCBad6pop1eMSMSyVhtbWBJVQw1KeRREVOA7DA1/Bb0OTs2
bMt659oQl+TInC+GwVRrGhMnLcsWPhMEJeue+bYNHBJ6U6k5TokmOkUpbKfsF/MUnEdNfaq979wJ
JxCQc3OlrcA7Q6m3chctEAIbNYOPWjRHioYCm79mS1k4EYSmTSnNnWIju69qSFQ5YlStjCpBVME4
TJ96Ta3KdSxbHH0rkR2LMS52fe3vGoJvtn7/PhR9fnQ7n7o1n4+2IkdobkAuYhaZcUAvDATBBwbG
RFRmz5aQGWtkOfWR9I+3LjCQDWDFN41Pe+k/x7rpKNZwsUSRV6wT50cYhGkGzOOJUCwrZtxaxZLZ
88OgOV9J+hqD/WrGq6UpYMz5IIZrMlidlQyP2rh9qC1uJrnrkr7hkm9ZtOqYOcyF+i9wCcSAGSHk
dE2p08xTOSBmnCLktYq6gayIkWYsOaCECfu22T/LBcJAFInxzHvZg4In+QVvbbODqK9EMGg63ad0
GIw4mdeeTJwWmsYrO5eLRzDoAVS9dsoxO+QuiD9Ca8kp2Cia7tu5mZxNnuBdZqdF5mgDU+O7JuID
EnWc5Z9wr1m+alk5o8LT797DcD4Ws4GgoF2HRDy31NZ2eWKw+SrF9NxMI5rqgSYrEZ0l5F54yHeM
bZ/bMEdgMf5keXDKihR9bgSA2iZpmhYi/7vQ+EyS/jyF5i1rsSMUBfKxzrK8Ndb+ZzUw4GNuX2yX
pSGhqPbdW1tCLmRotTURdNIiQ5qup3GHJkQDExJTzOWmwLZmqYTpqDMez3OevBue3Kvyaoa1iyTb
PEFZsrG84KafnB5ZJs1jsLag4PiRbWgCg4pfsMA0c3I/eeMOLtcpzasH3O1I5Q2Hid7sPUGhOFWI
p6Ftq40xSufS+YQNC3OZN9ye5V2NRywRfv3YiI6+XBRHf+wOD10qxB4Wn7NfMsIpsTWJtdTiWVu0
wy1Ab1VQxU9DOR2zEZRo3sR3HsId5g1omXzHiu4mQHYVPN9zrDx+LJJniZlajr49c7WYzGdHsU9y
7IF8FUmyshq1UsNgbFs3PiD97BC05ubJdcSxgG5355IyD6M9/PB7axUXGzINJCIYo3p2RjzTBPmt
PYCtMFet7roMbXctAwYuGVwCJEaUmh2xXYMzfgRJPKwaL0pOvlV/hl3QbfqBWi9H7ooZReUwPRvy
EsZnkyvkuaLJcazc4iuCOEffQn2gf6KjXlftpkESvGKI+ZGg3LrAN4FoAzihtKPo4fcXPn++rUz+
BPwDnYZoOPajI3xD964MLvBTGBzkkbFJm3o5EPq9HlB6bbk0zG/pUn1wDOymoppepZSngKrsrPKY
q6ApSGWsnmobLUg8WbeQEWKGsBVkTQKSQFbONbBpkPuLYnwcBajKVHoa8qi4AVhJdpzNh7kfdZsB
1DKGc51sGBGI08iKKgKsmdx6kpQRIWp6ShHWDCSQFs1XdJKL3077qYueg8EUG4ayxpMtB+Khp7Hd
K9wN9x4BonRuQ5T/0q4OssuwtOlRvb00W5WxQSDp+wAMpFBykMTeVOa8AormXabccC9TT+cuWwhX
NVQ/XNwFJ9A4JcEuUKcY057nq/6W587PONvuNTcxQdPdKzcGMWImQy4a+AaxS0P2UTRt96Ad8q6z
FPd2znQGJg+cuiC7zW9O7B7xnHlfFoyJlSA3zKVwOxKumjwW5TWX5nTLyPMO5zQ85hm5luTJRpey
82jDSu3mAKTEHkJ3IAi14E7Fw3ac5XQmuxExCmJNRszLXb8YC8yd5MkfynrvQgHYmW5ubqakDlaj
6CCL5GhFnNbZt0myqzCpHqNxBecAAnhiPdth5RE/wtjLL+N+Z+fxP8x57v0yco+55ZEDWi9/2Dl5
5UGG8KhoqY4OhzGwNNuGjEnbFq1+Cky+PIxY0p5hYXp8Gt1GamVZV/MYA89FoeO15sU3AwIAXXm0
cJ7d//6Ctu7DJSmbLS+eNi22EjrJ/DaRyj00RkYfPV1OpUziW6K6G/Kg+cydnRZV8G0vNVIIp6P6
MmcCAgRqoYrYgTkXD1PNkHkB6ZyP/ncx9AbQ0/a19/CUckG7CafwYOiNE6okgbk8DT4ViSBf+fAn
Fs0W/nf+1uN+Q83P8rGBCb9PyGti4cyfVo510YTGlMmYYbCgru3G/JJ1wFNlgCWTQbcsabpbMSVL
7BbTXe434qRdSUub5ndG5FTbpOD6a+Z9ckGTsMsEH7UxUfmmrdjXPhWRJ5PrTNW8NtoWiKJFr264
lwP5eJhbjqX3UdgdzsBouMaT+RMPC1rRMuFOUB57kZOcRcmI/8xjwAyWI7mVHaoLAmjCFXv4hoCC
fm8ktLSERxj97ALRwfMPD+dvH1t7GzDHhpqp29bsgRVqdodLNanX6Za5+5doPJLDCvMv6e97Qz3H
KroPFRomV3toRsB6Rp1G90MrjJsyovg6SbAJJCNx14uGVT4EdEAlwOTUPEjD/WxNYWBJtPVzjfeD
X3/+dmkQeo3XOGvuURnMB9ITXQpK6xbEUULGwZthdshUAyI4Ktl/hNSUQMAKyM9FSQRmg8UtxpGQ
pVAKybV2Q+PDL2gpL1jNsT/7nNaWLdD5dbhhiIoj5adNIRa6z3CKohMjOUrfXNLzdkL/ToBvpoUF
+7pnuiXSXbUk8Kb7gp4o0/o2bM1NgU9sV0WivEYVOQeJrUlpGLz7tgVwodh7UJcRa43+hLhg0vvy
LD5aU6ztkQ4pCWGZH+uGkVSTmdE2r9UV3m24dg1Ur6jQ7usazlVDUmddgKkwmvB9CZGcNZGEIpaU
2hi6HQ0G9XaJ/yXsXr0s+SFSCtVmLAiJ56qLkEDfPiCNx517AfCqw0SIZBs855HGQLdN4eVDqfw7
Oup9aI+G5T9BzuEod+Yn8nJAAsfht0S76010WOhk1hsz48/JTLyqbjnm+Xi20FxHt94QxAjopEPl
z0hDlqfqhmpf7YOE6TDqDE6CiDJscMyPqOZHrIlQpJVCAEYYT6tKAPGRPJsZXfYqAZ5BQU28yxyk
T5Zi4EHicT8GcpunE8Ik7QAsFJ3KtuseVLobh+kxCeBzDO4/RareIg8dQpygp+8JUakQomnyp1/c
EhOCx+zbFtwPwmmAsRMvyn5kLT9ECe7TmpzOlPhcxA9vJjq3yiB9uhsvgelZ7D7J4xgu2bZRpdor
qOKg3lkwFcHTIelwXt9gRqGwFNim9voZmCM/VuUp1MSuVyMLIhstbfWPEf+1ao1AYibSqlGdo5K4
BwOZZ5CHd2pJ3G3fUyepCjKSNxseLpOVGfHlHsr7TQV/lu5UXx2NudmmdrP1ksGAfMqwrpq8H5VJ
7hf1cjKW3EOQnblb8mLOpUhfAqFKOthMhXwjL089YTEDzEAOkMbcOB6X0taLimNmK8kMvXlvwTab
gFT6tIm2U5iSvmQt7xW9CEINuNOlcb1hj4S5bu880mDr6Sm1z1OAXcqZ4X/0UYYwMTMovyifCp+I
zqwerp31V5R4bFEbmRuraMmESKNbkUU/rg54z2P53Vce+hUfG6hb8BmNgkZ8gOpOxfOTGaWS1815
6tsSgTKnoF2RMchNQkdUu2yVQXWr/OeizV9lwltm61UwuMmPskJUZzZCYlolE+uHLiPdqJ4mA/sj
6NwfMSfPyGixv0zYbYepRBbb3JjI/Skk32zXDMV6ZknRd1rPnXhCEVwcw98kuzL/xGv16LeBeci6
D7ofJHchagYdD9gNSUK9SaCXcRs0CcErbzY5IzF41IMTkS/rYKVAjmu9AcjAAb1woYrK7t6gqbvB
nou517fSlR3RgfGlcYtNdVfrdC6P6mg7G7SXbYbaATeRNZ8t7F4O1Mk0Dz1Jd3P0PuP3XQeh7t+M
E9Or2COmevFWDAD3QxzxWWao+RitXGgMbutAgmROyA6QHBxr2lsMqFYyFC9+mn5PTckiK5uTr6h5
WZO30Oi/jbB89vTHV03tppuG7ta7f0OsH9tm8outj84xlgvMHQvLUEEkQBO3NK1CdjJBRmntyOsS
Mq40PcjUXWluvOYhmrr6WSj3upDNsASF95kGQLrDDwPG56VpaD6jDgj2qo2vRuF6Z4vuWOEQjV0V
p7GoUoo2bIFFlt7yOjqhBJQb06pI4LDyesvFCHNKvQsdXg9pCvOAUm5tesxvcUN0W27SWyONEe9T
FHmotqzAWBeD3DdtFW2l1yNIhDxRZrh9sd2D1gjFsiFH8odOGkOcv4Nrcz+dml0/+EhCavexxF2w
9miIrETv7TqUKFth8nbUbbGdI+ZerJNyh31n1VD2At1k+DC0YBIHt1tNqkaabifvyHdjWO/c883I
fVCztxn5W9bZVOvmBLE5E5zeIklRrNb0CcqW2VjCCh8CRGFh15+jmmnJ3PnmwQI9hqQehePSd5fU
iQ/xDBcYy8jGWThnaRmuB9uUB8yJUPBsIqtDtwiRVyLmKHud6EQg+eQTi+n0xuvQsNczdsz28O2s
HQdhc3LLx4Q50S5pU/RdZvrC7FuLRLD2gCSeVo0VAPjJEoHI0X0cg/KAvIc2vsfJ55ATjfMOG3r8
E0tD0CqL7tUUf/MoIDOyAZKohLw1SgkraUI6qLWL8kMvmrYY/liV2o9E3ZUIia101rL9cKGdFz80
EUfk0hDF4MBLmWw/2y9qAMRUOVAh6Lr2VruNg7MYYvfB5OXVcdKrrBqQnLvGTM3VtBu/TyWz721c
NJ+9Ozj3lKu7uZKSShh84IKvuHZrVN1Y0/d+1e29wCAZEMsHUtRLPtofEKHwHFGUAtsC9YbbawZk
h57kSbnMiH/D0GfCowFO1JQ7jn/KTPFKZuanUbc7vDojr07z5cfhCxgZ5+hYztcgg/uJyOW1r5f7
7+us32tSfuK1kO24G2D7xSKaV8y2O6KH9ilXKX25pd2JUY3IdvlGCfoRJ8l3a6Y/y8TJXgAN26Qv
SzBcdSeTYgoskzcQzRQvnKFy4JdNtjQBrsUOKSO9Juprkhc6nrpHPiN0LnJf1Ptk+Ui6CHsJlRJ0
ZiLi3R3zifvoQHZ4uUHKG22DgQ8fPtSJ3tSHUXL+ipjJXTBNPhqjpQSxurwFY/9RhdP7FOO4aOrw
HzscMFw4TBuimm+5Yf62Gppmz2sCfE/c6jmetylWe28hpGBWWJLgQkAPEFS9ICNRGVFByYTXum/Q
8OdZwagc7yGcH2x3sz/eK+y5DedQP6EqboeE940vgXbvr83GfP6tCZjSQtDVV9c24FjhTk3RJvmr
csn683o8uaguLJ+Y24j2TZSzDqHDPU4WZW+ABLwv3WlP875aOy260cUlstQ3XY6FnKcVMZhbOTnW
g+34D7F+5r4bRIRMY97/nspVPBO82kLGmJFyLGW4x3Carq3KeTb86ooeiNISUq6ufGuGOr+nY1SM
9Lhdin2a3HJr2e1n58d8rmwPBYUeII7TPBEuayLQSZLiJwljjkFKxTFhM7I68xMiwt5CdxEMDiY/
RiG/D8MJwx8upb/nspG2Hot8EwCG2Ua+zWCbEg1EIRF35XzMSBiPMy1DnpZ2bcjp3TbU1RwIDkzN
fDPI0bhmgv1o6bD36lrXYPuImxkZFftSm5rv7sQhP8Q2swdu6PVhcvHHhG5k7H5v5PbYh5c+t26/
v0NKBA+AQpdYNJwgU7cjZkiuSDLrc3Pn2DrJuO/Xw9ycwoYEVsPi/xlK9TyToPivOm8m4yCQS32k
ZYsq00ORKKud39R8KCF1rFUPj9lS3pNw/YPqGthKYRyHmI4KTCAOHUbS2OIzXNU1N2GTTF9McKtW
WSddYabz8r60JsOEtjorisiNjOh2JOWx8XF9Jw5LoquiajfIY8rJzASCXR65GRd/uK6uy+MRuqrD
ex7TVso4QyqEhKZn3AiB+jEsNifSTemGWgybDdxj2DlxAXmNh/aSPW79W+JlpnkkoQLrP2JvAovQ
iTgZQ8AWvZ5Tgk0vzY6CY03pi64OhwOMgE2pA/kaf0+OjYzGYRXyeWY1fhPc9ttRsFJ78eAHEzAf
xKLcV41NZ3J76LkRlG1ErnHZ7xGE/AjZeOvgxY2W9yimDClCNqo5Ch6xu95i2CPDUM1rfILryabO
Hhxd9ofMVUkII+HmNQXZlPl0C4iBl77x5DTU7YakdJExz0Zm/tnCJtkralyYT/EanTZtROeR1XHX
g3TZ2piROJkB19LMR3G36QBHILdC7E9RuDMrv9oYacGAL/AeG5kLffmd2BjT4J5cQr9082ORZZ+R
NZwYOr9XQB/RaIHxqWS8i4yEwJSJGGR2R1/yIvTtfaZIpxnpwG9a56M1/JiJ1mqcR7qnLQW54ac/
RoTl2WMVhBS1v+vLZmOg03EmRAYbAg4fOmxbvSQkdSOwz+mlS9GVCx8Yb3/By8Z7Egx8yD3PbbQ5
TJNEaTkhPYl2PBSx+91lVNaL6u9NpdtJMS9tXic/vydsY/AUmLxDlZC6rp4aOCnj8u3V5ByyhyIq
pDzEIkcK0lNQjNTpNY8XHSHXvZJNEe7WD40aEAJY4euR47KE5rgeKwQxs+A483kb1lPFTjOSfrDC
524w1Fpz7vL8TIowdHs7NxlxtBU+Z4S+abYZQAHyUdB2Ww5FpofWwpElhyX0pyy5qxpg5Kov/hb0
WRF8EutFIBYHWoATxAdAt2KGUYj5vQ68cyjEXWNTnreeR+IekyNi2yg8+ONxEaB4/eQ5kSUmheEd
DMUlHJhCq37+pwzyu7bmC+XI8LCIplPK28a9YURvSnEFqqXbiqLYGTEgGsRWgONoI28rSEmCmNaV
cpkOmKqkMY+jbh6XlykZ82viXbOi+JK9Sce8ZJSJMm96DuRdMkpzp9gItyqKv7yAt5FMDsSkGKgO
Msu2vETfJZGeqzYD7FziMwOiLVaBkuehz58WwWs1JvCgyE91/3VlzbhK0ofx0Wer7K6ZlpcCstxq
aTic63DGVQxzYs1ZAaiEMI8Q65iTjWTF4X7cToNJYNbk2Des2Jya3IhZrG+FrGjuKgCRsZDjwYhH
8y5qSLTOlldf2sGmZcqFHZLrtFnHZ1bVv+oPz+e5o38k7fdv65zZ/TKkt8j/09Uk+WGdOqeQsI8k
VO5it10gq+ICIogRd1gXG5vcbPmt6XX7OeFDUKH/isZg4gCYnyQ898Gdvd2ypCMpfc+m4nZb+CXP
sOvhGI3wphrnb+NHGSQK9qbE/gOgj8WFjY/u2TFJyBaz6+EZA0rwGFJgCRbP7yFF44CPdJhLmq4e
g2LaUiCUby14NE99d75nHia4/HhhvX8Qel1ZzsMO2MgqcwZaYYlBkrJqN8j7qCIEVyaSyBjTkBi5
xxL8UieGxT4Cqrbj0rVOPH86Jm3HO1fX6D4tYT2RKMiF0yJBJsIqlJgNQ1fOpXYo/L1hFMN5ID6X
1LX2FlnsZKi09lPbJlcvnNntbQ59zxNiS9stIBeRcEVfccznPXW5wfu+61taPUq2jMRTjJXT5MFf
s31ry7g3u7O5EZJrvP9fNuf/C5vTMnlH7eD/judMlqr9Kv4nmvO/v+xfdE7CLoTjgWMzHYkJ1Zb/
lYJh/wdqSt8Rnuf5jg3v77/hnIKvAZfDP44pLUw//wXntK3/COhby8D0fYuvdd3/HzinZTn8Vf8T
zunrzEvInHYghcu3aJPSUX9/PSZl1P3nv1n/7gS8qQx/xoPInNfaNV/tZJiOwaKOSnChB5URrbDN
wF957KG/c9QmpAnTr+1C49nEeMd2Qp8N9wt9x3MYsJILRXhzO32quSGXfgZGltkfTSe9QxHsLFJv
Nhb09VXmzrdmwhBu98s1FTjjIitHVFWYJ6Nnvw3Qie1CRkhYz+S0TlXUrMJyIgln+MZifimkYeHF
HVE1t/5OjWixLO214puWbEM9o6ooST4basV9kVhMqt1rkccPdiaOCNUFenTz2yWm226Tj3oEG4F6
NFknndagAA6aOp/IIrcosaiG08pkuAxSwDP2seL4BAY/ifQT5cL7Yo0A7Dr8AWqmmdzS9N+YBSno
PO0thvlvsQAOGPxQHRbP/9PI6ZIFVLnMppdzgHM3NMd6p2xF71s5NzcP//Gs+Dib3X0xP2czqcx2
iIwmli9kfzNUxwe1dj2c+KjXq56gMPht0FBrGvPOj2Xy3SSKqWljf/Yp+ICua5Gd35yuabbYbqjr
WryuEBFXiuEgsebNy5DTxjC8V9MM4o3fBD9WD+ZKct9AeEBw4zwRSTsfRovEQQFWtHCdDzRwb0Fq
fqTCAiLeSBRb6up4xZlUhcfYby8RXWMr9B5l2u/gv3RkuTm1g+8OPWQ1EPUENnmvXPtCVWlhyS3O
XSYeQkb/+7F9iudipjjs30COnQjp/KfJunkb/wYdtAxVyuY7UjAQKmrIviUjzpzbdzsQQCk5/qOh
WklmgLDOH4hC+KmBBVIqLUjAQuttJLI7RhKDwiNF5g7ezkym7WT05sPYmrcIqATuFbnpJRaQHm/r
Zm5rxJHJ+I1X6uYHXb1LCkIEc5w4WCcIoVoEOn941WvavQnSn+Bikci5qp2QhDgAdnHK3FOKx3BK
v9swNPbgfe4G/g2Cuz2n+gBsB2+fmsPJ97o7qyWtcAr8aD2gekJJ+YJgD4BF3P4tnYb+pgwvjUp2
5PbdoY61t1EF2i7azWP3AGZ0RTSNF/TvQYcBPiKLw/MUL1DXXqSL6RaeaNrS9HO4v9RBSxik/cAh
Tz/Ldp4dF3CmFhSal1qEBSg8jVmY0/vOfzfGZYMK8uBYyXuS4C9ppd3vwA5BN22qBwtFz8aHo7Ay
KsB76bxRAiOtQhutwvqL9NJrCMp2hcr8haE+01hejcbS1lQXknjrgPaeOm9NCDNe/xAUQRlElJb8
OSTUZqQpE04vc/E3mbMfJcI/+VLfoIT+Qy7uE7dWaCtU2qUHFt9HWqRKxEaAMw+Z7Yt16i+w5VEo
iXF5baMnRwh1xM+Ink1Q5eYTkuZ4eiDoAn94CJErC0AGITnzDe7fxpLuClyFRZGRfFAlGu3IJZOO
qfqLsqrcJgu6RsJdrXVsDgxumU+HXftYGeYRo/Ehxnq4IWJ+OiziH3fEWeNqTR6oJqMdL2aCG4VQ
1Goz4MtXBL4SDJR+1JH8SzQZOK6rQqfyZ0GVQc80YOqIV4TATfzDxdmIucihwH8ZuH2sTDpn2yAu
SJusKMinBCcOGSoLi2c0muvceJc8oymMeUjZ86vqxdeSfXSZvM2O5q0CDwG1upHW8qhX3cLevmp6
4B2zbS2roNR9dSf+NJrxsfBIlZwTdEsC1ZAa/JNIRwJlC5foaI2GrVmFDk1s5sfhsSqTJxFx70XZ
XVY5bWNzfM3UhiGgnphqVHNlZbvWxmmu/irYMH1uW3umccs94FI/Qk/E6A9P6kjDp/IW8Eh9RpfK
4zYxTOnWVa3uDIQ/S+QRiqkN9pF4jjzOKKMb6pMo271R023qMQZt4vizXdov7kh3KPWZkFre3ZAA
V4QMsSK7D11Y2t0FLksQl1exTiURODYf0xzHbJ9uSmPQP/awOFYxLqGdXdXPaW1wow8fwG2xKWEI
cRPL3plx8y4WtYnwr0B4o0HpjlrE+eVFcUOaTrJbSugB3MicrTk0z8GsmmPtGjdEEQ8yjv+OA81l
Pz6pOSA0lNp904iEPctYrI2AUHLO8PRhiiW8MjNJNKxHeJpCYjZz3oB+HPsFVJDB1QaHwIK7m1f8
Hw/6N6W2xahLYMGXPX78Nnr4P+ydyXLdWnZtfyXDfcjAxsYGEOGXjVPXh8UhKbKDEEUKdV3j69/A
vbJTStsZmX03ruJKFEXyFMBec805JsZ3wputoKA5sbdOSgp2jhDOw6qRPSdVEq+aEk+U6fTfpQIe
MQMZLK4nmWgkkVdCwdbsegE1gspsG9W1ECDhWKAn+WQ9UAxb49Nzntl73OldYjyOjt0tg7KbNt0Q
tQdORMfOjct3qVfwJOaSStfZqILkSepmEJiYUI3CoS5PdtzBVU+VE9UoDPsuj7gy+sOgkrmuFJ6y
aRvrSkix8gwU0dwshrNBhdPYiwfC6YBnA+9qOhNtiN2BqlJHbMpUm+4idhXUZdxKOX43PRQ+EbqC
l3F2QYAkWlJZWO6DgBJkaF7+D4Pt8MoBi8yOARUaqASSYUmHtZzLg/poPfb3qrOT774E6VBaDLYU
bx6AZUFukh64Q8tITlhf6Mib/y+aRLhvuKBmk9y3djQRhs8qpA9mPlFyNMua8gYNjviO17s7u+eO
6NbTdIhpvt0aUIVwJ/AKcKP+4o5s9asqS46F1N2lkWnDPm+Do5eHw6HscGeWEb61Itk3xDRW3DyS
58Fm6dBhWRzKOr1YoLfHOtyD53Dx+wqSShP9uk0/vvJamwCemfZTo423sIYLzIDKoMkpYdUXLYyt
r5PdMt0QMOSCTIQmvhuUKO6I4GAknURzMmFrq7GtdhldjISq0NpkORTcP7GxQUu4lTh3ADvTNw7/
JXgMPBMaWY47pZlrd9oyvDcFZDi7Of7xi1VLc9elBC2jWWlJWDKsBJeXqhyPpVHZR65KLMPuMfIz
kNNWuCpf+g5hfkRDCZ4VEh/3c9Kh0H5ufPbAChJfgcmI6pew6qtDVpEdSCbOiOzQmeOt/kIYcCDd
EXKyqcOV9PqbSYPNFh3/06J9kn5Ni12GV4tFpwmArKhCde/+6Bp+yEzw0ixgcOS8VzayDL7p02fb
etaWoNUbRoti4ZgAkMIeCBjLOkkXF2ouceiArO/edNnjKXULjehGcQnNcHNg2CZIntCPQt7X4W6o
6PTgUK3X9nsd2gRUzLjH7Dm2p9ax25PWJnSyh6AN1A/V+ucOKybbU/zgpnqDs70xp5aCGmwqjhH+
GEeOWhp4Z6EHbKLKuKX0ejxZbnsMMucO2gdZ20IF61wvl/1Qb4lR35cad960V0s3dLktNOEzPKot
2juJl0lxgGDA9SUn8Ln30eggAtWT3DoBXkxEcO4KiGbIRTSNUZOWJT8YWjjtS30jjWmXtPq9R4aw
rYZTDuURwjhbA6N/Qvt7NmtYIMS9dhZ1d6i4gEeN4BSY8U7gzN4mhg7CZ/I5v2EOFMxAq5Ir5Knv
L5Tydcc01nedgFzbGrc6dFnb2LgrkDPQ75yNtORHBdxWd+VOFwNuWsJNfc3Uo2hmQcc6Nai1dkTm
y9j3PQKKoKKsE2Cwrehu5ItBgnn1YAcBy+YG2RAIGOo3LN3YAo+h15pLZIhwpc9LaW88pmUdLMwp
fob/u4Xm8lYWAK4kzBo24tKap4KhuuUZQkZZBTtKW74rre0w7WpPpU5QrCMXXEESNeL4mavtrTJm
P1MBf9tOzRc8g0jB9p1euGIZ2RYhlGzZ59pjOXNxbdxdHiyJRVLRZJCad72Jzodh5cFxsq9VgxjC
WSRjt9ugIG4nCz+RriIkCQJAnMQZjUN6eiL6qtzuNtb1i4oFNUvDZxNTFh66GAfmBWwmC6oBNG8V
A/3btyVB27ROT2MRrHI7O2g5LuKioeYhCufm+ZYMUa+eQib5VVJ4LskiMEWDD4SZQ9ANAsk0u3qK
ZZF+p1166+uQmabWYsdQo1mO1UL1E4NdmHHhqndlNd1N0IcjU906mTwOjfY6GCH87YEyFezje93q
9gXri6Uhbc4y+PzoIv+YYsTZseqPnNBvMVdOqGsZojVpG3y+yxFgQe4/kUKO6pH0+Ii3gUcaBN9d
DxPKsazvyEafUvIcxmw6WHMtp6D7GtWyOkAO9FdWSsNCVOR01dlirRv2Ts+gB7AY5yCXa/Ci6kqg
snLbJ99BzFEHT4AmeHKT+pVuXsrlkhhoddfMI24aQFzRCfuXCbg/D11UvkuhnTorOgCT3DAzQ22C
hmNwMejyDX0O952M9k6rOCln0ffan4cCc/pKdnkkIcL5s/YWINZNtobaybcRDtXAAdmoUKldsAns
9mw4OIIolvLyrxZnoG6qT0ZhwpfK+7tR2PlZ6t7erZEsTWnQBsILI2enBI6fIwcO/ZsRcI6yBhGt
mvOUhteYPPGmAB6N7TRZ4KbmzRI7J4rvoc9qFmhICFPYYrmi6Tkm/6w+CjtZYi9blq3XHJna9lPG
w2tPFmwmJ9uYdnGtEgqaMCIuHFXutWE+xEYhAb1poj3bu5K2oP4XvrrJs5WMLaTo1ns3abld+QLV
tqVPMQpGc2+Ir11CjSchjr3vi28lVwyM9K4fEpMnMrcxxswnrsah0rKPzFn0MJbz1n7cBD25I7R0
z6iaTZCSAva617geLsopT5bffopK3IcVIEC/aO9IXppkbjoE8craOiYDE4SHbeDjlworfClhfeMG
xXkKmpbHPZD1QLhBhbkE/BwRzBY87xmZnynZaCRfYc5lH03gPnUUVKU6axgHO5QK8C2eqfeQEWlL
qs+JxgvvXRXzxdgiPctKYt85fJmgHUhxap9ORHsc3VZrFvTtQkkkYuChXG3rkveEzz5Zf50oql4V
Oi04FeLSlBxNTs9L3SECTivniuQRR5n0M7dd6jJ8dwPZh7jPAUrYKR0tjEWkBFZANeOlOek7PG/m
LidkHE7etSmzD8QZuoJnFyiWn6+BFq3Tnp9nwJfm1AySqnxr0cfo9e439McxMqTBMxtwzrbB2C+7
wNxHEMpWnqtjkKu0dmHiPzHt/tV3RqLM8dmFHrMu4x9JZxyHjBSuY8ILTEuN1YIUbxYo5GXGDLAS
QmD4xyJn4Z3FSRRszc577zA6AfmOSTmbu0KH2/9/+u0/o98KZRpIqv97ifFd+9F+Dz6ravxVv/35
aX+Ktw4aLVdMqUvdErYpZ/X0zw5j2/piYZawLZRdS/z5kZ/VSob6YqOTuK5A74XcJMV/qbeG/sVB
jrdcBFdhW6Zr/Cvq7X/rVVLYOVBtbdMFO4+I/Lt0axXuSPivLdeaY716rCRqp0eG9VubKZ79ZVy2
A05y+1Rk5vdfHqm7P8ub/pK16R2mzQYhGBX8V9UYBfr3L/13qrGIDDuO8SsCvYkxkwT0kwbRtMML
8t6j5/z5Ev6zXPp/+Grm/M/92iBlEwtHunZMS6eZhqL233/SyOsi1chsZHOewisvCKkZvnlF1X4N
bf9cJcidA3aWzVgXoDqiaKtjStZMKG5J0jpro+K2VGvRkuy6tepU+9VojddQ+1oGVwn3IpzCM5fj
sbHPFrwEs2XDheKRjvnzKPSTOWl3ZU+4nEh+mEdHw8zq9T9+QIWu/7ef0XUNx7FsyQuKV938bP8i
xIsqrW3V0UuVjusJ8NGWZD1HeAN4pGyJRuawtxb+5D+VRouvvZksKFqjs6o58htB8VXBet332sVM
NERFQuOYBCysjyzzUIPfE4DwXF2YXN8gdS6DDpMJdi5HRO+aBMJsyq3I43dlwm8AxHBrSlbKpF96
H1yASImTo59BKIM7aOmOfUiDrNtneJu2FHzs+eN051PvtRpy5zAyit5qbr14s3EpaT9ybo1jhyoI
VUWMGD+Ynj2bPbwzbqUFGA388rxkR4VCUgvWHcuADIRTms4kJXnw7iimWFp0PdGUvATJv819cbXq
nSw/auMk2Evi9F+8ES6zjoZf73ILLLn0LX3ngolrkM0PHaWwe6OI92GKkSfipiYCeg/rWhGonlee
Q2Y+y8owt7Qu7Htm3Svz/n0tu2caeReJawUPY5Cx+46ND9FNzgUwcLAk2biDFBg/0ptCOpuCyrpM
MKlgA8kRVzS/St54CBVtSsU+SZEfgzZetdVnqvVEYBv4+2NlY4NwoS0NlrG35RPGTFio5HKWbB62
lua5h84B9dQUA9UvDg3b7DOGS0i+wddpJGF/s1GKkwXEb1hUKcn5nhTJUZfsn1vXOwFYyK8SNVrP
3FXRuQk6ahXtM6XecJy5a230Sem6Ij0XWEXainx4XY3tzo0veAO9PXc2FdKtSGkWCXYV+qvOEOMR
FeCR1FxN9JChwrIYno0uLogb0rvd8m3qoK1kx2OWK/AlkLBgnNapBjMw+nAGME5pRA+EPmrNsrbo
/kEwF6XRLQ5SGfexVV1rEaz1rCeaFhxyQD6JmW5ClLCgYQinR7ehQqmKkw2BlVXlmRMM9yejhvJb
RB6pZcKIqyStS4DkgjV5frMTXuv/+J0r2eD9dnFyMKzOF0TJexeA8bzh+/WN6/qg6ItmNNZR7J7E
H8izOuGU9Mf//vkL9pwNQeY3W5/aUzbnT3x0g8zxAd7AEqT3DcaCORBdFMOpHwhxqwwUuB1i16G5
xVnT2YwY7VCDxObkyANm7uBFPA2ig9DkZcekIm9QmNR+8cr8FmSNdU5Eciqi51DM0a1mUyNALAPl
fOReS18V0ONLaDOP4LNuzxXpdEzZYYIVya43MveufzxI//7bJbz+63/w++95MVaUnTd/99u/3nLG
rfQ/5s/5r7/z+2f89YzNMa/zH80//Fvbz/zyLf2s//4v/fYv89V/fnerb823336z/uP4cN9+VuPD
Jy3pzR/fhf+Zz3/zn/3gXz7/mUPIz22w/ctLav4iPz95/in+37/dqrBof+93/Nun/Vwiiy+cGJQB
o9Sk5pF98n+eQ1zji2HprpCKJknD5gby6xaZ0wmrYg4h85J3vmv+rHgU4osrXJ1XrEn0l0Wz86+c
QwDL/P4WwBFpKmnyDyqmeOXqnLt+fQv4yCOVLmlcxzXyKDBXdSigUWS+hTpmKvSC26hLdi/qjCpH
qak2cnlnpIOYRatYQKligbp9NGyw2ZHjfKV228CIJM+9YXCiaQguF5KuhyJlLQzsIi5NgHDtyu09
Vnym8eEj52XlfRyYt2agntiIDPeY9t/8B1fMSW9gQ8e8hqBZfZIRnCNP6VK5+VojXUNHzjURw5az
Hq3XMYMKZa61zoVGDPqaJfBT2DIlDd43fCqvhaXta0gn68ka7yP7SYdpwOrRfh5H6+jWlPRq2UOt
ethm0GY6+LZco4tNLt5033yvBm+NVPAhfZMbNRIdCYyBYjz7xe3Riix7iFYBlpbW+mBAHnZxSpaL
267XMCXrOX4plWnZMfc7mBrJTptIEVjsD6u8H7fEfkr8wqny73zjrZ9kuaoTm5h4R0lINEDv9IxL
kzTqIB2S2hDFA+LOO9BxFEqUpOlt0GUhLrZdWMYrA4WudQBXpTjzCQ5oIPI6iT+UzXDmhu0+AnR9
XxnGitPXjvlwk3ZkGeoOoCldXzhV6HXMz4kf0xYUTBhkbXoeuq6B+e3FdxEVXXyNpAVkMq5Khwgm
WO8K4QpnueWG+z6nF0TZ/r3rwrxVOvx2BU+F/hWdM8SA7BjH2D5ZGbpcnPccHJlkQ3+Oqa1cmEB0
p2BDB37LOQi+qav6M9Coy2Q9BU6knxQkyXPjhv2KiZXgBuW9G7eA3dcXiDS+T/CHZgt80No+JCy2
lErqy5lCj+bMiaLiWhkW9mdGxLYY62SDzNkt7Ag4AgHDagVOtyFWAl6kTpDXWYW+dwWSRjQ2c3nE
XWhPB69Pj5Uq0drq5Fo3abUpCkQHHYRkMRo+iCzO1jnZ9G3W4e3xK/GQNCSFkCHpUKB0OW9f3Da6
pNoaVCXjtxO2iKqs18jAJUtZPotGe8ungEQnN8VllbJPhWDJs5viRitArpJ6JSmVbKfBPsCIhoKF
EXBhNCAcvEQdbMLUOfDAyGj6rV+gd9HzTIrP3sAogOittO9OwW6s99mDJ/RQITthUcamuRSWk2P1
IkkTBxk2P3ZQ/OOxuTBVlmwbK3xiQl/1FuYs8PzxzEZ0MHeg05QPnSX6pasHxJpcM+AJDV7sJn2U
KASdpvEHMf0aIWozZ55jWusnOcvQaZA2S8gS4MeQqOMu+WFFbbSOMrZhSL127r4Zs6wNNGJZpuFZ
lj7SEGJg0HXYCRHBu1kOh3HVcyrkzhsHTOcI5/msoEcV60S4hQJ5J4TA1RSLKYfXbSc3zmE3iRAP
pbTZ20jzlF9hbe3kfqwMG6NMVa+iisudW4TfhErgwE6fFlJ/MWv+5Sz+z1uAft4HNCwGchYEU+ya
FKqyM8C851Oa5kfb1Cs+7ZHVQJ9Mt7IfQs7+0TaJGoJ0+nhRNjnWdN5M5POOAj3n0PZ0zAysLyYL
YBPbDK9rsdyhAoUt1MuElQdez3n/Ub148zaknvcimNruGR9HTbePNYsTkwUKn21yWmWn0v+xXfnK
dfzd8GnKa4C7bgrRf2rNo6Wch250b9MQ3WUm9dWUu44mcr7hRTtSwYrKwwGGSw51trJsbZ944I5U
uK18OAre4BhblpDRPlF0TNZchnUHX3NPuPeqesSgirnoaQywRY8FJaCY2qHvNGQuZ94rhUgPFSUE
mCTqZuOrhFSZmhtTNB5/XRuArmnXysaNzFPDDSgOgPAhOMssvGeD5S85aHabeKbWOLJ+zKXf7ymE
5Ww5F8dnAOyc1gk3ZWQZy8bhlerTEFsNMUo8TXNJEHCjd+ttGV6Qm8OzSa5651b92S/QdOARteuK
XntlJrSQWR79kMYrt+1wU7gxtbkNE5YoBM4Nq34eDO/JZ0jaCoNORdg7CbOpQjyK8KI2zj4bxudG
qqekop2+d1lEDskNU/NwEejWMVneZa71R2ua8ORr/it1Ag01nxT4VJxTm8bA7O7LY+GRJWm7ljO9
WHok/cGm1P6h9M2dJmV5r6oyoOws0ZZtQQ9fGADt5ri/Yl9FjKbLD9jJP50UhwYvCmq/mBhzsmMM
aku3NAlRVGRmAW0iRfQjNvfBRrvLUovlCaJFGd7wDL82tTqoyRsPTYKBVLL59odNBw2WVA1IbFIQ
chMa+ZseTve9gepsWoh5aUDqwfciNLtm5FaQqyf4lLW2m6zpJQC6dClg/dDETvZ5ormOLFp07RJs
wOE43fuh/96nxgeUe4ZS23SgW+qH+YKou4TwarIasUGWPNL8Ve7hZNcyXLc9McJ2RPgHs0mIq916
neM8hrrs1+SxAQ7T+7ZPmfEWRsWto7hoGHZSsW0tE7pxLe/GdqgpCezUih3FY4tQww2e5WQkkyOb
FW+R6LbHWnouvWLBYaf8JSOmMiJyU4aB5k6ypVraGi6jqOh3umWx+LYwrHOIgI6NQT+03kkw1A8y
SB89R+T0LKD2phMYudhO7wYelEMynMiahVuaqEoMt8AUoAyla1Hgkspsn9gg3riKOgalD+eAvh+v
mKxFUQ93rhNr2yaEFKuBIznOtKQkN4hn44ei8qB/0ILI2NgSdkcBQXQLp2cdeO2PNo1eOl36RG7Q
fZWjmczFDEBufdE0UR/jaKI4Fngi4j0HQjsPIENg9eY8MRKrzYNt05AUnwwuqw5mLc1O4k3BGaW1
y31rTRiyMHRoghbFshWfJHp9ziGwabAj7gMX476DDYqh6ejYVklbwLy9FdlXTmkVPaIRt1UIwSmj
MNUrHG/czO7XZR48mh39odOkT0tjdFwsJdG+ixK2k9pYb+wcK51fs57gXHbS3NfSy8RmzHA9WTov
k3KGNQ3GeOM1sOkyuoh6TOb16Fd7VWSfWe+9k4wW67QeiQadQ+mzlKnNF2wOeDt8fzkNfBeTzw/d
lJyepbdt2FVstai9JhqnHX0q74WTGSu/VFSqDOpbHFvrkPZOZ+LsZhA4Daj9WRVFsyos64GJnEYr
j6rExOI1y/GT2pPmAWasj0q0JniFXkGFSuhTYdvI8RumTEqlou7JYXmwao2Q61jRPhEoPjnk/9lH
59Ve1j2w+2J6pkBdr1s8OhGHAVfnrNpngv5pyhyn/BFf+6ZMXjubE0dWRzgHzXEX28SkADsTaIH3
EyZYTnKL4HtnuftGKyEDaE265T0tGEoVgnqt884vFoWjvWr07VFDglUpi3SNthSBP8/6nKJ8XJgG
9Bdkro+0Ut+tsIUDULEKr2mWmzedt8H0D41pvsRd1C9rj9WUqB7pzRwItKWguVZ55j2DlYbbZIS3
3MoOAmjB2mzlt0oWn+wMMVYuO8X9CpTJbsJq5uBw8Rzumj53OVFbLxYVUSIdgqMZRVj3Xbz2kBfl
MeAtNhAMWDqJ72yoal0bRTqdIgiZtNsD6zSrU+OeSpoZKTyvgegObD21glog+ligSNwl1a6RDdDW
wvlh1dE57REEw6z7hCC+17ziEQ362pmkPq0RXnZUKhbCHk1ZLHWnox5IsRyxi7vEkpmo3E+2QmBg
eW8vLC16oL4OJtC01F1OiWWya3qrBffXTBsFkRPS/Jq0X79utSJdjDO3lOqHPIQREfFOIw5E4ZSL
BQifgvs6UnZu0iG2DEWzL93iw4vku94LMiW99UhHyrtnw0hjX0WEzXlx/FbjymOeNZ2kFRoerWgN
h5cx3ENGQHIcPiKGocm7wFkTy7olN1cggUAcus6Lf+E+YfOyXG1XhV69MjtfgF8PIU/7zgF61Guc
+pgPu7pfTym5FUtrH42CZdzka1uuwveaZTwDDYR2W3ufo1gbGcvmqWX1PFCwYVCmkbsEG+sG/wP+
20/fFPckci/GgEdz5HYA09Vhd59EyMn17IcCsGeVWQtqlyhEaJUPVkzBEOUsSHQJ7y374hrZU5Qn
32Elc9JRMb6GC/xrskJZ9hrhsiCyX17bPtrpsxNQabRHpcdcI4ueiV0vrQ8D1AEr4GpFLCRbdq3z
8X/izT8j3pjMdGgm//sG6akBtPaXu+rbx2cd/LpE+vmZP5dI8otDLZ6uOwoRlq0Qyv7PJZL9RXdN
1kQu+6J5McSm6OcSydS/sAdQ+FL/c1X0N/HG/OJIqfOZrssWXFfiXxFvTL7Gb/Kl4QoLq4KulE4e
wfjj47/sHZqMQpQK7ywHV6zBqUxPAeG2tn6mvsTOhm1i+9eu/2xl/MMYzXvArrf5P280DkXPhS22
96TBLkGh3YWDda4LsIUqp+rUaEf/Okp5tTsjebJ9/WLEdH6UZxLFMQkytbQohfkGxrCYHaX15pen
4n9YGrGlmxdgv66NDBdh1sAQafPQKnyRv8tSba3ijoR/t+WrTisp6gPDfb/uaAfAsO6tUnO49p0Z
bqhJu4eRtgW3FR0tvTXXCMYfht0VB5b3JXJz8UaQwdgkwMeORvlVqLA46RSg+Lq8q8paYixjgoiH
lZdp6WNMlWEFqODQzL/EtVZj2yQk2WGVP7Z2sYyli/GyVMH9mPjU3Y5Y8+tKj/edJIwepn19V/XB
Z+7V9NJbxnnkjrf2LAowYjc8hjJfe3LMqc7EfSrcgn7NdMAxT3HtYLjMNYm3HqIZNwyS/6D3hPJl
kTUk5hlfs8a7eITQ5raZb7QKJrtED/Y9CepTp+yzgz78mgPNQ0KJpy7/yqlmRaun+Qr+baOlhN8y
aYMH4+aEdlKF98FIEtenJBSsBBdbYmUYWMJiOlKMwD0scJmB8/HZD4y7UuV4Qoqgu/YQ2dqSgy+0
AzVbeKjza+Ah6ExGSiYPRWiyaLLDy0RH6jkxV3rPM9bACVwFkW+vKJBRVDBEHNtRjeiBl4/W8Nm7
1YUaLeYDTG6rMVW4VzJubA6VkctkwK+hG2F4KMBCs2+84bQPd67eaRBuwnaT17FYtgEB686Inxrl
hFu49E912JN6GCn0kENPZw6lPrtRvRDV7bWAonK/owi4FXC+u6xeCqrP2lUGc2ivUgy6naKOYNSn
95x34KLXx43pTXPb5dFuIX+WIXCLNMh3OoOjycpHWOl18PXb7LllraXPFHPMp9wTWZi50YDKJecq
grY8RI18otsIh7Ey3xlcvT024zWKzXQYK/WcGPQ0NjSOgzCn57gkkuFVSXfIerEOfc7HovKdrRH1
GWoCdHL0laMvvLeisCtqV8k10xFpHUlwozH1/VvSeB7GvPI6NM620iTzUVWuTRXsBfT9tkuspSTb
togdD7k0n+5hZgI7Ck5mAxO3KdJ7CaIn0vBDxa61yaP4qY3KuzDqrjFHJHinNkZutRG93Fe4YLGr
ENefKBxllO95/hdEPDn26OLcUn7isvRZOgBJltCAKIT+rtkVImngPNvQ4HHa5gTmOhzxFp78ce2W
HO9zlmF5nL/iywbuWyd7Q3EJa1hNOjEOSArtcCqZab6mMwoUioWcNnLcJNOB6T7bmxMWQ1VdSKXu
FAdCmIewc8xqWxvDsvKuyRhdiqo6ERw91+KB7NJ30/AOSlUUP07TWZPduozsbdh6uyhASA7yfilT
6a/NTvmLKA7pm8L09Edm1RlOU91eKq+mCVNnfO6jd7gtbIQiNq8RrQrWCgcASu5UowgTxvAjueL7
XUFSVFSSaXH01vo1gQSzXFUGJhaRMbx4qXxhl4ybaI65a4r1bmij3NUHWXhnyNoPmnZkpKnoZpxz
3Ih+uXcUmfPC88nFT+ylbuNUgjVMYjjcdoF/C0OdJ6ajupcs74ZSJuXbJ1U+h2nz3GpcTucGj5Jy
Yr7Pg14SEAXTtuI9s8ur+KAVJXyainq3IIv4CGsCIjfg+Yk6p9MlZRwa+r2Q81INOoyVFXe2qe+y
+po5vbmwxfjWY+PgauQdeYkhsvSKw6/W16us5WaGN9DlXRO8JGN/xvS/zedEjxQn5fWAxu2thbuc
iP5y1O1pje2NkK2xbjPuScTn3mJ2eovEfqvC4Bmi09VzXWyw7qc275ZZOew5Qp5CD/WNW95XNV2R
TF6xVDnVSw4seGl2GJbbkEC3G7VnXZ/HsoSJBRDGrs20SzTyPaYxCKkwwEksZPiui69DZX/VhhRo
ubyzfaRPg5oWUCBEsSdaA1kUXfUuexQ9UMMRXRzA1wzqEh8OaJGFE754Wt6C6kOOcPF7AzNjEGYG
luzObZhZNcf7zu4BFMFESQ2MUVMWfE65IdfKWdoR3FQDJnIPdHLVah3mbIMBodTu26n5njY62kVu
vup59QagxQa/penrzrS3bcXlRZDfXTjupBN6COOVojhc9YQ4BG6MbUvX2kLV/DaLYEZPrmeu3SZl
dE6nNSCWB6DwBqQJuQ58hOCgsJKZnXCOG+bzkne1Xg/3zNnMptWssNRUcwYxSKapbDdWPUC7Sbi5
H/EA1BvUGQ7e5fe6iNSqACi47Uri5wwuW8LQPpcJy32k50IPkClDeKDUiaCVUfKiG53F4FUdhr7q
1za3Bi44ZLL9qoC/3G9qd7ySUGZ06l75Idtz7MYUqFZ9sq4NEjq6Gb9DUTHQT5yX0aCxE7Lbosva
rwUZAnLu1UVT3gEqWPFu1SAQsT6HJcJ2VZK+aKK3QTlrB4oqK3943NA190FadwdZWfeSRThgI57C
uqh4y7QWm2Th1ac/fnGo/ISFHm1rQsJqrphxW74Pg4AYixnUyDyQ00LSRramFgF2a6j126bWkKJm
JHAyIZJV9SZ1sO2yj5kThERBk2R+gblXshoTN73su/Dps2QTdJcNMl0EwMjW1KcuQ5u6MKPi6XUt
c8uPtDA0qhaUjTrNtTBrZ3cyq6lWApIOpI046D7rHsmlZMAuIML5+gdB1vI20ta4ISqamsZUx+8y
6Veq6DKMnNpLLmi1DcrkwW/yb8zHnMVYbBkZxZ02kRLimB4IYOi1ttwFE81DMfWNJxiT7dJKzORk
sD+iPL5gb++kGq4M7z7vwrlrsMDtYcGNadPu0RodSIztpm/MZKtyYqEsXH8EvTFwRIwey44Y/FQA
yTdvlU8F7IREs6J/fm5U8ryN9i1xueNOqHXphJV9XojsPC/FnJrV27CPH2K9/SrGMeIa1OOt9tNL
3Y5rjFzTHSXuCO8I4gvZS0JsRgvnz22fusi4CF/6yAOmuS2hJXcMf8qEENA0x6BAaCg6e+33k4l9
srtXZt5u9EG6nP0wBPT7SM/tC2cLkmL9VrScv51Y2HuVt8CRqmBbVTRRF3DztTQnBTAevC7x9srU
NiMVtPs+JK6pNFavAGIdq0ifKm4ycTR+LxzmV3fCkOH3MATmooqif0xGMpC66bOApJmHa0C57iwe
cjXgUzZTLd2G+luUcG6NW9oH4v7dgRe94qpNEZHDzRHyn3hEO7x3ZMfapojvO60zLz7dkQbK813r
Es21EsS+IhHFJhnlJpk9qTEmHFKqF1WY58ZTtBANnGmMbk0cZzZDWLvJ8wi+KnYrDuCPyKKx0bPE
1umZEnS6O6aepijDfmc1U50yWyeqii8oihswopF/kpkmrq7YObIPrhY2dco1OpZCCkACBNFt0Kl8
D30J4cSJxHYcmalqo+o3aCDwxmhCZc3W62uTpvFrUDnOMc7h9jbdi1v5s6ZD/AD8i0hXNjulTWWt
h9Buzmnl31CV1m2Bx6WS3YMu/O4BGjQybYuvx2UHviB2x0bTE90xKl5TW5lb3bfLi1kbgFB4VO/T
CP9XF3XpFtqCOkSD+Cyq4BSL3llhieUVAk5umccowCFx7vOQBcN54hvbpQ7r5zFNxsXfPqDpXIHg
FuyNUavpT6F1JM0302hpDya5QwgkJJeVW07HGM7T2o0abRmx3cdjRD0MBW91PFk3LojWJeowttuF
d1/if3lIzCpYuWLucMnZaGF/Yp1Q35XSlrc6YLKximkVGcXwSj3OoTPst1R26T7Fin4S7gOZxuAy
9Cdwx6x6E+JcsPN5Izb9WzkFDxzRv9mT/S7w3ECJr5CbnXdax10NMhyZrB5PuzhMtf3phyNHGASt
gXylUwdHq0Wsp6iYUF2U/n+OzmspcmSLol+kCJmUe62SyhdQeHhRQAMpb1P262dpHmbmxtyhmy6k
zGP2Xvs4p5ilI7/fSdMAWmp9Lo59Y/4zYp31+q3QKLMMOmlQEIA3nxIH/r8yy8tsIKlyAZ07fXWn
6mgMI4IhtrTMW13Jl/iju+Ib1/QpBCJA7t183+N707R3AsfzQyEsbTvM3fMUszshLVeHNYoCACZw
RhiKwxS/KSH1yTJiQ8W+coRPv2l5DSo3BS1oHRbLRVTUpv+gZt5PVgRkCQwFedMZnUxxGrMW+UQs
3piV7X1P/7Cldo0T5T90mRP0A2M2jOEMfTvjHt83mTfNxOibKuyoRhi8oMy6tk6eUigrCEA8n4jC
GppLZ+H4rofqbqXerLkYIYxum5lD8Zhm8ToUJpq60xQlPC9hYLKk20p/+bPqSu7zbBHbwrDSnaZn
32X/1qRxdyFPFXRQw74eJi9pn3vfbYqQayLDN9eH/LTy7UxTU8w9/83Q3/Oc4hhNQqae1FFcDoT0
VVjF9OnCjTW85EDrKCUmEJgpujqZEAPENNwBakvggdmn4kHixeiSKLkb6+7FNma2UuS386N/0JtB
Eo5E9s+M3eHkOx+GborxsljoyEkd8lBljtYBlhjOQy/lgwMm05vh6HqnvIuvbonTEUM0jUK1sIMI
nWLwMcFm9wYbcD1lLs5JH6hycPbp72iiPSgn3CfsurolNwMHy+5WauD/1jzmMvrJbKQSvWseln75
XXT1ghP2S3cxAnvfllD/jJa4P+b3T5jXoIyXwBVytJyJz4iB8LGIviG989I88Bfr0hDfk3rxc8T2
ZGuZ6mb7493g5eSKy6jdS1ObKeid22wTQgCkFH0FHVI9trelVWQ+FAqRxZyjR4B1szGjrCDYnk7P
ieYqzPyCvng/eNW8A+TcBgReqn3j//a1GV+rnD02BEQ8AprjHHRIjejogsitiZVZo0VsvYD+0iGg
IKu+ICiOOjdT/+jt2KKaat7x22ELT01/P1UULmkC8dExp7dKED0jb1qrhoB9BGYo2cG/MzlwmOZu
SzX2JwIqfdRKtgy0BVMR6DjM+0DX+6K0rx4ucz7GaNMa2ffQGsfUFIcim+1j1oj3AlVCTkPK62ce
ibFlHGxZ94Kl6zy1KHbZvuCvGIbl4EMbXJm19z7om22zGLtmbN5Ibjz53VppzfoVzCXxjZF6h06A
9CmGMqkZ8jXy/xpXg2tAg9MzTCZ5nchBu3E+Em9+mqM5YffQAnd1yCdnwhAMvN4mEzSCJNmnCQUu
rV3OLenqSsuufW3v+oJLmtihwGPJwwMSBb4sr0JrdyMyGWD7E0Ri3mgJoHPWpr09ec+EUPSXtAPz
HEPEIcclgbGDvchwn1KyvjZVSf9Da3KhrMVhFLrQErda9SA9pzqhF9hFWdveE4m4Ap1Y4beTobhR
kx26HGgFkljYAWM9X0c4L+yvG7VVy5KaDbJcFmRhgH1drbsaM7xvg8gwELsPNsjGCze/x/SB21df
cyJUxVIJTmp076IKBg372MjauDW5Q7kVVY/xVDx7fvFvonoDtY/T1xAkgyq93bWr9rRxnY9aMyUk
9BJQnR+jPsmtesu6mA/cOOg8nqgW8gWDiA5QjsWHavD9GnHJJqc9ro/6tnPSAwFROWMg9B6+a6Rn
EAaCdVXz1Ln9H9Uy7nrZtE+RjAKnhIfJ/ri8s50TV6J7xof+ao8zvKWWlPAyt1mKU3RW5rgEy+Df
eDXiEDvCcu6Mzjo2UHGd1ru2DdH0K4x+0aYIZXwkQ357w6peii7iOVFET2jrPpgo7A1IO59bpEBg
NP7x1ufHkvjfQAqiOM2FJYYYzx4RFkuZ/YstPQOyxIDCLbMfP6u7R9Ocv/Re118yR6t20UjiuNOk
y53gDxskLbDnuHVEwGX6BW9AXQxdHLjTmyOZ1v2GxZJGDHv1kCXRfC/FW+5nYLdrgy5iBD9JaN98
SF3iqgu9RSFlNY+UKA9t50+HPPWGmz0uLJYQZgUTHmzJwvFg+eldPpFqI5OFHMgUBKhX3oA59lcv
SZ7GMbkIaOSbskdyEJOHCjM+S8/Z+FykDzEGuoOVtE9VNV1L4oX3abzs7MwlfL4ecsar5QscNUSC
CabPYY21QmT/yxwxRL4FBS/jnu+m9GWcY+xQSchvRyWDUGCbmaZ1LHMq8CWbmoAJL+IeNCCG8kPh
6/auLVnbebn5ypp+pzPyCh3SDBjxxdyGnXuPUM/bjMAdGVvVWCVJPS00C1la6zxLRtrbqjCc60R4
J8jG3dhgGh+7milKP1f7BFaO9IuLl4tz1RsrmjZvAp3Z3oacmdcZmTH+T77Wy9poNxhgF6NTBcvg
7PvNdchciCP9PhEmf3JnV8vyXsn63Br9o0EhmNF2TfKC/vwwGQj5++ZBcrF02rDTFv27ckmNEsLn
4G4mJlrFP8QBJ0SBw6Yw0wM0UAiEVXZGyP/YDg9ez2vBl1CxFL8USJuJzR9E6uSM8pzRc0/PwQ+F
1IucCKzaRE4oSAbJkuyZPhooYkR1ULVXLGDAxZ0i8BYB1BBoBvtm/KKRs+f/drcOs2983gcnKz94
OdEZIGBLCE3TUOuUbXZxONg9Q9yLDmshRTPOkwRdDnQVUN4O57TvRTuTfi/lU0zsAtwq8x7/mGE6
2lgTF9K6Epjc/oXP+J6W1uMXoGQ2Z3blo+ZdZ5YN0yyeLQ3pEDjUDUHuA25el01A+Qop8tmoDGOD
Cd4sasgCPiAhX1HnGf2Hq2s/aW//Om17ntgPlx2qI47grBvfO0fHp4tntsP3va9b8T2ar51jHKOB
zweqgpprsHnPKndZI4MZw2IMdrIQ1z4jJ3Tv0/SnKNS8/hH9LCDfnRSqxa/r3YqhoLGCq8qOi0kc
k8+/DkAPQ14XCOirMIZ3Uu/fhto5Wxb4bpeOcNso/cbphnVEoT+ozx14RnTHHgVth2RtjaziPqE7
J4neX2/dxqh+osUDGD2aJ0XJGCZq2GQUqD1EvHK8N7v0zq/K9kAUDFQT/S6Kk9emYfjrsdfaqNLs
ECK1G6Ez4h/y6Qns/r+0Jv+18i9K1W8pg1meCVJO/XNvtoCZsh/Us2VQNfVt8KM3F7FM3AwPWjz+
Ng2clsT5G8gI2KYMT8byUi+YShcyXWy6uT1PIfOTMqS5zjaWrwD9x+O9DRvjrpj6Q65Vr7q0efg0
LaFYyZ01BxFAlPvp25EZFPry2GaZPEets41wYG61jFjX/7Ge1VJZmwjaDQIp473Pot9cmRSD9gB0
qyLZjpYcE5ECJUFRWrG2Rn4xosXoLYZS18TmcbKaQQQNWmnN/ehUP55b1zgwZCGu242IUKvjPCRP
67OH4LmxvRQePb6KWk2E8KzHJPgTP9WaENmBeYzimaEGdG9nVm/w2KnK8w6UVQrZn8d0oYNc25X3
XrXQvx2EypmnF2HjT8MOwQkcU+WlYebUUUhy/GNaNMeuzN4qxWjVmIsinOg7DI2wyZj8uY3IM30n
e33LLKzejimyQL+g5DBd5J4+ZRYB8OJU1wBjjR5Q/khgzMbtspOna7xVaD1yEeECyqXYVdDATuOy
HMkf7v4Xr12JaAimrjpbWld8lNnyhMwxTVeKgV7ETHwGBW9Xawi1IwwJjRtC1y/NgDQfo+Lc9jg9
N4Y7njiz3n3A11Fi4NwdIc3o2a9l22dV0Bjab3ODghjJUwu3aDr3lfEqWo2xW8ULWdXdYfID5h/g
ukn+WvAGB3NE1perFz7cnSQ7M9q5WwwgGHU0MWZwnJWcbn/iiGWuWI1fIzNhlwyJ3p6QixtoSOfx
G8X+pnXm73Jahr3QMjJOUbAmbU33EC1wLjXxaw/eQXpoMXz9rm1MYqBnN+KEdU1auPop8eVP1Zlc
0ZV+H0+CImvKTM4Qcu3qej1OS6DFpclkJFZxs+2xVHnYnF4HIf6GYjrT1jvXMo13ziyYGmbgEaOB
b7SmANhlc015ERXTUWb5yQPd+0Ao/Rdkn32/arY1iw48NpOnRZn6niXryurAfQ/fjEsJxYahRRdz
qJ6dNtJ3lb5CwhGjO5FECJ1EKwyofI/WTgeXD1qZdv7lhrhjkIRcOCVzaumbImBemFQUC4Y2Ml/k
6dwOnR6WUDZCTRQpDrbaOy06g89E80J90laBbqvvm5G61FiIBC/S7l5lvbU3ZZARRXmHu+5bmgis
eyu+V+MPkm8PJtKNMao+MqJmsLbCaJajk7gXBcnl5FiTQba1+MrZ7GxSio+DPbUnxHP1g9DTvzgy
3vF+OyEdGdrWmgpIhwKrSIvd/aNZaBAXMT+uSUYospgLf+aYUsZ0aJvy1Bn1cqysUpw6F82LKDti
PYceRNcuIUiThVwy33kcwy4L5w9Kb+eUz13zPAwuvRTuo0pOyL4hmvHZRJB+SjlcO/p8XEqFH5JR
AtWhVIRXJgfgEvlTVFVcZKuQcIrX+PWl3A8ZljY39v4cxclreq9+UsOBoHA89nX7QMP5kGUEADZi
gjfuBTWTkm4U9yabngfXpYNpelZ5vCw5BSu4KXjB/3wII+ei8mscpP7JpcpjuKYeoYmpINcs6gUn
7NlaoqD6l3S5c16ioUIk7XPURAj/c8MAfNowMo0y7AVT1IbzEr/adWWGcOp+kKCRE8BZfqpprSm4
MDj6q4CwWd0IXCx42cdfHZ/s1kGiG8iIJsCmfomYS4EBYnlntynlAtGOKTaBctWx62PshsQ2jNtm
XJfA6z6sUaQa52U5nBIEfxB9sPqzIl5uXjlS2it7mycMbhVwjLDTy3lfVmzPJblRZHawomNmpBSe
FHxwFhASEgwLtwqRVqzM37bdGwPAjVJ0Nk+UyHZORACu/oWVZEv6GY+pZ10tSS6SYVdLWCvKzVi/
I2MtOdCKMc20/FUoqPtYN59zkhLSXKpL5MPebxEkwEtyL8NEbVpmww1bvwL9DL8euPIzIRL6scej
gHGDAzk2DZB3bCuF++dOvX03ldptqAY22ob+6juZv4/4BT03H0/RAsE5wyFa5O17utTXTibpy7Rw
y1t1/9QmaXSCxrcyrbC5ab32mpZU4QqZ51ZxU747Vc4GWKQ3AykHpFYBucuU3hnw9EtFtlaZL2+R
W15cz7kTU/2TTzqvlX2b8SC5fcTs0r6zKRG2urBu/JP4dC3AfsJcYE1u0FovqAiv0k0+9KqqugAG
JXS/6NFu/IcRbPwg3lFeAuUpkRX6zbsQ+At6y/uJC9LVS2c8tdqMe8Z2jx4n+4ZElec062Dw/UR9
9ZXIP0xS5X518orWvdPm+Z38GQP96yaR6DT44b+Ztv+Y4tfmDEf6ntBkWsbNG4xTGzdnvSQovG89
ML1VfU50mBZW8uct9bvPFpwO569d4j+LAyZil7vGSXx0HWWx+26kzv4v0RnZQmd/1xMdvlir/xnp
dNSn7OQ685dfO+RWgokDMH9HA/Q86s2l9c2jmeSXTk1P02dXFTU39wLysX0wawcDBDTCKv+w2JEj
1sUrG6OsW/8tXNB/whsflgw0sY9iYvCOVMqEkEX+TiCKI1M9BSUcLe2VONX4wW+ZMWl3bKrMb7a8
V7YQ4hUo0N+s0IH4kG6CobHVNR8RB9s1xlotRTbQzBgtJDtPND5PQ0zir2mnn+DD0dST0wk3UtAl
l257nxqOcTGmJSwJ+eBfJcuOfri7Z0Kh/NllgOst5wKn0JQ032mWNq+xZj+My4fdrbrblPjuPkHv
UI+VOk4kM/SOSJ5qYURs/ch9y83MZqZa51dJ4tVB+sY30dNz2BL6c9fJ4eIyW7qYhgET1e2eSVaL
N4ZIiDauE6wnE245OLa0eT7JplqmBRlpACF+XbFzpPclzVrbSsNZ0WkO3H/Izy4Jgda0xmjnxO9M
aCd2fN/2KR5Y+mgAahrZQiNmAJmJ+qAQEeyNiMX7XJGQDiekIEbdu19GIfcw0DAO8/YGTZfvTdao
gDOMoHU80E1Vc6clfs3SkSoUH9Wui8zppKtPzdT/tXFBiEyhUsJG0foWSRQIBoeE/IpXOV7dvm8B
NKK+MBU/Lr+OjwWEmZ3i/A6wUBK2pEcAVBz9mmAUDA0IXo0bbzVaiq/GAGdSouIcsGwMeC2YAi+U
egULHwGpiqgaOtMmZ+9WcHJhRLOvyiH517YaFPQ5eTcFbtl0St6d+o8xLc7mWEdSs4Bkxu/JAmjt
Ukb5nhSGPEibQIMKxqKXcoykGKXLnj6ZJIgoSqYPM5rQCM1efCZ0pAPBcvFXpcu0JMtDUutP3DUI
aEqM/ekaSeEgYD+O7kik0uIKXluyV3xlnHqXZjJyxAOSC3UeZoG7CDdfUzKq943FCGMauaO5YIyg
NUMz2isO+9YoAkz5KasoH9pbIo3rtOnAcW/jzl8+SGSijjA8RVzbVB4nk17QLiVTT0oVUt7nixkD
8BSz5b56EcvZmICQbcubRTqW/jkpxuD9sPwO6XxTQ3bK2D5c1nyc584jXiBpSSFyElZFaV8HAJmQ
kSRJMIzIlRvpfPcjX9+2a7GGV+P/vy3OxLoxvyWz9+LH+SOFH7MPbz6MSOW2rK9eRjuGcprnJ6P3
ghkROyP6wE5zMrQauRpHfOKCFveepAMc5xV1SDRRKGUNoweGcUNP4C/TBPqN1criuiNqH79/mhv7
AuA+SJlzwlRCKTGLv5zG1TUJbxyMz2iynNfRsdgJWkeMPGim/fiXC9bqUSG0jftXRXa+BVOkbdj7
Qnp+RDWNdGiofsquY2TT+Lz3UDwGr2ZukD1VbsJQbTlGyG0g4lvGwY5GuPyEA3OjddepHuiFkVQd
WbBeB9aMJ9Gr96IWYK9WQaHr1c+1IA6x8dCQCAEEQ9UIlwEblQ4eg5iS21TDQ6Z55n2sJWczRx7R
J0C7qmm29pl5EYP3q7FKbTXYEBONKMqA+KYjvGJ5iQYpJWGtMotv/D23SQfAOjMuIxz0ZOPz9crU
JqRkuA11dzac6N0c8N4WZXzgifE2MffWhutqJQiJ2+j5J0GJyWYEX5PoqqAGfwo9VELgUz75Me7Z
KLASxWR2hlwI+WYxWEOhV3NNFsVwIOS69lVbzS3u7V6wJEkJ2KjnE5dABdAi/iWUEzSkzRIm5hFi
Z6KzwNkaCbl42XeXw5gUC/D2pcYxhsFBIN/RaJUcYGdaj1VN1xtyJoycRiUzd55G45BG1RbiewLH
brjHPUS0Xtpi7ILjuq2r4WsSu6mp3+LaRMFoW7tcFzM2UXaRPWiXbdvCoM3ILpxt8Jo53zYGjfK2
5B604eEVe984qmXP9trfLzCs+HwnSoAZEUVrDJ8NeUthJPEtZyaLdlki4Eq5tzSz4ihqm5tfjNTk
rmQbsog/K2YiiJCR+rDVUDlRY42leVcm79DNLi0Mo6Z5qsd5oXRk9JDSEha9tqsX2Nwney7CqKcn
Br8Ca18zvly9erPqr7zifXWKdNdaORj6BpuSNbK0AmFmDyT9pEgodDx+cUturZIfxnVEKxkR0E0B
Xz6NFnnvQ2WhtVRQTGbjydblO8o4aF/1X5/h4VSEEMJG6bEcN+TVErUVJjY3SyK51DL3qdbTD1wZ
2dbfI6BhK1W3f2qs/yK3xXCBpkPNVhUYCDpJvRGvY4e5zDf7OtQZBBUzRXNpWfU+n/WdkbOLaRVO
hsT5ZCH3Z7GY2KQpOwbput/Shc7W6Xf5Mpx6W5T0qAAsJjbNjCxoGJblqU2ZvAyEpbBs+V5iZhtN
TGKzzU6udFjgapJKq6lHIzR1/9ylxj9t8d+BV26WzsOAJBFXDn32iFHnvdKZBfYVUoz54sf6k7t4
DkNJnwDYWHsz5/QZo4SyAN4wYEDI68ivseat6Yf56GTPWQWhHMr2juctyCLsTePScgAPQMoRYyRM
og9TS6HYLw5GDcchqPsjZT58zzcakJVIibvgc5H1v1kSKONhV8/mEBkbl7xTomWeureCLIhM9cPZ
H8h9wt1XzCZ+VSUuKu4+RvS6s73c8XoQzBGS2IKuDlUgy5hmX7jqrYOO1ZrnbjaWb36WLxrJUHd9
Z38XzFSPSVpRtCp/y97ZCgZk3bgI2yAjDDuzFHUMub4MpunOm8G/75DgZqzDzaKab2XEVtIrNihg
ouO8SLWjS710UQ4J3gHz7JS8kdNN0zGXytW3B0PS00gScrKOjAU7JHh1DdHA4p+0z6wy/hjEY3dk
HHBBzWs3LVCwhYxXXB3NzptUmEk0QlmUXHvb+5vibjvG/k0bZ9aVdf6wUBKju67QgYErOhlD/kni
A5N6CmRlYBbPiDeXwPpkapFMs7ysWTCRaT5bXpUGPeP/hezegFfeWHUMJ/L0QkuDVjSoHO9qbf4b
UfPk0pG3CXt1VrckG8v+lurOQ64KhF3IGrJ0xBNJyj3o5ruytgSzpvzUCUx8ih0HElKDN8rGOTqa
F7gqafsX1zRTmSQBM0atR8URHwrAksQ+L6c4oT1Pkhu6r6/JHu5FcfZYvG1NZg4bUxFgwSi/gJtr
nNnvQBJAx+iixNgM8VX+DFb10zVdeu/E8Y+r6jN6vGFD+PaH13rPI26gQJuz+yYZ57NknJbUBnNL
cups0ussw96zn3kkAA6kJklvcrDB+KPfpMZHiGTLLRJBC3oASXDSs7BQ8WLb6CNF5WVHWK5vU9R9
x+mD5hvPsymJ0CUTZJxXlbadX3LGmL3U/qV+/3/Pk246LkeniIl2k00FZaf9jVERMii/l/OgsSjX
D6CFCR1oWWK4004wqB3m7KEaMc+j09ylIsW5r0Yksgzqw8x6hY+5H3sUO53TMMrqMGarke3z0OsX
3YyOulu+x1K0PNFWTUFRBEvkJyg8p9Mw+O9DFi7c+1go7GVfTydrkfzkhBUAAXACFWdvIsG5VZWY
/Xw4dzUpxMtI0tVMNqBiveiVmbubG+gYLGAArhenrsNpyX+Nfzb6RLLTIbYIvEnca9gRgW5X974d
YK17AOfNFtrtr3WD1HNw4Uy4Sj1nPTKBtjaf8/bF71Tg+WQiKflqEb13KnLLDWSHCFwWbXlP1skD
de7qlZqsN9GxvWNh39ZtskfLhWJBL/VT29SPCSzmq2ersC+67qvsdVQ/Duwcj6MGJlA778Cj8lOq
TJbZEB/xJPv93hOle3a9eQooO9jOr7oW12HuCgCJ2DkR95/sSQ/lAjXQdeI1NIo+PYbBFbUZy28d
Bn1fVSZyOa5cYTqnpiTrLmkUbkerHM+iE6+dXWLn87EHW+2nrqf09T5ngt+Ci4aIQu7lgFAyreOb
U1buwTGWfWdJzrtyMc99gkcQC+LFGk+5SLRrVWWnBCFEIGrkmCiNREBbF+GwqOSFaRTJnPXyPKQ0
jLZRdaFeiWRnOnAbaKubuyEyj7iK6LCKmvwKI16zMYhSKKY2vSiXiyUpchHoOmXKrIkPonOiS9JN
T11E4ExT18PjAjoUDMsUtj7/S+a2c0GDSftuxiDWWCTumXN0h9hpjSfaBbSO5R/YLrgpNMhdUh+k
dI3bOCIVNzDPbRutvECxqY78gOJrUVc8tLo8LUX/aMG7P+AjenZiJhPS61BHFcgJ8BAk58qur3AZ
acHwd2w0Bpq7Gj90GL1n3pOKgbOghhhZWnNpAoOxZ16F3gCInHU7B5z0TIZCgrsdhSZuF3TIYLB2
vjW92a2FnC2ghL1zo+LDmujOFqX+PAsRj/6XR/Gp7TEFTC4vS8x9u6/98opuCI2ysEjMwFzR5fE5
MU48niw+EnqMCZn/RvX9O/0nAFsykbgerpkm/xzLu0xgVjeD5AJ0JzifiSleOnFxETgRccfsJPPR
wYz6d8cltcGhcZegRcUNsek8F5aM+wHEhdChCqNHZ5ycjiyDSvXnzAOphhkYn3Teh/ZYflZbeh8m
RqGC+jRHr4BfTnXUvHsZoS12zQVJmIv3T3be1aqiY64IUjUwXBjLl9P7O9C2v3rNGKJuLXagSbbv
Z0GOs11AQO1lEhqU2F66IN7OkHDCvDoqyXOa4WZlNOewZQW0NxL3tXB70krDfxuWM5lFML7yrmZg
2P1OhU2ExSAFHctYhKHCNHvtDbhu0Mx/WHRZkXMER8YAx7dOvt0PuDBBsNLoeWHnRVf8ndjHLBG4
xWBeB0hHO962OWxmO+yaxHhO1+RH79AlyPMSNo2BpenPZg2+wzJS5CWGPDHbjIOsJZjP9Ew0cLXd
byNDe4aEKi9QHxH3LZxzSZo5xHpRuEiafNvTa2zDi7VzJu+t0e0fZ9VaKDtujy401rbF5pG2CC6U
+HHr2vkgSKFmjY/quZaUGIXvfnhKy0+mi9+9z3JEqMiAJuKkdaHHwajqfyBXxofMy35jOci9N0hE
k3oGz+HYNRDPmfHsM+UbVy2W8JIjhQDVJTzGr4y3ZF4rg7OYyvSu1LrybtQ67YrIGnNMc/UEWye9
PjPLTa+NI1teSyilXarCwXFOQEfqQy2s1aRKV9Yy8SdV+5IYhto63fBuMebstOw22frLmFmMljTJ
BjHjJEFccbThZMz5neu5h6KUL0N5383RDlIBrRoUnA1mQqXjwIhdFGleM5JexnYQq+2LJNdnE1MO
brNVw2rnJ0E5J0uPR2pyHgxWKmxKeLPB5KLD3Noz8QdFnTzLEUNLM/pvEkGbqox/VFTFztT8J4Xg
fzsxYOIiT85G1Q4h4JzrOCj7UNY0pv0yZDc38Q8sHR8XKT+zhlS9LEdJN+NNiTVsTVXPnCdt/qQx
4ARwWdo0OJ3YpOD4YD8riAxtxvg6NA6jePSBB7ep7swCHTrOjXN+M7yoZPCN/QOiSVhMGnawhMgZ
m9yGNS3S8qNX2yF0PfIJyaAQ85iTbS0dV4RRwclrGu+MA1gwqXFrBKBYH/RtM9gQgWRFLoCHAw+O
wKFk+LOWuFul/c6R4qPDfceBgXylgUnjJRXSriEoBCSeWa1/G9g/dzHfDi7BraBvQpZNl9glaH2c
oeBSSb3tOGI4X916oZrQpNp++dWN8FPIVWG34hVqU6v2JV5w1fuJvXczJP5oI+VuGPMPuNYW8j7+
lAwjPl0NhUO9QE5aCCb1ddgj5OW07rM5VxiNcuNhdiijFA6FhTUOnCZ6go0i223fy/w7mX+wtxBJ
31AXEjuKXA4eRGwfVUHIfZ6JX6NvrxjrcjZdBfuTUZLxIL1DYzSnYUJXSeoms32mfL7iIaskxh3z
5ooCEWBUh5xjlKkTXNGkJ8G1kfP9gMNkQ09X7YjzpXwBKtr09Ydj8MRRnv3i7/8UgoB4tpgvKKIQ
TOE7BM2HeDhGnJ8t9Wn9i/0KNijyw6OWjWE1IoiVV09iGI80uoee74G9hbab0rspxjvLaakCpIHw
Kx3vkrR+dmznBtkOERVJPpUXimXaSXfVWgr3kQ7kK/f4elmMARUkM3WqlUqh77KaPPCMyIP5SYjc
CItxsJ70vjxhiTkbs/nVC+2uX+eQ3slME8Tgk3XozULfkEV5M2hTmRxC2RQH3qrt7IidwfWluAA7
DZIzf3idMmoSYYUuRRfLeVTusTVfowGDfylYqega3K8kNw9ZerKX8t9sR+l1ivT0yoCCmxVzxLZO
HiyyzFv6pp2IJpb11HKB1ePfLGckqYRHJCxgdDCz7rwO0WzAkxmPVdQcdV0Q+m5SixQMmnvnTZFS
weZ3VzseeTrFfJgF8uYSkS/ivbWkNh/Rc1obnTScxqUyTJK9LaSOiC35REzz6Fc9DRiIHvYXZKb0
5DU4qL82LRBZ1S7bVJ+LIPGOaCiY+Hs3DNpbwqdKSHKg9DPP3qsSApZbPsWa+nEbFn5Ve7NWiKpy
G/Ri1WcyEVXCwAPZZslYYul3yMXFtYoajSSIxgymOqUKyscx8Drz2yIkiSTkbzcyoqOM5207MqtV
A09KHxMMmTUXiPxvphwfbZ0rZSLGSfo6SS7tk8uo0CyWR6NiPJmwQ1ENfZ1Ro9XV82d3sPDfAcgN
ukIP9bFuDi2KEQZ1VZg3s0Y0cw3vpPP26PTXKK0Y6b+Q6lFrGAm3hr4chobF4dzkp4SAjF1u8Kt7
boHAY9BfuzVHITd/FMXwTrNWU5rsnqs2eosb84SxjywN50Jb+KZIv4nKEmS4c0pG8yljaZ7KmoYs
fwUOjir9PY7r7piDt2MjgQYFoEVOI7NN9OG5wTUZz/FjXMjPecULst19RAf+bPlu6IjpJyr7MDH8
E+IWP0BBywpJI/GFVWQkLWaBI3e5udyQFn3nuQprJj687925bLHeOEwIi2X18prkrRWZfRJF/+Dz
096zGaef0oF9G87inljDnjFBZafeIs59EQxNTA+kmlMhF3KbOd31jZ7sNVObwkZzTipW+UNS1eHk
2J8TcTsnCF5QWld3ml+D05UDwpJyni6woYhwNZJ8Z1jaqVAOUQQ0JsH02Yj4VitUc/5y8rSGsHWd
QDFWo1aikYDZ/uJvwZOiTVtTJza5q5h1TU27J7KSCaQ7H+08fxlMEdyB5Jqf4H7icyKeqdOKrRmh
xJoNRmLnuS/znd8wYS1WAlHPnbWp8VUthFChNDwnaqy2zX/knVlv5Mh6pv+K4XseMII7YM9F7rsy
tZduCKlKxZ3B4E7+ej/Zpz12H8wYNjB3AzSqu7qqVJIyGfEt7/u8wtsEtpB0XwS419J4IYcmXpTy
I22MR13It9TjnZDmI4IPTtugG1bzyHqLzPJZeMXaHVS8IRL9ByEhhLcmKAnTOGPUr5yN56GhZUHC
tI4kXJzKK+nE3h4eCfCoGbeLWa8aKsqlTqnS4qx/q+71dlsNSKVpqx0GsMjIwvBs83DpuupA4HKH
d8Tdmak+6akPd1Con0In3ndzDuKLCW4mnHodGYcw7mhJeh6+AqcZFkB9miELHKZ42PvEHSjQbA8W
Ws9tPHOmB/FB2FG2HVBurJgQnnWrg7U5oZD2Mxr9gRnSTkFz4SrIMUdO0HoyclNUkKTrwVIWC6+4
3dteTWFyP3kUVhKL7qZybLn17zEWtWntsrylqGS+t0Yi+V08s/Q3bwyDH3hYjBNszb1oW7EXBkq5
qgUYBKHvJydeehqi4XNqw5iYgXrc1BUB5zWRSMhJBvPgES9nFZHclyiKdkPNIAqW3ykwhiuyDtez
J0Sdkhm3EUH81sCeksKCGtSr5NRGzCZtQZhU2brzqSDRLrm/L9AJ9ofRNDiovfL30E71wU+icytB
FyTu3cHtghh26zdNpH005j/viUZLPbZPRmd+GzCBNhztXyLscZoyTpejFvcElGylkDWtyJuIh1tl
O0ugWrwIRCR0DhiEamQcPKHiTZE3c7AxusexVWPkxHnWREyAu4pcZxzMh47co200k9PS1g+CsdPe
nf2XKBk3JP2GW1ETZVLYJ3TvwyWlawugIoRUK0kYzj9aydbIqWeFRQuo8ZiYTw2Fzgp9OvMSCvhF
4QBRUw9TSB08JI67pPTzEUe6l4SDd212zbvr9l9k6jxR/Zu7unyqZLFm8FFsegSyixjpABjuHD0K
Vq5OhmTAaqQgKjyZTv+CqqZ94GM+ZvbSo7pJ0It1LSEHXgIMLiaqaF/Rr/E8oQ8cmEsEQiNoMSkO
R8olI735jvXizmwhHGtcjr1TLj8ns/5lifndCuKHkHy/ndu76BYs65PxBPp0XcWPd0VIDCsKQFZ/
1KHJGhddy5rZ786bDeYscfLsFHyt3ei/zqh4eJfLqx+gkB/0DTQn5aSmrUzdStMaE94W8Mo76pvl
Q73W0aWbUWQF+dSvqhnlO+vNC5U7yr+Jpr6PLNJY4sxdeO4bu4WP3ko/U7RkKNfJ9TVZGVp5Wx4m
QRCDP1q821j6lmniLby5I4t+mIinHNKLMW+a1r2HUszBMpJNtU4IAlomXKmbSPD3ToZ3zCPkcQJi
tegTFpmeebd+tXwjubuJk5IIEKsxpXwaWIp0zN9gnfXeC1ddv7SnHCWTqI4l5oF9lt5nCRWHW+pM
9hEPKXwAFd3sEVgG59VlZPC+yTVKHWfSIAQzf5dVJWod3/zArqQf0txYi2y0vyJ2945ubrVP9Llf
Tmf4cgbmSaK3hzTdQcP9rfTTBNrVQWzghygvXffnMFeK0sr/xiptr6TbvZldftVZ+6PUp7FFhHgT
g8kDgYJorNadTExwrsGX4/gfeio9ZEq8E9mvxxzVVHUs6Wy8+w3Z1eumuiszfPuI1/ljlNcwcbxL
mVvDQpLtCOPiy0OWxg7OpV8pXgpyqNwYxTjAgzsrcwPx79EOLdDdE/dMlrKsdcGn7RSNtDeI8NMi
q6zlGOSSuU9j3OoJL8FxAmldk4m20BLyrWZ1sh38BulZNbfLspbfZONNcMZxYxb97J9Hdu5xxgig
R/LAZhARqm+5N5GRLhpXffOiCufaqKY4dATKnmN2CrTj6VNuATlDXGzskKbX9516wyptmlZJF1kH
1yahgG3tuElS9+43IUTOE6SSDuVvNQ8SNO+YbC16R2KJCGqlJAdn6qP4yz97EH6wMgGumi3mIorH
jY9VapEn2S5N7CP+gWvW04BlVZuvJ/ljKvq9TbjUYnYrj5czufq9s2kstO9uXfVkcLk7m3jhfZ09
thWhiKEvOrA37laPxsEkInHZpfjHsUHxqcwhOg1Gbk4kvnwc0OtRkQMI6/c+B3onU3s8Y26TJcYO
ms1prZYIe25ZokiRyGlfZYiaMq+2AKLD7eQ1BDqFYjmAFqBi9q6Ji6dCWN65ZuLiEaHTcDOArLfU
EUznQ2xXzWkc8uyJlLsfACdx5UtYM6sWetepJzjwLojKVymigZGdD2D0hmhNsgSHsbgRovyhxvTN
6nGLZuN6ysNHos2BiQCrLR1yJG3ZPhhx+TugFyNW+DBJ+1ikiqRLAlV35dC852Tdrtm+niwDwRA1
gFyDx2mXQ90+kqrb7euHMYnmi9eW9iUahLn1cH9Nvb1jWskuY8Rt1GeRuNs7lulYDVcU3gQTUEOk
ZZjiKgr0MbaLl05Wz1nUFjc9qHURNf21KC1qmDn+RWAczw4CvO1kB3f8MBOrIKYNUjh5L73A+IvM
+M4HhvcsxuiWY5y3BFsltwgxq0VdQpabnFaVKajjYpntjCxCdFSUl//4AWjhdaQ9Inuog/3qGfkp
Hsx2maAAOuYcaH3nZCerCsA3ZuGHx7OY2t6T44j4MSyM7mjPsbtmgwvqKd9FshAP2MCqqzEn+Kzo
76MHJBT+Gxcus0YA9Rv65/FSOHd/WRvU63xouXZpoQ+xNL4Z0IFTRZe4j5LyZlRqOvSS3XOgo1sr
SaiIydsd0v7qQr+H6WL9ItQkT8DgFI6o9uFHpLPPtFN7mtnq7Hpo+BzHPmbTiJteyW+FNXrTuSjp
eP38Gx4tGYqHP8zb6MG7tRUaN9FAALV5DpYOne9GGHok7qDyjrI3CagalcVl3M1r0N8TeVXhZ5/P
5QW26TUwYIYyaSpZfGIH1Y7Y+LbfbGLTGA7BwDqQXQXBc2PCSVk2Dg68tCLPMaRbQCFJgpo4p/T5
Cy8siXKblOBWMb1LELVbHOzbZnS3HvfCrxjzZj0Xu8bNK9TsYXMMJyzySIcvrDraHbFMmOC6Qq8z
xhxLVaItqOI5xAM7NnsEdhx8+OZx9d8XgL7r7SXWCVOUctvWMiSamF55MEL312w9I/FfNZwWRzLc
uq3VsbQjwovJl280mzyVXwpW6LtyIrztZDE9pPb8ERmNByWwDw+TzaHC47rJwgwhw70TDExrZUco
vaVgUc6C9c0OAL+XeXeg7taE5N79LMxHtsBzZWq4t3ko9gSSbR2ixTak5WG4ieNdNNJfD71z1hzX
5/uQa9Vnim6YpnvbN9J6AT9d4Cvkp/QlUCjmvNuF5hRAVpfNbZlrla90hsYwc8rpKrgp1n3pL5tp
cE+ahiaGGqXSHkpWid8u1s3OZNn5ko7ttzmd3BnBcS/n7lhNPW4p2I2xdKydzckAZaMDFcwcLp6+
URpbR9dzvxvxWA65uvJKH/oMrRRT5myHWr/eZI4Eg8VDx5Eiz1YZsrDUvxig6+XcJAQwR+mq6ntY
sGMJxLJL8m1B6Y2tzMTCjMKZlVqx6aYg3zj+3ShUmjcziRnrMdGGsJFsJWKZmMTurmkfxgqwZzJg
rZiHJLx2Qm1yF1l67OGMm8nUBa6l0XE/dU1+6wUHSK5779AkxiXPrFtDFvytddtyV5rze9RxWmKC
gNpUQGrNUyC4BY9ZefnjG8mZwvTPi2joEIzVcR+dkzTee043HivmFqKE4IhjmJNq8sODbObnemw3
bcD8NnWcaVe0zWdEDFoCCPSxYqi/TMXOL2vr5rOI3sVNAwcBBdHMgvdFDRCgfJ4WBiNOvRdYH/ds
DbplUdfyYHjEW3ii80jwKX75jHGSIZRXFrfcIoOZbdDwkiObJDY9T7MLha13akB7kictIZaZDXQi
87e4GQnJsX1xZApQgxd96uu2fJi0uCUVkeh994NdUbCzkFqxnZ9CXEfWJsnuAmYovbBiflZ6IMeW
eajpJkvPqe19QAT5JnZxOdYF4Qet4TwaHoL5waWvIwTYOzIyK2VdIdOlynJVuw5DzAio2RYAAV4q
1HJrMQDMcZOHUMVvYMDGxTwV1hoi0Sk0ec1qIjd8B7VX3Mh2nftRB6lta1fKP9ZD0p4qBBOI7FBM
IsdPdnWRr7Iy0Os0L1/8osHr33pAxEbcGo2/LEzRYRdG7CF1Nt4q3OurGa35Uuj2d+Hp/GM09bFy
19z142myDpinmw2D4GhVJEG6hPfl3Z1M8WGOhldHhugpmhasUYNrxE09+1RORr5HK/NaN7b37vqs
aGxdU8Xcf+rJ1wEC1luSNPI41O6d7PQzzqAaW0mznCX3KPHcZN9Fa4O90H4G22BmiD2eSroTFIZ+
i1O4vyFL3UdwB4Hbq7fAdOOVVYtHpC4vjcSB5cjyBwG3LxHgYVkY0yW3/JUjHqKGfHhILqHpNgum
lLDsm/xXCeJ4ibaoYyxSvqJoPdc+LibTmlY9IV1bVqtLt5ratRdl6xHUDwaYFnFrbZ3UvKs9Z0+G
dL32euA3AVk63b6YPE5WwTShmYtqUyuyhgr3HPswjtq0/2013Z7coZsfhj86vyavqpcvZTp8WIZj
r0tGhHfWaWjJd6DAp4ih+MJqknLDHN+3cbNzixPEodmYDwj2at5wqr/hCPnFbyI8GIs0ZwuIJUYx
fNZGmgB0/fKJ90Qji4ppMiNaQ4QtTIsa274D/ntylOoKlxTjxTjznpXbGYClnGebWMG1rc+FvnMQ
wIMhpHqIB2A/k2niFkoRfOC4lPtZgpnBlJuvRKuOvceUwq8EoT8sz7LRLPZ6YPrapqo5FOY9sw/q
T2Oj+Zm6S1lU8G00mvgJOEbt9qeRuwRSUBuDYwpJ9Eitk8fDuzPC1Fj1/H2UR063qnthXXp1MsP4
5iTp/GZC3fF6fOtGogAnow/W/Wgvipmau+ZJ2abFM3kWHnEGVvwpo13bDLisaik3nee+9mlmnseu
u1W8cIyAxkXXS4ZwA1Zq6s35IcjTcc0irN0LLiTGz3eFdW83Z1NYNOczJtaAHIJ4CO2FxySX1rMU
EKe+Md+4B0e7ZEkWV89mYQB/eeEPXowC3Z+v1hXbvTwl0Xjt5/u+MYmddaHAf6jaFAciI+KF0zjj
tmPrumwUhgiuFfcqURCBz8kXCZmw3yRPNRAnnDpIHmq3VatSjv02qBUDc2CWA9KwdTQBnBgilHdD
hzZKtUyMOW4FC0HUSXWNPm6a+hGmHLIMr9VyWbXMLzyVRLsK4NgSf3e3zAhO3Sa1TBfkUpUboMiQ
HgQCKDxag9YDDkLY52Bwn+3R+NSFbRx8apEsSINTI4bk4b6LknNWPQo0o0bO+1iHwbU0WBfH93zo
MYRMXU7BrhmimznlrIOQUA9ZKU9NZ7JBIGB+QbJyuk54WkfAViwfzPAa9G2AVI4csTp3f+CsFjve
feiRi/ZKFXe3eTDdazG0iQ6zv6iNu+ymzjbZHEtEQUhax9YNbqINUyyOunv0bDZTsZvbzKbE0fAx
J8499p+GqNHnqEGzjg4yCzYEPlCpae+SjfKFMUS7qDtohD2OrNQmbk+Z1VcaVvf4EtT2pSpIJihC
YxVBeN/1iv1TfmvqG2kb1ROxrl9hYiFN7b6s5iMmMhwSI24kQRiZkM5DiSfW6GO9901MW1aPjmYG
n9JXaj4w+HyhjywPeYj3KzVp5qv3tJTVZ13QRkbVKwhs8UyB/2Mku8KvlXOULW0TM0wQUJBgd8oO
mfF0teahx76UMYxw/dY5Rg0OCqPBeG3fgVl5zo05NMfZbw5tU8jXQg8sFp2hvxH381t6IZe6KT5m
wgjOwxhjBtTO2i0sa2M4VraNS9ipjKkBXjhQ12ciPvZ1ep0JqvNGfCxpgvO0cV9NWLNWHdIr+0DF
SvutGjAmjAWoAwHZhBmGuYm5gmmvTiIId4OFHiCJ41Wd4VEbuF7otDfCBbxt4HkApQ2YwA5fpGQc
UJazsRqdJYMFEqoLeY7KmlvYuNt6DHgoEMEI+Xq2SnW1ayH2unY59yJn5ycAKNppcNbdcW76aZPd
ud9UEFfJeZYzp5rq7sfceet6Yi2BHoVo37B6t6EELtQGbci+rdHSoZ77xORpLmKBl7JI3oPR5AAz
YGq5pr/g3GFNqq3oNNA+m0NxD42z2JQgY/RJ/OrB/zENYvrRxSeDALVTa6dqbYrnWTrcRdWXX3B+
CXgWlL3utJ8K4mfRMq8q7cq1TS3BoAEyN6yNyq2vHolIJ1wZ535yukPZRQ41Sow5zZueSkVpUZB2
56TUXxMP8GHKadJ13GKXSVtMoxlDTz+HTkHVQAOSQ1YZ2nVqBwgHLCbPaatvU+a0l7pe6pqFcoIY
3bQ/iIHowU7GV38u+w0edBY/1ojMbUBsmU2/+9yeNzRo+9Zrhp2TJmffexRFHkCIahd+if9HzdJ+
GJLko9NwKO5ZP4mU6jBGNeLNhkG67qtjayixMSWD2DFylikZm8d8ZqMy+5HapIXDZIoV84Ggc6Cy
CnLGBJ1irxOVccdJciGM3zSB3Rpv08SRg9pjlD5TFllRKeSUiKwK1hzXNMrSwb6iw57iHB1164Hk
8qfc+rCc4Lkj+2KvkmBe5m0FSsWGUMrKYSuqZ132yDMbZIZ+l/ZrF9f1osEiuUUv9C07H0MIHYns
u/oSxOFv735SJTSWR1eVT70nenppoG55X8uXvvNDkhl4m9MzYrzsuvGUVprFSgivZqKdt3UQP2Ey
n5dWhDm5qjBJeBQ+K8sGYITnIEZUGiFCmFAi0ppYbJQGgjzLHqL6GG6lHCDG1kjIySdpl6Fdewer
mj85oNUp6vjBd0lLx1tgsRSm2/bD+QgzJlxXyjK4YEfB4hlGAKMPj1U340tCa5qHPEE7odu43E0s
BG+jlsYtNL0VsdqIU9DdLEqjFWsbadwxn7DEiZJlWjz65jqomjUyUGItfJ9AY/s2C8C3seb8K059
EsM+EJjghRd8pEIyiW6Ad+B3hUfp7sOCGlyF/bup4SzbE8NYRts4DNhiz46brUPpAvsd35J7MLGk
dVuY2n8mEw1ic7uv2Kk4lnro9DVrkfn5ZvZYTEhlopBCujLfTTHcasYbFydgqNGBUiE6JD9lY/3l
K7A4VJHkpX/xIFMFyWTtaqgGgGIH8A73LjfgE44SgAtBUC+b2HkNNFwGu9ab2aAxcVp+wA2NRIH5
NVt8E/ki9Nmw6Te4avZFE6+Kqd5ZlnnUZvoTbEF2iMQ3nZCNgoa3kqitdWTLbCFSZqhDRhEDRISM
GesaeO9mFH85MI85lrESFEny23LT37JO4yWANuRlhnvJe6TlcHJvg/sx1dERW8E6RxSUqTrZh7WA
h1ovcq845ZA08MCFBzMtriXgHjZlPaVhyV5qujuoXV6/Jg82jNBx/9EnpdaNFNCA52AeMXLXwXM0
O+yIWsISAiB1XfpbGO373UwJ1sdin+PcpHpCcsXkqO7ey7b4wof2ZSr1ixjUpz5xv4ZEPKDqhgLH
+UVZ0kajvzJG49vO0H5ebFE0CDIPfdteg8DATc/HKnqWH1aBh19SIVlN9NuwaCrYXtxLSqAk0ZMC
hlgF7bMJbpDp+R5J9VnOd6oGHzUN6EMs4vOWVI63VCIJNJoAP3L05DTynMb+tOmo9VcAGm72/FSa
wTZNLLlg9M4bNrs5aLOWf3yJ5v1TibJmnU9U5SNvpSl8TmhLLKd9N2cWiDHtBTTOZwpnDGiRddNq
pDoLy283fZ3ZyC5MlbNGtZ9TeG15SASMzXe+t1Aehs07zuTL/d9B/+h5HP+2PFIjhzvVY9bL77hK
ETlf3Jmd3w1ISyYyOKKGLKpUXEwdj3t/RpXOmbWuaXZ32O0Rvs7mT91MmH0mXr3KJHtc3LdT4Wa4
x3s36Bla+yehJ9c/DAfe1Ujc91HnqK2HT3xn525Mx+Uk0qfG8l8B/l1mLISS3XQXqIe8Gj6qaTpn
CSJj07Z3gUJB40h5arET+Wb+CX3+ZULo7cztt0qHo+sUHnAuiwgff67/jrP/M6PyT579P0Rm/sNP
/79M0JRsC+D6/99DGK5oFT+//nP6wp9/5O/pC577t8AilTWwLTz6kiLtf6cvkKPAUjPwfViLNhYA
fuXf0xfk3xzAIDblk/9HrCaRDQ1uyPhf/1kGBH9LYfInHY9AB/N/lL7giX9MjyVC3OXTkoG0Hf65
B078JToTopmblLLchuAoQTXBpoCzYYXXqA6HfemTXpk4mJhLRKoHRArd0WM3di4EfF8S70OgIb1Z
PtfxyHlYO0546EOdrjIvB4sQwVkokB3u/M7C9lSx/I2F6RxhQxpX16NWDdw6/mrzZtgygKAtLi1y
+nIxpFvOzPTQ+JW64gocL2w4AdKXZYddIoHNzwrUx5BYyocoTkIipJrgo3Lt6JWiN976WcfNa/om
tX1nBwAkvOphtgvzewoaYFIRm5Nfk28Ua98eIdRlcLAOKVQX4oR0+jwUSHYUqVbWomnuMcq2NOxD
zsjgDPDmjpkYukeU3dYPHIjkt6g5j/eE/KkXmQn7YliMEAw58uVWs+Jy1HlSv7N/skH8giIuuhED
kCNAqPFpzou6Eu+G9KpNMaMUU1U6PVqZdvboXBHyBpRtqCBDyTUSJSssKfZPQn+BIY5SLsIGFbJF
n4s5UQjQdlPkPNl9F55FRaWB1a8CmufqdzeZwqVhT9VP0s5+s3ixPwfcB6GvCm7rucNTXRVYlRI/
za6pNwTvtjtWpwER5s5U0XTukKX88mXRLyRvg1cWmcl66oLsAY2jcS3niqmjaQfOT4TMmijqjDH7
xGbl0mb0/E0WgsYJ7egcTEG4qZAu75u0JhQ6LutwT0EyrmQgmlPdtHJZ+3ZykThy16gJXRr0Guhk
YVQIXidRFNfIVRkUjxGIjLb1/DZYQKsiW+k39BrTeW45ZZlPZycAOt6RShqwZiH0eNGK34qWCQNR
1QIbKjDJAqCWOtjUglsQWbHaRyYrjdxu2Xt0ctighPdxr9UeBixQYVVe5J+I8vTCbRKLagUU8ULA
nQc+ZxjLceoUN4KpV5Xh0y1lnjR3Jsk6Wy9o80fbzuYHgch5pYeyPsQYo0j6Ilx6Mi/IXGjDExMs
fii954omlQAIFWxd5B+U+qk+sJmpQYiNKBFFMvs31kTxRx+jmeR9oRZpzzxlDik1KqO2+ZKK8Fgl
KWYkFWfWRuP8WjHTR7wM4Y2nzUgPoVE0G4tRKs9nKHcuUFg+fa3Y/yZ28JgyZ15MypYQxDBqq6kU
RzON2kMRZ/MunFtkjXcHwblKyTiDsBZA7CLyPky84MniawfHVUTYVJyJ2EE1wzTOyzUGLUzGad/T
tAWDl+GGdQnsS6xCshlCZCr72H0v7SE4N/6cY+LPspsQVYf9zkCkhXiOCtNJwLvzzS+qMd4OUFWo
aTJVnO2hC7/1bENDKeLkqbA9yWA/HLecWSRwZCp8s3IsORme8W2LweNgakKuynzwsSLaSKEbmbQb
mQzxlUcHEVkSAxtS5sz3YiBanYqngCFD45xX68jFSAIVwo8/w8LKd17QsVYDv+o/5DYaMoa3KHFd
LNKdmVgPgxn2KMQIgcF2PZGtySYsfa/Z46yhkWdPwFUYb4vQEkDk6uws74RVGi1n2SQC+y9PCiwM
0SAsGrxLD9GTrC3mTohlU408tqwQ94x0kvXMcoBFC+MiL/NPjef224yn6ZAongYEMPLJESkjCOb0
mJrm/nseFLLsfhDTqbE8Ym77wf3MUyt2F+XsJI9TE3fJCsMOdF8vvY+xSSZAFBw4j23LPoSokwlt
W/ppCrxhZUPIgTGlJ4dqjKamiU+gpNLDqDJ7r0YS3yWwvFc8gvaP3jZ9IGykne0m3YVoRPsecRPV
bfU+zh7AMRLcd1Wn66syvPbbI8UDM5zjguqZm+AxmcdoT0bVfMkDYuekM3YXNiDem1kYlIJB3Dv3
c7QE+Oqk46lWhrvEZdMAITXaJLtZ0aBPFWqUAfNzwezuxWCF+qBHUtsGiNxHp6191ntsK9xVUvV8
A2NjUk/pDG4ky1T3VJg9NoTJHUn68dJ+fjbZusaLiQBIG/oQOctLXaJSHPJE3zIW7ycEgvm57nOD
KlNO5qvo3HQFu2DcKs32pJO+XkNsEavZzyFiD3edhG7Lk0OX8xS6dfYr7qrCOrElpF3Soi+PNe+E
nRcSDgRISrVsHbH9INGbCPdMtA2739HWYmpAWWJs9zd5wP9rQvJkUAtBWdN2xIlaDq73RaSiPMXe
fYvPvRnhMLVUgYUgBSNqCOgd5Uig7jg4F2wleoP2kGWrJdVD30OCNI1kgtc5NdGHoAVTvAJ2d4ED
UCE77cRrGWq5CWcZfVle6p+muQHR2vZELpA6Ve6FSC4EwFxMlSVHY2wMzDrAinECmreh9qcnYnkH
pFCece2gZm9Gu9fHrkdBoPPu7KaNOmQterouaMJ3L3fku2UwvZjKqTnyZgx3Qex6EO8cdxcVqn0J
zLp85YXQByzs6ii97pcUd80GofUbezbjoxW3xmPQIm3N66YHAYhzb4VzzjlJB6Utx5edco36fvNR
S3oWnHTZFUVdiHMklPrTQ/aJCnRK7gRFg3jDIGCWjUd2LXPfug4T6U2Sy4qkRyJwHrPWDfdwVIZT
C/70GEYG4gYsXxtGot1bFbcoDPEc/iCORa86Sn5mVa4Gz6EzvcuSydjGuWWjswwMFuIaFmM5xfpm
RtJfjRQVZzDW080zi+GsHC/ZT9UQbSicrJ93Yiig7VFewtbxl6UpwnMWFvrJdBSoLnZ/2aNyUEXn
oDPPEhwtbxBCVT+nwsvSrQCc/ViYnX8nEwAZQhNagc8DR0k7pV+V7QRvFBvRTc8KqfBciB1WcuOS
YJfZdpYbriY2wF8FKpmbw8zn0Wi9eSOdIoCUNDCSF0SNgsYdDplO8yc1jPIw+L7Gf1ba5UtFpbWO
BNv/BqvSuirjW5Pam8rDF5unQfTcxaG9M5pxuHhWT9JTEDq8wIPzTL6Dh+o8Blthol+F+wRVt2Qo
g6SOjo6NOdAbKBQHILTW4zC7zXpuZHVrq2p4gUnRvhhyaM+F1M0rAdvdmoHFuIfBpB7KsemPvpkM
n6XXIsRnh2y3qzCpuyezTofHuOP6XUKWCzdKo8lSUZofckswFG89mMHOUGe/tW/Ym3kQ6RZFPFsj
tycnvHZxZAcyCbhQ75ssDvFD6qHwItlPVReGwd1HkMzmOrVc+CJNA1IiSYw3zFj9e0vUVUrtyVC2
D2bOuRLRCppMA88lzPvgnTl8+Dj5qMkXLYudYuFXDAzXfTQmR52H7kvBvnBPRsC4sgUiyRoS73sF
wAhFUM2vhBBgvlBYNhc3D8ZzUCE/AkcpjjMyi2WEsnyrO896i2Ru4BQOBXezSvWFD+HAHbMCTufB
ZNRNawV+psayCcpZILCjPM83EAhY3wIIS2HMw58j3QPlJSnuY80lBp7s4qneB3gep09WLMKfdciU
nEheDJALM9bwlhV14Y/RdgqkP+QYIOLw2xoDd4l7TRVZeUlkjLNmitqMrI8qYr80zmi1KCXRQCB/
WgojeB/FrF4yWquMP+liZ6HjYo3qoo62Sk3ybcnV4RZBu8Ud4D7WJViqIoqZAkOxeGhMkEpdZY3f
vA+jaFUpUX/C1ve+LLYor3zBwTEENLr3ZDjcBipO8lbgCK5YzrNz6ZLiCbQn+ArXTVqqqdwVDxRk
xOfmBRq7mMy2MgB4hKKIy5yh5WloMCVNWZo9ImZ3SeZJnezVGYro2UycaMfiG9Ok4ECy8Xzc16up
wpZpEvIkhHtOGqv7SBWRcqypiZTLSHHJfPcuxZrA61C+1xuHbvEBsyOs1Fg17i2IavdVkQRwQIMR
3/5ot/9fTya23+ryWXw3/3L/wD9VNdVJFLf/668/ZeLx59+7+mw///KT9R+Rjbfuu54ev5su54/y
gaJvdf+d/91f/KfvPz7K81R9/+s/f/4qknKV8A1Jfrb/eYDg2cJiem9C6XH5D2lZ3n81gTh9/vrM
/pL/+H/8AH+mQZp/s6TvWq5wGUkwpf+PeQRDB0uA5CStmP+QTAr+fRxBTiQRhrbn+77w//5n/hxH
WPJvfHb4Ntl3B3BCbe9/EgYp+OL+kplIRjKzEJtZgvjrHMLOW5I+sjbe5YOHoojP/p4/klsPSNYQ
SWjhWkw/G0SNBJ/624nf/TCZxoT1dU5+VlR4m7xD4QBDvboTjZhc4P9i7Hkym6r4VaUFarQZX+pu
jscesHU6WN9mFnhvRZU2Nw/w1bj0UvTNC8ubVaLvdlkDhrAf2du0xgKzEI6VWOSjFqWtVlo53SNK
DYv6qQo31HL1bq7z7hfu/iBH49ZGxywbGDhgMt1pK+/tyzDl2AuY0KVHAqzTdoMzcUAbTDh5gEWh
yqJ1M5eNS2H9b8ydSW/kTHZF/4vXZoOMYHBYeJPzqEylxtKGUEkqzvMU5K/3yXIbsDcGvDDgTaEX
XfVpYAZf3HfvuRZ3PYtP583FCFMvIzaNe3aF+W7ONK0QePtSNHfKYChugDeql0FShhe/GKuTq8L0
u0lYbG6YuvAsS7shu0wkFnuSz1x0gxBHkE4lcvhKFLtjP8lRN6g0f6lC5t/ai8VTLgPz2UaSf8S9
FF5xxRfbkRDPsh1dEptZNW8HUxdrJ85YcLujDc6uVFj/oqDagEdiJmS5w8UoFH30hbnbCrm7sPDe
ZAKnEhe1cT7CHZF/KOVIsfrghFbcDFoW4jkag2cY9ZdIW/M9J1LhgpzO8RljYZ1fczsJXyrutmwU
/IZ74aTjx2Yc6l+gLyBHxLHV7KeixaSfhMNIOKujYlOPel/7cZQtnNE1X7zeIqfuOzWxFkAB3fsU
RNCwrLHeVnlPcNHEyUxsQR+1GbbXLPJYapB8o107khYER5l2p6SIGlKiTUVjl8iLdT4q4MBTaxIj
dNoy/uUjNP2K2OnRQ18lZM5l5NHSJoO3kBXNsxpK6jZbm3ffglA2tWdB753LqnHgF2F9wy/BlYop
ysp99eDUvrxMWV3j75to21iqlNQMbS6tYR7H2cVPnnNxt9eoAIbc5Pbs/tiN7kE1R9D3KYtIFO7o
WpAuMny8IIsOw8zHTEj2CHiuBSkX6+IiRs3rrRVcovhRZfm4cz2FvRuIewA2zAwpmMbaxlfLagM/
FY3DpPF5T0V4BX2JfJ23MvgTQ9acDswEwc+o24oezRiujEfDoXOuG79s8QWYHpc63scvvHclz9c9
8tqmVf+TGS3TQRTFw1tPqQH6SqbZ3/D+LMZdlAeZsVPEAR8sPDJEC/ve/xicILdOSan1Jwxo/8nG
fUGdqYWZPYqjc1LM/mlOo3BdC7QZK4NoMcjKWHARRcTUZuRuBzUzgkh3PNJTCG6AIWZRQKtYJoP9
FZs5Ha31NeL+yluNyr7S1+VDzOx55jijk2ecPvlmEFGnvAq/jcDSq8g08Xoi6WyMeoxXtnkvy6Dg
fpFZ2ZXK8OpuA2ftAxf/XMoh+ghd0W0x/v9iR9BCB2Cd0+QjnaUZ+1RWihDcfcK4XdtDLKLvc5XH
brOwyFXSPZBqeqdgTBsGx6ZdVidYB86qViDQbXhKYfUXfT3+gllYU/ZdAZqOK7IEQqutqOyjbuZz
l407L0q5qA4YtAb2PJijdPoTGkF+itJmG90/o/SWhstxEvES1N8NvjyhMg+uXg7YgOHRAFY8O1cp
CXHjWLiIuKX8gVGNnyfY7oWHErQtafg8t1YqVmBNKhwzjPe5U+ttFbVyPaIloyeP5ZHxG5jIbMk9
kDdbL7ypN9dhrv707fzSgNlapbgjhta+MISu8M8fZnn3o09s/2LvOsb9SRbd1qCgXCfEsLrUXfSs
mfB9ProTQLc7vVGL6r3xo2+ytg8Oe5bJI26hFcabNkLRjp4HHwQ4t51FlrzbOGcDBSEVco2HTOS/
iwgKhMfSXPEB6jz9CBgXKbbaWd1REwmpRmyNZHlTwpGrNmMRVgBAS0y5rWsOVyyBqidLXfvvOMwI
/AQfqRvtIj6OC/Y/r9KLzjT2QuzGfMCKLjAOLhvrMT0CzyGoiShj3QLntXL41rRH3zA8A1damzl0
vq30b8UA0ny+qPru0PKDHf16RYLkoLgF3eNC2WrweL/a1hGJbpVF5InDKN0BL6IeL/I/1rPt7/nO
Fbhb9rHhJSax67Ftjqo7iPExah9y+Eg4cYwGjuu4zcL6kvree51yCtvlB92AExdcg/iwpo+DV/Rj
2RS3ZqzZ4tKVNPkYBPMxxk/kNseyxkIVRNGxx02zCGYbBa7o/8DYerbgvJN8z1xDLYH0AN61RzyE
AtaA2VmMvjYvRkpy6hWXoXnbc0fZ+nnprnt1f5t3xP55kWRHTzV0EXcjPZiov8hCXEm4Z5nroOX6
EHvsOGJ/yr6cCDNpkP61PTjWkt1Gf2ZBAx0eOCt8tpDB/F5xUOqByRm3nTH4hPvd6HeRjxP2Z9DS
ygS1l45V9d6SDk0XbCTuSh3i4KfAiHc28844926ENt4q2LiTaSUfbdXo3/NcRjdgs1SE8rOhmCnQ
JDiK+m2ATgJaWgbDPiz74h17prvGmyI2HNn9U9fzjl/6HY2o0rPYUDiJFR4da2hjhiAv+SDOYx65
EdOEmtdd9lZEefIMxznhG/DUhDOcdk2y2FjA1DKWs0n5cNOJDP/LEDU7t22gKDZRKu7e1vqrr2qU
TNfqx/cknUx8ICaS9f2VMedsOLUPkyzK6cH1Rrq8gywpf2dKOs+d3d8J8cx+JHGGpn2zSrt6VzVL
B4K7U/qNeJLHG49kwQ3CPxCqZpyM99kPwWTp++vMIhzCIsHiNjML2dEGbSku8UjCXE6iZDLHVcH1
nNhfVpa3EBzR9JLk2IM2DUtteanqqjlnaaF+0YEHl8ht6E4gLJWdozJtf+kojP7UIgcEFPjljerT
9JA4FDyFwuIYdzN82Ukd3J0DIQ8ZreTA/8PCjXd2Yfa0NCV4KZdmImjgbaa8Bnzk+mg0Cfz4jfZj
NJqKDPuq4euiBqKrrPjJrvqKDpMMXats+G9mInwVJZFds5LR1ibuvy86fP0Tx9sfqpmt05TOuJUS
ujQJhnIvPnRmMr7kjR2GyxJt7DHFC8EFvR/USHbTUicnNIW15KWfexSoaWadoFJlRdGtB+bCzL14
D5BIQqwaQ/NRto5485IR6E0w3o1nbBTia9wl2UfRxjYUEPsO/8KrssY6xoejmHvzj5967dKKU7jE
1WjtM1tEsGCjYJv2/fSBQUTduBgK2P8az4rktvl+r4WelwBwpgtX5RlkXk1IFuNbem2GQm0EH+DP
qDSKm4zjplmNMWoukhMfGsyrKNTuGGHzQfP94XaOuQnDrdEv7jWoGKmmQV4ay+0unT1A0tCMz2Qt
04pWQdJtPWsLmJIYPy4F3u5HsudIdkKEw5OjpvDJzjPvNnrTeAKrY/FLteL2CgdZ74zMI+1pRHlB
YLHH3Tsxwh3LsZsewTPF7PuH+YTrLHq3MBRBv5Si/5i6HhJnj9+tSH3ny8LNZq7RIsyfAasiyOvU
f6xF237p0KquwOj12bAQtQB7NC3vl9TackkfzqGj4ie8ARF9HXPzMitBA+EsE9YtfaZfIDnzqbnf
7n8CUHEX3JryxGLNvVM/LO9U8IrlGewonO3KvkeJnzhIhtp7Mmw5ALOnGfVXXqHkZKqCCWuw+fow
8powEdiN8qHyE4fdbeVeWkXYqkrxVGaeajmx0UEeaA6efvusNcsFG+2cFtRZ4SodGq97ZoGR14uk
ZapeyTAGr83PeXr0wsbbuJMaX2fbcTZujbjos3NnzNGZvvWkGF+VLNwbQBOImKKW4dYPxXjCMAR6
xqW08RHPhAO0shWM51bfU04jSo1/uuqjJj6wPejLbd81LB7xj4XTKjeI0a87ikKfU6Pvn1JiuB1e
6IIJJ+xmSsFclwEsGgYM8ewvO7hjLkdbaWv4csNIa+nSm03KGXpRQ7QJprH5NXYxCM8Oca3BHBho
qGoCBKgCZLFvrQLbHN6ojpCJq3EzK8+6pQN72QUwMZsUN0LaJfQ4nWw7qm/gbOwPL7DGmyBnwNOk
opONJg+UxaqBjbSqLcSagekOlfYQIJlzovYpT3sRfqrKwO5mGVzkr57KBxwqg7J3biZYOKYgtL0F
jz18Quww3XBmXGNOSqbYShgD6auWwIHn7ezDESey6sV/xt5z7dWE7emFzJv4Tcll/DPw1zoWaHFB
pg/8NGd+PZUl5VYJe1wjys4dDS4A1/3pBTGqUaegHvW1MOlwOHZmawIEo1gKOCzJR4Z8Gpocpw0+
fe5nN7MwymjNJcM3MLj6KlvrymHMa0M7XftejHfan/mGFviayw0yQ5Gt0Kr9cAMTsfyUfl2JazKE
2ToV0fTSZ3lFiYkt+2VRlbjJzaqhUJZHQuCgw8HZaTddF4wxKNJO61rLhm2osczaCauWF3ZNdCKg
XfP8xjZfBoaz6jWgR6dZNx575jKLxS1lwREu3dhiVyUyra/JLMZLXQQgfFhgV59TSBaVN2Bw8NOG
vHUBxJe5x7+TyQWPFNci+3UoG/7/TG/RtVWBDVfDyInCWklsPIMGZhWlIgryKIS0HJJ0kn8N42fz
NWU+zLPZtsIbb0G4JJJJ9ZhwQ1tbdud9IzfWJ9No+yVEjvIzB4B9gvJFUWibyumtSOgrDIvOPnBc
me8VLAM6hFS/bSw5hbQb2dz6QOUg7OIkXyI7AwxPUOyp9rvv63AMNBLrKgMRcZgS5fHBNQlisCmn
9trNElBaEB7WYesVpMQ9f2vecxq4YNq1btPmg99y8Km9pJOLiLDlhrXq+BKCEHkEk0BuJCGjfswy
m2Cu1sEVB4f1K3b7+RpYXQ5WXIY4HzyvwcPoenvHqdKjnoQ86KllU02ViNqWqSne6mbm9A6dCqNu
nffMubVhX0wY2fzuxrtj1BpwsmEpoV+aj/oupk6akkidtOcUuNr9cFVrMYfFjrcNIB0eUqLjngmt
l/qyPYG35M2hduWeA2XnlpQOmyFtP/E6khge1fRcYt5ck7iCwB0mzvBcGxVgM05EKgpmQciCsSAA
/ZR47wkDy4fnhzEf+X6Aw5mh/T5gSo0OEgXjOnCZahaYRieEXcdMz8qQPTeJSCJmz5pITpEklwYO
+bSiqZKaCLN3MYyyqyM2nlC/GRbha5QY48U3QvXlEBS5dn1s/alb+ughMnKNcIFT3YcfwP7GaFtv
lcDfsIRH0GkQf3a/t3OioDJ0q0flJN0+K+CcBAxtO+qJ9J6hyVpJCDVHw2TlB4HexJbLpfDs5b5+
mEt+MouGNw/0lkL419jsQKSzKHtmeUicZOorDKRVBCa/Jsu6JMaiwVYaLBDSbOyxedcGPC3HHpIr
zoU/rttAuHZBG7IuVvUMlUm7r2lvN+shTb3ilml7fHV4PcIKlaCttrFFaVFq62n5r3Oj/RDbXbZD
5yDZaIUp4Yye035RaNJeY1y0LzVYqH5l0eQrlv8n6vY5/mpKYnTdf9ez/1/K2zRe2f+jpe72mXy2
XfRZ/FdR/J9/65+uOu8fwnVcHI53CVu6aNXjT9v92784/j9sD1uJo0zLdmzvbrf7TxXb/IdlCd/3
fEfY5n848f7TVCf/gYNS+b7CMsyqTKn/jYqNWn93zZUZFvJi//1v/4L8LizfNR3P9X0Xedwx/7ua
TUxGYwDu2k2o63Yd/0FSBTFVWyHAfLKBXtw+59Q24Yqb1mmie+ziGJ6S8amjmhR6t3VEG9pZ9iR2
g2w+JR/dQ84dmt4EGxrGgLMVfk6/po/3EExkt/NK4ngu/adcxOEjvkN4J3f58LsPO+z3PnwQcB9q
pWk4YLfp/1YUVHybTbWJSeLEXQ6Ux465jHtsfJLBmUkczDTBJuG5iRqBmdpEc5gTuBsTxmLfIRLJ
PYJ4Ey1A4QhSwhsUceMQkdXL6mMYdFsvd1A8eUfCu0Rs9OijOYfcIbk64xOImb9I77vNysClv4gQ
3W8jn971FBnPhVEgRY3lb6+FQxLYSbwpPAIgUz83v4wHqHw+V44zO3BatiJnWhWyaE5ZlPQXd4aJ
Z9qF+G1BDyybPF4Lv9TLknKZlQMFddWKDKqD4gS9BzkvtL4FyB+gqMXgXjkuP0wvViuKeyXDm4hI
5rEpLoTodt2A2quL+Zu82w290d3ZOrcO5cTX79W/hqjVH5IO0AWXlRxDx76nOQgKUVGuUF36pUjE
eLAhX+N4gg8Qm7/NbhjXceXE12DsfoXAmVf5UPdHlqyS/o1yJSg03vOck7YFcAHirI8ulQuwzrUc
qngH/mPY9pI32k+A9R6UrrJT4jvh1mnAGCSA2yrb/J5ndBSzlgLCxrJK6aeXo/+JH5lfc4W7x1qU
EmxoUCznEdCsAlg6ifFDGJ04pqI9uWDCikKOq0gstYgVOm7+PBkPA1r80iqLR+BDDimoXT/YxtHt
3yk7abdjBn+8uRiaPug4rLHGNTgZY5aP0fgeza6LPxqWWmBsgKrtvNHUSxOeJchO59fIdvNA319C
T9Vw8rGxcp+VTzURhFUPwGqv0yK5FH7TLPjd6YWP53LDla4nC+zFG6Oa8h3LnFXafnRO6y9ULuSR
NTQ8Fr7G498/mlntq4oLZxsr/xI5+kqvNdfwcWCDEw5Fcqxn970dDDqhnQxCcoDhvQuLmDSEWDJU
v0HiJyE+Q6JHIj8bIVC2Oo/Onfndm3b0Nrc0bPq2QcrEqQGf2OkngQr/d0zNV+0O5DxzRkPU2wIw
IwzPVpG8tlrXvrVgnm95H7zIJDJPXqQUSebp7hubilNW0j0AcuoWDfM1GooIPPIHPsGHZgz7X2Nh
Vg9xuq+g1Ei3nH6SLn4h4Dc9xtJ66ea4esGgsLRnPS0ski/bqpiGnUfM2g5sbhZVZ5IBiN7jIswu
kjz1xZqx22E0pSOG+K7WWU/2alm5UfzIKGRtfOaIDc0JR1vW3XHK1Dv3pxKnTVUerd46iWSaNpEZ
uMvKVOMjTVgC9POaJb7xRdb6b5yA+FzP+trs6QOZuxbSYTEUp6KtDwrf8PVvu9rf/+W13YjnLK+p
LaVxLRLD8CAyklxF3ON3i4CdzjUkaSoE11yaqk/d23fcKQKG6F6QbrgxeSAvzH4kN8hKY1+Fc7Ec
w/jbbfwABygDhDfbT1huIT02GLeCUI0PND9GhVpOFbdvitx+9yHdwwjC8EUZESC7h2sZ5/pg8Ml9
1JWrTlZ1m2dkTwWsBuwcjTR+NfrLuM7w4CWsKEVJ63hjPSAU7FXeTM+c89+yNfZNB2m9DZS9FIOw
t7MNBVyQzKPZjjgkDC/r4e8f3DgtfG6RXFkjaps5sADIgGgMqSM3XvNwd4kcmtnmnzczyqJ6nmu6
3vIFdnSij/cpygpnlgqJSJoDRrh8l/4WMJex1OgLsSZ7U+CVW0Upe70VjFJrDSC5woLSgfwV3har
HtEMWLVbLIjxoi2T7gDJmUY3DjKe5nXjSO4gTkd/umdPx8Gk5IhKtp4lG0hjXE7uFRAfn5+w93ah
aS1y3InLkZDvE4VkhzTO2qXZQqKFoL8LsBOvRXjkIMDbo1wyg/1YXFwqdXRe/NZxBP91tjCEGjRe
uLHRPdb8JxYZ8fLE0/7DUMPpT0Q8LaJ5AIPcvTZMgnswKBP5F7oYJIyghXA5kJyCVi57aHfod3Bt
bD/ZYXhdm1No3q3U4FU+B4+fFBZFiRXTR8nP2F2UgwYCUD/Rni6ePRQKtiEYJOjkbpbOVJpHVNUz
AeOSxTIbrxx/Voq5FBW1j1ky1uVSRoRQtJZf5P0T0Z7tJgy3AWsBeKJsdIz6TTSqOrglZV8LQKgL
ODTyYNXiRP0rV5BBuOCXdX6wOOu6uu/Of//oK7s7B1htTsr/zskwA9SzVl2Lz8ybLQ0be/xT2vA6
Q4To36NV47wu232dwzOCqOkCaopRS8iVERW3T5nISaMDcl9moCMfjFoute0aO97Aahv0oiD+i6/c
SJrxGz/SMoFXiZ6WX1MZq0darlgUJPOJ5yff2vShAYU3MoAoLc+zNRrLIosp9jGMU8Zl8yzBHHjS
N3ajQ5444vhcd5BfziqXyaZE4oKde3/HagUrMTaLlY5YgHCa5eehU/ys2/q307I3jSFa34003wke
/HNGABP3OaL2IBhlsB45FCOsi5z1rcJ1yavPX+CWQM/BZrNxqvYztkAHhmMhT3mmOepCAtaFzYaJ
F+QQ+a9I+8a1BPlAKXH7pAxx7NFV6VMuKHJOiv6kJqxWRAoPaTv7t9bT1rEe262RUxsnRfYSxAmL
lNkg+wZN4DgZ4Su9Xc4hStuDQC84ThUmJuSqZ9IU5TOcFEETjQoF7+TB4Q0H+rwZm9e4zPYdtDzb
/UpjUutRoloKOkb4CY78mFyssKNp/vbm6Mdqqgd+ufXS98M7n3vVZy3sSSPfsrdQKKD3fuk8C9ex
MCAW9vY+NWA1B7gZnxK47E9NQ5VJRlhCo4UchumXShQpYHuk/ij2S86q9tkv6JyyAjW+icg9lqB3
t0UamvtGOfvIJntliRqUtjKIg0/YeoMGmVkHQbe2CAc+2urJrSANd1N9CUshlryTC2G/xQntIWGv
L05ALo8+GthwUMuAZwdNwRhGmHWW055FFhDwkmRzZKAvI3atwF+y9o0x7RYJ6WiLkOOi85JmVRXW
jzQQsTFJvIHp2SUDlbqVl+0YfdNd1sFrtQkNO3H7I7Vz86J5fG/dr7xkdO5DKEfs/81dGrTdmTaN
dCW74WOanU9eKO1StybL9UavbRXStpFAvaxNsMV3KpXNsFIhsi1mX4MS7ppdHGjmtmncjrO9bTnJ
F5ET7338XSsJoHARNtRFVHCG7enHTfH2/v1XIbzgu7DCb2bYalVWA/5x+UyjAj0aGFBl2dPpOPCH
ggO96eT4orWyr9rPv4UavW3mFsbJL83glMfPdJDPINizes3mYdrMUlIAYtwxMFg/NnnTPU5jCEIb
f+ki7noq38aR1wqSGTw73V+ICr4MQ5yDyzSvbTaow+jjedC23LtaQ2yfb9jixQNjy52eSn9nOyhj
pSJ/OMjJMQ8o6ONynjZT2erPVvyKLDkfIUGvFDtpxhjaGjpXiRvqh7s30+yxivhOdXeHOme+2FU8
eRsbOrJ1H/wsiGOLzu/govNOVSne/0xCiutRhynQxVPpRT5kn59c1frg9uWq5P12IN30nEGLRVmB
dN80Tk0HQPxahiZPXY0S1pROc0zc6NRXUMaJ/gwbSdz/nPnJs4frlBMawJco1oOvfwYddSdETAGi
SOr1YGXq0MpqJVq/2FiqJrdjIUT6sQk4kEsJQeeTWZAIQfo/uVWG1lnPgquI+4Jit1K6BRMkAbOM
3XMZRASl58o4ZF4L9LMDx2S3IS5UWKKGJk+qARAwfLnDsSO7tUbIbpelR0qgb54mbJ7YRsEJFQEq
VoHSl4EIulAtuyAPoff2JM/pvVbXMpC+NBedLX0o84OdmcbeDX7cKbsoT+rnsGGH0c10Z1jFsafk
Y8E6Kt+xabkl98tBKIbsKc3Su3zDGkDalJ4ZbjRv89JgHxaj0cH9zEH6Crkw/Kl9es/l4IMPGtiw
zaY8AyMggNK+j2PTnOcm/ygTVbCptvINvu0Hsg4asArVZoLvDkCQ+YIPikcsWpmB1T9RweOsykJn
DFTGRtWACRIyqxwa7j2SNfEgWZxpSID0BXoMSQzEwznisYJZX++7WXCWJg6OGlOGDA2lQWkjjiga
GJPlRCrigTHNG5OvAGr2rQ+p6IsTbBNBa/EzFgaSMt105xrUa0ASdJ3SFHkTkb9P8pRi4sF+zXgP
rINySo9B5K3syo4fwzrkmHJUS00aiNWEz8tGGNjgmjxg4zNxmyS3h7RtJfcIPdoiNqKXKGvy9VzB
Nhid0Fh1Mw5PPmDpke3P52D3gKzpLF5a9WifDeLEKGz0pIV+1m0wtust+drpmI8GnxzSH1u0g3Cd
ADWA3MUZYfTWYQBKuc3SvlxgVcdyrll4/31KzJH9vWHuTSfdjHP2TMVySkLs5mfF1VLpeCss1kai
mWi7RJDbz45rbntMpit8Se22aYx1qoPPxCfAHLtTi95Gx2kcBRAdsvoBd8RAg3JEqDjIj1NgQpyx
7oyKVPyw4X8H6J/tmskp3hLS4OymmdWq4XD31IWKYlova/O1249ncDHppmvjR1DTGC2E9dwKKz0Y
eX4GcvenRhrlw5riz+chJZgSn6CkbWYU7EVncvDErIPoroUBkNEivgy3AjsOePo7KTxuGUF4aoex
xwU71IfBPwojmxdp4301XvvkthUPv/lVwSNdm/lwCPDWbTgW9yOeE7yGPDHataJdXzovvQcWSDBC
LsZ7Hq7LnS/6gxlPPN4KAdfc7cCapogSwea7lwcDnvPcLQeW/4t2Z+JDDMfvMsmbnS/GG8sEDAn+
m9VaLzUDL84N72rYGqYI69pGWuoYTzeqpFgqJxJhx65exigtNhlye+exna0DXFMszfjnwHUGdesi
PMvLEJu7KYEnOhX+IzaCfufCEw8pOmrtvoAB0lKEUJrekeCA4P4cs2aluHulgNmz0orfE5vHVYfx
PkR8pbERELlyXH2iYQnVIHmJzftMLvqcmw4h6LGXu4RawYXvg8moB58du6RS/KAy1BDu1NU6q0RB
n18O2XHy7vxxZ1eI8dUfBrkpqAhrOILqWX11nWWiJJdPOQ63DSctHgY+UjZ4DCsOv8AQfY4TMFuT
FLkBkHqRO9RPBcW1VjV6RdRGV7tsVo5ojJUfE4u0HHw0sB1w+U1iOFUGyXJ8U1ok7llCpV+Uljeu
bTM29ik3l6qu1cqZaHObMV08Fg4GrrHhLhIgNYJbaJBALAo9irKST/TMFKATfLHthwoiUGjiQ+X6
AEemIuXlF8sUl+W2tSxjaWvfOImS2JNmNFYge9dAjUEi9mQuDVI4/NX+FDt0EBK/zdZuHsqNaPOa
omXDupOrKPTArckGdGI5NcybTlV7u6f5JhXwtGSEd0ZRTcalvdj6Dt3dbO2fBmKRs2UiVYbTd+v2
9W5U87AWcF2Iv0Q9pYc90RJgN9cE090SWXJRG/SjBj6mXLPgyPVY9R7jWnaLwEU3DIRCKFzYUf5J
FXLPRZ/KpXlSl6ol/wJwjA2vuOEXw7wmez6iJN3WXRQ6C1lSn5Kp9CcpUsiP/LhukaeviHbVJULS
ebZybFYhG8Lcg9PahdHaHkuaVxC4MBYM3T7qfTySntphPKaxroyfvWFNnVX0M7gNbfKisJ+iKJk3
bjVTO5gCJoRYci3e6F2an8i5Ps0QhbrSe6p6949Gydh7EcvnnIo7oe6LjbxL111mMfIUg9jXmBTN
ghIG5pR+mfXSodoV26VvpA911q5oqbaeQOglLM1pDcyLZKKDlL1cO8lx5/eOgUk/eTdaK163CSxx
Dpq2BIsZREQ+53LP2nTp3AF0+EOLzRwNF10AQTBdbFcGp+mi8dWwGajDWQ4zComlv7k7bs20+CrH
YXqQjHqhC3M2CMNx7U4CHkxcb9DS5n2MxYK8LL/d3meTWrbXKtIHndMWapeOs3aNF3uyHuec8om0
IznSLqgpxStXOouoDrp9osQHiCUEO5nsuPQ+di51GHLECJiStlumUfdc85D3s4FVEtrO0pMkInrq
Me4WuU6nKWjOENKKMu11KOOjouBg1PjeyibZ8l7v+EQNT/C1sLtORc9s4VRnbArLRjDhZP19R6ZI
lpEEOQ0YPZbjq+07/d4MYrQYKglNBwHZmEccM+KzSdJ6k801wFCmYuA/zZY1MV+a6+3qMSepEwef
PCK7kLGEgzfZ4oCxlrFLuUEQBmSTC+psWG1c7cbBAKe9bh/PtMSQdNqFlVybTdtvGuGsdYj2m7Se
SZkGbg4ztq4kIJfN3YpgR9TlRu77WPFeRVCGU5MHh86tX4RvhisgGtwvR8kLS1D24k47M6UphBjc
K/A8KqlzapzdP30VvpVzgozQKUTifVxxYcsyYazbEns+xDus6rJLNtr6Y0tuhDZkRacUHBCzZAOR
DqsJNYO9Wg5YwP6SWa92Ucg9MHaGFTvBzeQ1ztpQNE8WOZhiiQ0NyjIdR66XbXpMSo8jvs/JuNpS
6Z1HjrkvaX4fBO2l0vko87y5V/FMeHzpC7HdCE9TnUEwTiiHl8J9b6B9B17QbWrDpM2cuAwY/uAX
vgpSl2C9lmUrsdT48VHmRr2VYfmcDjCFGQm+M6zW1CEoEnax9xDP8XeN1+7uiNmAv/pOfzt295jy
PjVljPom/J8uxIZpoqvYqfdrKlnOVrTTac7CaSjdS1kEn01PDQxLIyoIrW5ltXBPjJyrTjvmJ9I2
bH27zOXyhd5WNGfAQCvXHmiMAMfAiIO5AzV9QE1nVTRRVzGjj7WvhN2sFbwzjhoM9mHMBnM0Vclg
NB5tU8JuHzuS58cA28+aIZHrLtJpJ5N0oxXqW1bMQHEITLio5lE9bFyeMt47n6NkceqAR2d+Bnbt
Ai00A/+xr7w/pPHwmyTlgRHUXhoZVDf/uYmb4sCNpDXjemX6/pmmh6WwFV1VDrmtNjuXsSu3xqx/
kO72KQQAngz1I9TAXUjRyNFVLaxCm3IuTDDLhKVTGL/WJiV3NR/cXWigepVZA0jmk+TuywT08kiV
1dUYauw4vk2H92D/5vd/budzPGEOCRP6w9FSFw4FOqsgoP8snF57Lry42gDG6Y4Md08duTkwcLR8
IPIH0fFUDG7ar/RfRBFWgNFQI8M4tEA7gOqbNOj1s9WfLS6DCzj7WMk0nwchf2FwyVeO+x6EOMWF
JAOB91MvGYx3OB1xjiYIlpYW5daxsZ5K4KdGZbpLxSZrAeQFlQLq4LKQ/ktaiz8+nZe+G+zYpjFc
1BWvGFut7X8n70yWI0eyLPsrJb1HCQDFuOiNDbDZaDTj4OQGQvqAeVBAMX59HXhFSWX1rte1cclI
yYzwoJsBqu/de05n7CoRojBpIwg0oriURtnv+xw9PSSOoQB/mMIvWvVLuS7SinJD7+SYtP6z7toB
ILUq0CeK6oOggFzhs+W3kIO+KqfAYSu+aQommeNA/c4BmIHXAPlIyIwkLvp9aLn8Jlp7I/K1Ntuk
//0CXbhuQ+ZDS+uhPRiEtxtsg4O14l995pOg2EHWlfs8a1zowo6P56BI3zQp6/eS/kr6y2TcSTM6
XHK5G8tafjsVcXryeEV/bwfzT2Gnv/yCGqpy0iAZZLhKbPVt+zkhk9jlA8QNx9WwfRlxdPJaEs0L
rKhfkj21x78F3DbwfdqrH230LvzVTeWHzRJD+fovPZlIwtNkXVcFhxGLReyaDxhvY8I3cJH9gGKy
wKCsKiyIC+AN8VImH3NISWB2k6ORWM8GJY/1GI9PpclkFEsEfyNTe+sd/8Uf5cWq+RFEtX+gU5Bs
phQiro74jfXJ3Uv8fT/DRHL1bN5UrWHvcyOlpjv29EyZAy4muY6S7FrQbeDqzB13mn5aTfPaoJ+L
Fw9diZDOWcx0MYo6nAcnoHEE30xJgN+6VTrd36GkYo7eLkdzlyy+O0txS5Eo8FjmtNte4UskNrTh
REczeNypnCNOX8sew4AfuN7V1PwX1t77Mb9a6PYk2r1i8e8RlgGb5I/tBuL4a6ZRyKnFVWrtj3ix
90V5f45abtPWYvarUPxpvVHvm4ppECXtbfy3zIoPsF/MgLFenzD5bCOvkRfbXY2LQ5DGIbyUxStI
5HziO21703tmN+UmTQtejYhAVwhpjIW/vlMST6FzyBdrob/4CwmWRrscpWH9l3aH5NBYbIe5Y/0q
KUyGsMr3xZQPxHPN/Ngpm7uNhwuhkT5niK7ekLmyP+L6V2mk8Vara0gwoMyxvOBdXAyMDSpGFjvv
ADRFwI64fsd4hooHNFRScFisUwuXIyeFtZeG4LA7/wVMHc8BD1K2DvyRNB2Q5sJoEZOOXOpniQnQ
4v4uWARkHT62GHj3XnvObEPnVk9uhgTzthk0L+hr27z4zLChp+FhQFApEkyVLNOSTQgYdVUxdouN
obk0nXfo6IDH+a/ekNy0I8u5XNIU14ucpHXJG5h6rd395udQPxFAUGtV2POJKdsARNW2t15VDxsm
I4xSWqgrmzhE5stCxD+4HPPbdvm4UahoadAQSG+QZi65b3wS2S7nR7bOiAepqP3tGBBuS/NrQP6Z
IQE1kYEOeXjR/7RTvTFK7cnNMIYajfpBz/44Yiok880Sf0uakxsPqlEf5Wgjq2nlmUhBS3Sk0FxQ
xiMojSvx3S3GUp3H/QijhHMwz0N3U6E2VYvjVAz6t7NYT7k2gzFbwJ7JJdGcV61hI94UcPNzl11S
0od4mJGoyuai+2zRFHpVQo8/jEE0hFw7UnBAWPgSHYvFyRoZzhsPB8GembWVX17AtDjoKDC5ljyr
V3EXHR0kr7541Wb5x1rcr15YLL/Li8HXJ7MvjJHeZ7jqVp5uKPBRiVPA/Y3UXznuHeNOE2hYGpi/
Z1udsOhmbJkFoqIFSbH1+kf35fssymjMcD71a/7d/aHf06q+kH2hul3DdYw9Crvu4ryVyG9BAMs9
UN57o3uoiEz5g0s5yhHgQIfEqM/xoOL1wMn+QN7BfNYVAfbFtZsj3e3Fn8llAEY633h4HYqlRJuw
JiJN50IiUsJ7+HvbxeSbsVXc6vyHpq77O6W3+ZQu4t/FAAy26cNYnMDpYgfGSsiRkNPPeexxB9tc
/ANhZ2pNp9XYUApgZyflVSzWYSoDSeAYmIgHVnsrHKLzi4mmeEmBn4gAhIG+nLeqNoeoyESMhjX9
68V0DCBGQ3zcLwZktbiQlcCK7KJHdhdPcpjW8bPG1CSLFodyo/OeX7zKxmJYtppP32dLqWzcy3Zr
vRmLjTmVeJkTMv8MhVCsGei+OzHBUkgU0+a8sYMsbadtvFie68X3XDEPIT23L+BJfOaLE9pb7NDm
4okeRozRBPnGjb9YpMfFJy3tkrxNSOJUdb/rRBMoIFzAlHx/maiw1eDmx0KN4SksAyMgE4kbdQ7d
gy9Fv64BawUGAyQ6knN/oHBqbgy/XffVMtTOc3sHceOiimxtTkN3Tf1K3QaX1XLLO3ZbGeGjhJe3
d93RYlnECSQ3f9igWbZjRnnWTNXZZg+lcDScGXt8NthMmYR6a789k2ORr0X7Y170vUyoa/bQ11LP
vkOKIYFt8xUFpGilefNZuyHtMF+03M7i4aXMCd50Yisb/bXU7Z8wxyZuT+mbOWE39UQ30yphW1vq
rdrxOub7SEXviQ7B/KyYYONjd2qMIVO8hjjSB9Xsu4EHn3dVl3Z0hep6KlOCy/OQSogUgP6FYVIN
hQ7/MiDpi53hl6aT7tQ7tl7GaPlHiifoMdui2SaK49sqG0uyFiQrNzXne5DIzJKVy9sERozHV5N1
dR6z8qazGSIqfuGFVT/3k9zM/Ri9jHMwKP8XAWkCtzS2dpEzWoe5gdQ6YLXaSMjT76SnntqutPdW
wrZTVGYg1NTucomsEiUFmeTZ3WF7KAKm0XTPwmnitiunta5xqk59Cfe2N7hKctGeVfGZRWDWgZEh
EpNbmafhIevgdbRyzvfwXW6F5UcXGTbsy2vfh/ukPWEti141lDCcze1NC/7smSrldeLjGDgs9HD8
MeaaYhwpCQikY23ZpzaJ5THlKUk7a3QODldeXIkr6TfayXNpaPqddq+mwTjT7zxYelPglXBadjtW
FpSGRZIga9/cEfxSi8PiyScpqhtu9daUzwyIr7pT56yJzmTg5i8qp0fXD7tDDbUU+XPPDLvlBhBa
hcaJJXlPnZn5OPEZdsgsd/geB0MxTnfDSTkDR4ThNCLUPQKidcpCbjm8N6c6t/YVY0gfWTIyO27t
M/9zetfLu8apK+ecOYWAOT1ZdyfTXyLb73dD9el19sUn2r+2rUtnq4OvkzFjv1nsRQ0cz/RZj+bL
Wl85RIvi+EePNOhJJsvFq8JiaLdpAAuF66I0o51dQ7NW0dRt89Lh5wo/x26pv+EDtPj8cT8AtY3d
xkjzQ+waXPtKxr225eDATLciBovr1sxR4oK9nxtx4XX097F0EdnUgs+LJdGs1jmcUxTK3gjAoqMa
/YT8YjNZVnrg2yUI3hOBoKnIH6Y5LeBne5+ouL+2ofWadOKRJdi9yrn5ky0Pf09q77oYnrpiojoa
Z79yKOYbqTsnNmr6too8JvJp3Z3+/oJk6FFZvFlaYgq8zUk0/giHPjqywokY74YHDufRc1XMv4Xt
7vWkjD9iWbz3RQLko5rOtJYTINni06XX8UNNzP6syDhEM6vLaE6cIHaJlvASI6msYqDMnv/CELpG
zTrXu27mEGk3XLWTrm6uHpe/Jy0fTkbKdqIuh6ek9L6zzqmfc+ez7hXa6njkYokV+NjFjHNqCMol
L+dbD3TEIRB9kLp8wv0Fx0snSQThdNN4Q7gxXb4eBQ07eKRraHDhIZ1VvPFHPQ00xSfJJWjDLK7S
VjM7uWs53zPXEa8uqTaHWr03S/1J5vmrJgClz2b7Ip2x3dWqb8nJvVNDbsHY8glC8Vxiu+dcTMLS
ey94U20EdLDaj7qbGYcIXb4bKedHOGFDyufuzccjumODJ8D5Zu3JS52r3VTQofCQR3qePVlwkJ/+
/ieC2TqqaZYCdnZljT2wSoOiKlQeEGxzKf256jhFkL55tlQU9ymFulqnzizD5k1M/wcJjDluzaEW
wBhAH3DJm5/FSQzeNvWz+PXvLyXloiQeg3AcxKWbf2gIhT6IRMp9PuKP7AzPXpH58reACN1nszeN
rTRYmfz9S1FQaXDCGEru4o0fzc9+HBkQpBF5wUqhDHMypKpO8zDIQoBh54ntmWxe5sqHh5CXjySe
X/LGqx5uzs0ttMcXEq7AXGAP7AhcFk+1qv4Y4Q6ztXuuhm4Ocp0wX8rvuBIFur/QLfa/Z/bNdMjy
7DIn4rNPq2FHQId9g71XPErPrtnGlyTkRU8r4UbiChweatccyNw60u3+yZfNU+jxxxd3ZU8Jsbo1
jXT2xmrjCz0O+IeTTILFtnFqNzuWMSkP12vCNXmi6dyxT4ZXJZt10pcysPg6rnE+9UcSpOHTouEw
IGWH/YMCXnuOaegjSggVyrOMIkHdfFcOw3VMBNoOo9kYCNjYLq8zX0vDrXBmcS+n4VDrzXcY6Z9W
AfWsmtkrG3FTsYFnBpIPdZA6rktIrnR3sUpCcsYIq5mZ8OJVAICK5lx5DZ0xLqzM3yjt5CZcQYaU
qdTfRJlhrQRNetAUgyCjITmZRZZBcpGKvWawy2cM0LfYeYViehUX7ec0RWx3id6uM1rHDFSxOxWE
ow5OLg5aUkPRV+Djx9T6nuPWvLRaN63es/WsOwZ9xVqduqFHqEyUM+aqzUReuG16lgMOF95nycr9
i2r6C+2mPNjyeKTZhOCzrnla9/ChNeW/+7aRnyOB9m+eAOw/uwKvLUL2q+N1FTinLg1UaJNDzI3x
NpnGT1F640G0vDTImZw1R92Sia155rH6J5XJ1opl2Na3MJ7FBGR15SDNdasAcN1Eu01/j0Lo+K5D
jnA5qEx6zy8WcaMWsFvhOopR09CtqilNjz0WzE2kqgOUIj8wRKsHLC8od8aFgaTZjQ6to9lbNzSR
ENhauUH/6q40K+ep0hUHxay29tzqYXoROcZq2ENnkisTBsbFwpLeNzvoR0DzuJojZv2vX0CSlVvm
EFi8rQ9QSOadSUB55JEKvVH16hrJk8F+4ZiY5nvdXQUkg22ECvkw8H8BnL7NphDmQ+sEBMRckFn+
tGXQtXP6adyXeYlny8ntQ7N8aBbE1VsTjT+IHB7QcCvOLy5cOP78rJCymAztPGgKnsySLiQe2kNf
Yy5pBlDULYumUyxxy1BQI58BAidA3UUAujW8a9NNE6Enuq+c460d+0SxjvqCxhr1EBVpFZ+2xFqx
n3HvQzVw/Jor3pZl8ttuQ+YdU3+qlghG32nLpYcGM8EDmHI6YqNjyyLl2Gg964CEgPZ6GmbYIMtn
yfWS/IyiDW55PPtx4HPP5kjlNEHaTz/xVWECsQhhNXw1jn//8u9/sk2UhpShtv/9X1V99BseHrGo
whmOiWhuTv8REXw6zNaQb0XV7PG+Mm6Yh0DMFcvXsIXkHsFzi6s+SAfDfbYrF2UI8sQ8VpyFBqt4
dPAczMImlUe/iqExAgwUOk7KpCLXz1XZ1pwxm1dqo+GeGoG1Dnu6BI37A/RJHLC4PBdhj609GdD1
kavXTfbqxMDYYuQaT7WUQW5s62vZlC956Xk8i5v8gHzvm2iEJKps1E8an/BaT9ONORD2aMKET3KY
E09Cns4BwDN3+miTwvLN8DCaRrgt20hsvMqq7ghq63vfyD9uFL2nhqYCxx4LDoiJexP1z0EslYKW
4wfPDA7/bUKKtn4TxnKgs5OEPw8QAIpTTEO2VHMuM2e9EwZJcxnBQKcYuievHfSbVuT6LWGhcZ5a
Zshhcqp8mhkW76aA0TCKtS75adqckOQsfoBu3lldNF+Y9QbQ9Y6kyCKyCfw9JGIHn7cMl9kZJEhb
2duMpMezl0D000Pk6jQrxTotKDLqjXHx1Ji/dwW8sB7yu1AiYLMr1mZZ8LwNHfva2zxiVQ0fIx63
A5li0mpzc8THXh/IKyzOqpQwqJneM9m+8OPrEYkK6tNV7vEEIukbze+6XRQfuaenB6yQnLDos52V
Xj6kPV5c7tXrttbVeVZ9+Qb5bN1TmF9bJuudWek6U0fT5KwUR7eebT1PkTE8seP/xZjFRtFBDj0y
eMB2kVFctVLN1MIZu8owJ0WfPzy31rap5x9GL86f89jEqKWPR8qPgA2H3OWH/NHLaX6pouJnWlgW
knNWVn6r3pKw+JplKNac706T0yvkK2K6M89Q27j8rffduOnRv+1H+qXrZJrHu8E4OWFAeWb23O3J
6POAHx1MDuFNjf63zIbk2Zc/E5Tjm47XVCARQTTTZ9xixB0iR8KLvaqGZLXbsAAOB09b+6bfvzM6
s9HNZmjQwu5rummSGONA3HpgU3zgTzFfVchwR4dVLMPXtetG+dXxzR9kadZp+JAJcs9WQP/JW8Ls
0xCe694gSMA/Hw5NcmsyLiVawzdLI8k0YseK1rXTknoCftVr83Vo65ndtfZZCz0he1Ez75WRdrM9
6HuGUWsXaeQZ76ZEQSnJcMLhAH1OuUCsrNngcAZmKgCZWN8sMhCFoRm8uPiTlR2ftZLTx37CS0c9
pn1pACo+gzomVlVwyUYg4ayTsvziNrNnBAuZhEyYDqzpGrE3GPWuw5GNmrrIvHYjtCxGnJZEW0pX
6Y79QdFZ8ztja/bv4L2JDIU6ETSIK7YnjXVs5JcISiCzNbZv3kSeIK01n0SuH698DxSFa7jO9wIZ
0m1SMl3T3OPI93a9+WFl2MT12bPfJmFdlF8Ri2cz8QRxeBdNvIBkE6vD4HHsrUi+FvOgNpzi/+TQ
zh9xYs9705LDri/7dI+WHv2Dxd/BbDsm/GjNkKyjmY9mdbBxFifxkF6IOGdo1+z0YlUlPwjJE7TT
ot8xxPCjKcJHxO1zzcOjQjpBTWyMpg85mdF9FugXEaKJ9d+/9KZJ7CLOY2tKBGwf+GmviH72jCc8
/955O3jd1hN8irpO6JrcG9crTn//wmUadXZhdoHsZC5h25S5JgugQjrNcM5H1tQkM0jWM2C2NkbI
6Zp3BfPTwuC6bcZk1MVAjtCk5s1YGlZ7553GWhsv/fJLbEfzCjHnC5cCRlGkU3dmZ7K2Af/Aa/ne
2m73yOs33tAYblJYKLykAMGwKD8gFy8QMJv12VHWn5pdzQMsCsLX/jFokXcnodqCiyO7M/ASKqR8
xCnAFWco76ntl2fR11+AHoc74ys0LQGFbRa847iaBpNximOfYzsN0dERqPWL+meadvKUpNtwFPMW
KiW35CUUVQ3+b1fBlk6jxt+QYyEEI+6TYRinjj/zLQCUExXsdI2eG7lcwfzLHOVD03outQ1wstr5
Y3gNc7jiKxaeu26BRAaWW+8VbUVOB6WJX2Zd5SnWN2pcayrpjLMLZGeWYQxHngEIg2O/2GsxFb1R
PJZH2iez37UcFL6VkLSSWxd0Lebpw6q+or9SKi1RL3UY99vEqyDHdymvVa1z731MVqqxoQt123Ru
/KOQjPVMP9K3tI9Z9AFo2SdUJ7alI/R1M+hRMEEuI+4Gf6Gs5bmKidGIZsx2s29UhIxa1KNhfdeE
d+onauki56UESXXmGmXnGyvV3kPhLZHglj0yE2g4A2xTYb1TeebSh6qPBxg/LK7U2HVM8ghcKL4E
0aJ3TQwl19dPsvTVm66zifS6cec1hXdrdL62msWn25p669XPx9vo4azVBo/5lB3bN9syqUBXxT3z
fmql6z88CtC0wYfx9PcvC4B79GmIMUJVlptkuQxy2qgfjRPMvF+pQ0Ql6Xzx0vRcwJqI9WPsxBeZ
4HXJBqc7womhLj6D75hJvsc1bZ28wENf9lq0cdh3kRjTytu4bQDh/1I9p0aZJjgT5+F7Gl18Sw1/
k0oYdySjrCPVrWn96DVseTUrb01KQRz7DEti17jmxp7T9iz7zr0S5e7XJBe8m2LMCNi1DjBHtw+v
5/ObRxptCw7VETu6IKJZw7oSJLyWs3JSAEi4kkDiyUwKDtJvG14i8zcj/4gx1rTvbKRAbdLBdOFC
k7v8nrrpxNp3J8GRXROe6i66hkdNUGZV9+THMoOSyxKRZJZkk/mc5d4cyXWZIjcgmTJPxLht0Umx
rcWNl++Hzr05hWoZwHgziF7359jSw0CnfTK2dj02V6yH3ZWs2o/CzacdMoKeMEVgp+hgdbIvl9w2
XqvITg5VROw6ZabUSDaQgmlXN+vGM4wn7FQD+CDSijNLNbLksAbwwsJog+XWxpS5zcJs16XHRRhp
GYmgWOyLfM4fc88tJ3Hli2JTb/HY2MWSa3ZrJQTz9fYObOrIG5ukjUgfCgMA/JYsqAAdHaqBb3yY
NsXGxTFEG4otXuWJPqBUTkVUOnaQh+Eu9LonYDFqh2TgnkjuGJyKvm0Jy9DxozIQbf5hovdufZep
nt9rdMDSPcykP4WRNhcXG99W1QXV4DBTJxlZPD6Wdd28iFujVxEVOM9C/a7bJqjeLn8lg0WGkDQu
sdRqjwI4fPHybtdOgIfDIv+te+ioIk/ts0KyxuGgskrHZU2RJQmR4B4vBNTHtUWmiZXpPux6WJd0
ahFB4yXtZhM6Uj5vkgyFzfjpGdrIowBBHBiDfqu0+qm0UM7xGddXjkQBGjl5kJXDq+AH+5SjyTnE
nvFZh3BTdHA4fLTTTRelP7BWLxDkFrErdw/uFSxICBYDIhfapss0/shn6ku2saGgY722wPE4uMcH
9ndqTYZ43sxi6M4c6zdm31ef4cAfacE1a5ZFtOdOkTgYHUrHjCjD4eah8XUZUDmsFG2FgAYA7bq6
gpnttkfiHV8EogqOZgn4h9D5ApRWwj3hy8sRac/h0ltHfph+ezyo02JCcdbgU4cab4LUMH3Ac0X+
lscgnKlz6J+jMb6kxrIHbTmpIS5VeypvP8LuVpnd/NpNxR9QI3wEGe7uCMMSobf9W9phQvZTonde
V8Lqt70tndkAxAo9hAxrRKY7B5UQIS5ZvNw8RnxpqXn7LmPK2mfFznPHu8NCaGX0xisvY1aVmDqS
voOZXCowKFia1/3Y6Rvu/dPeLMYzTXCiBc68j4aBJm7es/mb/XoTUiIOjHmqASSNe2Va2bqO7De7
a866wStYb/K7YkbFV7GHANTzPQUwdwMPIwNBPaWYCJmQFv8YlSE3fZrz0ChTfz2+WlZR7XKA+qtq
meLSMDpyPTfPruaBnKJbj2NMs/fgWdd2mHBpKuTR1GpvXypnPtPqjdfw2aeN72rTaUjq+TS2ZURA
rTzPjq0FTJDfcje651GffTn9n07F5ntpu+SlMrFyjHGZImjaqhVZvRX+1Aesp/gnu9nVSQh/uboY
jw7pdsrQn2ZeNB+2BtjH0p3oYhJ+XeFVLdbgOChtlBDBHS5pz4JVELfscaG7xvU+oggelAXaBQfq
BSQ2hQMKIGjoZpewLpam5ItPSmRfQajn2cVwsoQtTzOelaLHfYrE485Uj2bR1/s4OZhoDBhXlXHN
p+yWShN3z+AXLxwpg0LiX7AX2qptxcRwi7Y5WHVxSeek+MUY6qtMx9dBIrJtUf+erZw4fOEIXlcu
TTRF5dIBQMi7B00hFzk+fQwW0aPou9aLwu0k2sdUe8wPJua1rAlwclrhxmKJaCr9AkH3S/XiLRqt
YtOxPR3acyaeLAPlaGIC3pdsj3S3YThAJ+MlS1zmkWTEYy2rIN3mPZYzp7s6vRH0RYE4ZB/mTJQN
vWeqY5CrpXA13MJcbaseZppbwYyt3BMHC5QPvCvJRJNKM735JY1t7y4JNAorI8cf1U9yuQbSKv0g
fuXyaOYcVkxksRNQZWdLENlqo6LeFLLmoea2TeBnYMuS+P3v78uJRbQpAa0Qrm/bPaWxbD3O5p44
tLMLE659EMLJ0WqU1Ff+YIcbKATg+yIVHYeo5qRjj6+j8s+Nbt5NRfItq+mLVO0PZ6mr15T5yfXr
v+RSp1XEV1fWKNUhtLpTWRvGzjcbYz/gOzd73wpsaxGSJenl7y9U1FEmd277MMEuGg1vihDfSoOS
1yhD9VxNJnpXyai7SejS4AaJD34DtWHurQu+Az4BhtCuUFR+6n09nXS3eCBUzunaFEfX4vMAdMeA
s8I/JUsqMrAwLXvlmZfCzzOyWcmZvorx5PBBukzCf+jhqaNJcASgfHSZzBVh5R21ZjSfe055Zu7z
+3Y9slTE413am5sxN2Y26pq5ZqFHdWXo2WASI1yH48yWxrLhqA6ls7ExCwSzV6w7o5gDw3Eg32X1
rnaGV2fG7ZsmLIVstsYXSu9BG3HSl/VDG5PiXhERf439Myu9alv5heSZ6lUXxutbN43NNZiCikoC
X1cajsu+PecSZzWQ9Ug/2oZ3khmhXFuSYprVK4SOjmkH1+lM+eN+NHueB+QmQ3Udkb98VBlULgBv
t3icqsDQ/PaN/8K2Stgaefmj4XSzHZniM4fu4j2eHzZUywqkzyh/GnllPbcua6RWpmibkylGyIMu
smpCkzUAsQeZaYFJcmtvKsnBRKZbKLnTuQbLuJeTdytSMZ7QrdISSJfLAziJgAfimePOYnmPu72w
mt+1bBneLTG4eFrGwrSq973ac5yhMVJNe7Rn5jmSt9CprZ3ghIuAnkcRtpLTUnBz9CQ79f27Nebp
2av9b0020YVyHC1VB7h8PC2xRh3mFzP4mKHXRMa7qHczH+FnSayP/Ets7Fthg8Cl+P/3l2lixoaY
pDxU6AICBpucR1IPbVIO4kliIdsVmdrEXslMn8X/2ipvsL69a53RDvIqeBuQkIpTms8vmi5ZLoTg
UGvTpJdU+M9g9AV7JJJpk3TdB227nwPjz9Wgje1zOhb8AnGCJuTwors/Z1GMzyOAtszOgfLWHG5c
B8k6H01gVqrxdviZox1FnZ2fFOlbJbRfMLphN2awNDXqq1nYLcLJGdSYA9ytz9XLBOXo5NekcrMw
nD9ED6vAziTvmma4WybfYtKv5P+2tp9Ev0yn5aaJ9IgHKXKkDK7WmrC7c614g65A2HyF6Rw+8pCA
eap2bEWtA5uzj67hI47Y1XoLs8be9pwrRl5TVEXj+pHw8CxK4zq32nwSdOn9MbPX9AnFVbd++5Zd
P2I/fbcFg7y4J/oDYEHkVyOuvwuoHWn03sBPWKAxDhKFLN1AKyhfaLg5fBbl1i+8+lmT9XmyQnUC
1bCGx87LyC/69ZSqjEVFqq/mkmkVD95+oxepu5+z8kR/xdraM4audjZAcaYFcqdyedSSEqJNxlEz
VF39iEwcK+rbF8rmKWJQ+BPphuJf/cvsyh+e89aSZg20qv5G2DNvSsvhlcp7bGiiVWrU7RFoW7NH
rIW8zf/dlu4rm4ZqRwQkIf7h66dktm6R7EBQ5P5TmVY0+nTnQ4FF3buAYelfaP1K6wfn1DkEuFL5
5JibIvIFU0tXbW269QEAw3it26TH2YalB3eeaAlCzYoU+utSRCQ1muFLOh3Nglyj61R8AZdTZ+aS
aMTCCqgkPWR6xptp8B+plm1oJTGH7ZNnEY5bIvPhPjL5ibMd5/sIujudoh39R4eDe12f2Rd65FBy
sv/hRPbGYtHRKjgrZSUoOvSxfaCQ8cgsWBa0JIrQYhBeRE/ZKKlfN0m3MTOrD/RIPlu1bm5Tzlf8
62Yfeq6xIQ6rl5hZ8GFse660kdwSD5wucF+W1gqpPSupvL1JsHGCxZwUsr162AJp9XH9oIG7H+a3
2tjXywlfefFTqLFqNCcr3YEf9dd1b59ixGUcUyI63pj4Vuwp1UrG9nubaD9R5Gon5W49YR57pTNm
qHsmf10H4oLtTR6F8TFq0V0r1C2bKDUrQKTVdsBpSOqH75Cna8POt6ec904ueIx3ADCa8V6lDlN0
q7lS6C3P/IZwoODTCg2gKaxFe+bkuNSG6i1K/c3UmDeMUD1rQPD2Bcs3UAwogecJC3jDPbd2IL01
GkKbNE52sKCPfiSoVsiObAstCgb+r//rYWPCZEr396fw37aOfywciw7k//6fly/ucv92/frV/Stt
7J//23/SxjycGZDBXM/0bc/3rAX39Z+4MeyepqGbNNnghv0DIvsHN2aIf7d83dd1XfiOa3o2pot/
cGMeOg2IcWy3LNfFAKo7/z+4McP5f2Bjri9Mz+cXm3+cCbf3f8LGGim8zhkdwmhRfauQwnWttecM
c8s47Fi2trVMrn2Furrk4OpYs1chRo1K6q+F7UCCGsEx1Lt/+Rn+Y4v9t7JjYpiUqkVLapj/0+Th
Wp6uu46NV5S5Hdw1B4fJv5pFCd0CIaasvm3NiW+hvSTxUjQazWj8dFA2AeRzn9vKeJYYfPrExhbp
QbUnbscwViN565XhL2mnHltmltRhdpSzMd1klJc7yycXFWfd0ZrS4uAVv4xUp4tpKffc1uyHgBbn
hzIpb2bazgH3yZe+Dz+44vFPsllGaAPlSEeY05aQzLcQLGfYeljbdsGWpYeECduFez6djJ6eqEHD
M2vDKyCK1WgIB6ggF1eQ2p+kZ/y9lQ/FlojZtFEbHn8+1XCHnzFm0Etbqo8GQtwOmAA+9Gy66zXz
PbVQWgvHr3aT7FtoZxOK0aTt1zySq7WPHOTuclu9pFJ78ltEIAFREG/lw3tcZ6S6Vyoev2tILxts
P2g+bJpuBTlhq+gU9a1wumbNW6bHFW+6yH1p/ZluJm4QxPH8yzsNge2BKnQS8mIVenNDKwUCwGaT
RtWQLutxkH8qb9m4x5T6yyNSb1zE/smG70m9iGFwY4MsUHAPQjcndhQ22yJuxiNOea5xbAYGrdy3
rvnW57PYeXRUN4P1EsG3lDoz+Qlw1VEWGy20zp5Fzt5MXI3gzhfwFmPHJPwI/2CViv9g70yWI0fS
JP1CjWoDYNhEWurg+75wJy8QkhEBGPZ9e/r+kJklnZVS0zVznwuFjAgy6O5wmJn+qp/2X8xKnQWt
Kx/CSO1b0WRnzf6pq9TbSld++DYdUQj8rE2h6x/s+MFrf8jaONXK/RoMBMOqbebmsPbcxFiUCMTT
v5Zy8Eyw6kQ5jpPWim864HO68NQCm/FwqikQyBnDCmYGCw9Dns6PGTSe+VyDclME2llJWCVJU/2Y
Kmd8dp3eW4PmyVT8nAPSq3mJP3LHH1YiQf8cEmZAzjREj0GZv1PACo12aNXSod289e4JL+gm6UWy
dZzuRTiRQ1WGMSdEVUzobC6DJIqwRRcAjxFn8cIMvXIbzTbQKBAcZnOEllzXrkXmPeNFiLaNjhiY
lVSDEPelmi8zORCaAwVyhnew8IFjpexIICiN0Bt3AkBU9Vbiot42dfKltTceQHDkJEDOj4WyrVu5
HrpZCCYfuR1ws1DqUZ7dKPBXv11Q+OmprY33pkoOVSarO/iwCOTGmK76XteORNoeSj/elaUnz2Fg
sOEpkuUQ17//FTfWelt2EblAbkT70E7fo7BcZ7p5aDkaLnwvxFmN71pNw0WbIVEUArxUPbUgYvBw
Btl2sR56egNcE50+83vQ6vgXLqqv/W0kIF+nRnR2WsSEwSwPSAX10mwZUMFJoca81fqDY0NPc395
Yeev8dclizJzLlK0Z69ymVjZDYmvwOE31Kq3NKYc1JnM5yzk7mCrsdoLCKerUNnDho5Ml23ieqAp
4JGMYrXRuzFnf9neIRPXd1nFpKLN6NXVw+yZMUlPEYaFVJYGB2ixajdQt3xptJlKF9l73BfjhwOY
ilDmHnhRvWarYm6TrDkSk/AW3WDnG3MktKHVPhvOg51O3rIVzNM9DUNBOSS/qPPoN6n/5mHHPjo4
BBEFjpn3Xfaxu6TC1F1zGhlRK6n40VR3g9j+mszSMjGFDF5f0VL+SKlXGUuSXNPrJJmTJoG80mA3
wX1jHBhIl3YmHCYrYY/HseLcOzj6STWy2putDY4gMJHzp7WsQiZpMfSfRqUBhtbgwtRVx9VEh6XR
ahWm5eIw9AY2R/FYNH21D3qUWQtekTtec0FzvMgpHzJxH7XMHk+jOHd5jmMx5S0adjqheYcPEbtE
WjlI7qfFcxncwXARJzRuZNL4SaTfbjE5H5E8MKRr1iRfyWFa4j12HJegdV6Tl8itc9iOb3bQgpye
4FINs2LAwcm025i2xBpnQBlXy6rxq2UBz2FTvkR9221sNbxYDbm3vk6C3xe92ifIZnjcBqHF7Wnj
AUfDMXuJ/bFe21VFwwmDbWJtWN8sNP9Gv2vyJZr0/RCQoSgRCZZwhr7MOsSRIsBNlN7S1SH+zC5T
zp+fuVdz5u9Uvw16/I+jdzWBHG6Ghjt+OIFECF3nDTjwC1EcpgPDupmsbm0KdrigT251Xfy0EfXf
zQKzhR5v/ACx23NpoQlbzuukWeUCksnWDpjQWbTfLguDbAVlqUfNhdOuNKMGOGHSkdESOuDiDdYV
XKpDixCxKBzprRVOzVM8f8B2h8iKN9hh+4bk1RF5qF3nZFshcwRCLc6pYcFshDkey8ztzwUuYAYY
DXUd4Lmo5rAwNrZl0G+qoCbGlKru1Pk5A3uyjI71JEP/u49Dc28loX3BVvwxdvWwHWwJm5z3QO+J
4mTxVJyukasVR+SW6ogKgvfstw/zl7afl8cNZybyQU07MfhMubWuYfszYq7M7IhElR+z3M+XkeC9
IWF+8TTThHpwE0dtCxV/s4eoSSoqytB7KmGakqUIkQJxGIbepfDb9qhs90fDwJz859hsVP5eRi+p
kZzYeFmIZP2nBzftGIJ7WtIxmx0hSCwJtDyLlhS5cqH4lCS8BlqNDwHo/LUGp5kUuRz23WBx8lLG
cIqCT3yr9n7KIStTaVZsf2Mapp0k+T+1p073fvpx+9w5A+xuyw5QMfkssPnsf77EhDstjE4jNDI/
P2PM5GkylbkVlbp2XKOnYf7A45tWQfdRlPBARq6Xi08d39rqOnyodimPIiT2Sl6GPsURQGEL/9/x
nO6EArSyw4IejDnfMAyNWkJ+btdN7uC180z3NsAViPNsZ5KTeJBt9KIBOztoerzSCDthopfUC3tw
ecJaB7LdESANQOqBOmB34fl7Vdd7Bv3huU8kkXmrofAjJZlr+OcCX97ZpxB1str4aM9DJzXik6Ct
ae9W4uKxbz3HraOfQazjlGm0ahF0uraoRquBzK6gEoDd3qZgWBOubmrAnwzXWKfA58491TUYsRDY
LAowUCafqYssdn2to8RBMSK337kBVjywCRqa6dSTlq56oAuAF8b03pf6+ppassOdjj9GVG914jTY
ePFV1Ip/bFfBj7QGw4l8Qt0Q95GVhcqNzDnNziBQM7zrrJodp20FOZFukq2ipPl7qPrHqGvGo/TA
27cqyddq8MZlrx/drqSYPcadNLa7jvvTumzkHYtReubpp0+A3NZ6qrwPV5uivR6maFcMH8hcLDD8
5Fc2ougRc2XVRAxzSFWzone3XLHWQn8YaCGQk7/CmLtoO2241Ewsgfmy2Y68YFgnXuYfWlPbag6d
UpMTB2DXnrl97zsPC6ztmCAqalJ1hlMh2zk/glksSzMcuFNJTo27VJRZyQeXHttLOrwpz0j2eODX
AsUt7/r4cYirXR4xBjK7yb1Ysf5jCnnOQpbhhy7hPqTGFysWdwCzxjXR3D2LCGvvaL00gPRWbqPR
MRCF+VaJbhWmg9iKIt5XdclS3cf5wfJoVeWPOSEosSh0XIEZKfzLpC8wroML0k5ETgFeAXXxGPER
G0euXsYVPEsjXWXxR0z/hNPLQzVYZLwRfezmWKEMQizdVdVbnuH6UUOePnm2d+h7Sssktqgdl/8+
lcG4pclpTtW4DhQguH5zMIhI0arKB1yauQtFRB/HXZapPfQgzhpTpw5tyxIXcskM7NKeO6YL4EDZ
78LmYl6YS+3DxLNAvpmaiPqlnnF+2DR0OJTlGuxJ+t0qklapcTD5TR+hQVuw8PRgk6R18aG3xrrE
vnO0C0SwqXMZaBj+J7Q/EC+Bf43aFj+ypICq7fTdQNcdlkxXB8kbND9EcalRVpibMJhNh9ReaM3k
3bAdQSHQwLWEtithqJC2mHRlLGm6EwtrQJ8CFBGdRV35Ww8E3qJ3LAz5Cn9T424KoWCfjp4Dartv
yPE41T11cUb7wcHg8EaRRgI5OsCRyifrgGjF3YqMS9YamDTmrxwOn3cDIbikJO2myl/Ict2Fm3wQ
Ts0qcmsm/7iilkhsGrsYQ51CnFwUCJgHcHv+ERtdsHcDMPxsVmlUkfW58nZJ13qrFlLiijhbfEno
v7NsdqRxy7+2MigkCbtdB4f6Num4z2eaeuMYfOWdSiWJyn71kwrpE+hDbpdk/zRMJhnymeA9NU1+
sOQZrO9VU7FjsKROl+JbJ2V5Mx3vWVNesNZtreB2xqxLhwzDNlx314OL9UNUhnMSpe+veF0ha2Ob
vI6a+UPTEZGjBNITb0mudQu0hRTnmPGOabbpuirYFZJVWtdCMw4TATIwpthNYDUfHM3kDa5MbRG3
rXbI+kQ7OGwzDvGBOuf5YO3618xmAmGFo7OcKlU/F+bBiMVWdcZ9DEdyYKmzMAo7WJFnrRdGXFZH
YUBUJqHYPxmMUU352eQV4DXHWeeTqkARI113lU74iltOW+D3MkFUdlMbrWZj4I2bS8+UwHhklbbf
wPS4qejfW3aJu0yZI1dpaewt0x3AWAiDgdiElEnSss8LNJiGq93PvIMK6WgS5b5WSbfrgT6vpSKI
miMl+C5W3JrXiDAcTt5isI8F/nD2y+esN1YO8tJyiDh5gBRMjw6HE2ygRJ1vOi0dtxm9twd/wW6U
YZpZGPaW/exmskz7LlLpL1uZnPKUHGukK1YEWRzwxkGngL67psPBpvbyHPie+z7QsLOV8CY3xcxf
0ZUu95VeDksvNqYVQmiz0zX3QDFxeUNGIZjSD/oa/uwyal1n5TjltS7n9pJeTQcNuxyakLPvzLre
6hBwFzhjiRIOHBNUwHGTLCI2gpaKNcxaLVYI3Aa7euQo7GXDnQQ7baoJxkIQs4CpOnmwRgf4kSXs
Q9N/wreBm+Fh16dIDd6Tkz4JLa4ORWX9LNOiP2pMw1RXnSwGSItBWIAvrE5n0S7lzfSSYMerQgxk
sLdEUvQl4eQXBdp12zjtFyvldBMam/+c4ENRJV8pdZR7oPHoQ4P76Xv4sWZLctvF1gbD03gVeYap
y9EJChbvTegMhyZO1Q7XeLBQpTAWA1L1atLdZ0NSGEceoLhaDMauPsPRVUTcwhfc0QsyWeQWlFjZ
MkURKgv7Mg4+phiWiYckAt1HuMS6Cb3pFhUJngyPy8klD0iHI06cuBIUv1O4vKQYah9YY/chhnCl
ZrqXj/Sx6GOYP2NQl0sXF0gXT6xWgjG2ndNyqGpONXGS4WeY8gtOpgei1NkTkl1xpGSPU8RsFsiS
lzzCTs3RKT1eQtBMT3aOIXws+nUK9hoHEQBWqs4WrmRDMOiecUt1HkPude/KVfCORL/NGG+zWGlF
FNyoGjlhmTJ2sbSJgjmi28YdJ0zkbfPTSsMnurKxnrGt8WROq5l0v0q8Fjgg8k0fW/ESLCQAf7SF
zRAgtXu5BRshtKGlW4W914dJ7tFHvpwRFwdps3vva84i0wgypuVOemyeo2p0L5BpkHjc9nUqtwbT
vLcqn0qY3t03o0mAaJyZbiVNMKvSldB3tSpYshoG71kbf5e+aJ+Kpn6TpHttNkdvZsDcWYIl28el
+ipKUidJZwYXPxN0wMRDdxlA18eJ7a2drqzgFHMlq+KzrYzhXsf4WCn6XCoOWzuPJrAqKlyeVa7e
lrlpSkzKHUq4mgWUXNPrqwvNfsldCW1lTKJYYd8O9kadJ5tBmdk1mq2hifNB/oFxpGqmox/oO0MZ
cpXbZbJh8k0WpgLRYDQz4xTQ0HZMdmZZ+Q+euKBtj+c2CUmQNtUhK61HV0bykGoepWpxtnDMpn+i
4/ZlrAuL2U0bnW2Pos4ajB2VKNkGdg69gmP7cxjG8Tal3dlT3j6kpOMyDcWSCoDspOpRMsufvkXc
jA+ttRZqEWa5RgO6IvhjI3G6Vf1Tl0m1zMK621vpoFZMx5xNK9MOT070ndp1xzaoIx3s9CcSc/1G
UxGIZgN8qUVRMXNs07k0AV0Hdv1Q0jCZtpyIDDcvd4raLAynFfQoBbVDN0xA73ld3x3c76VSkv4u
ztyvjKh3Y2IR33No5klb7t+6vm9Bp7lmcfFL8uAZixxv6bI9+AYCXFXsRGn313H+QDVeu4mRezh+
rD1EQ/qc6mif2M1z0sgfVSuIAfLtMqHVqwqEtotg4qOw/NI81nvm3MW+AHqEA5uW557xqVUfNH+d
GkAeXWozC7Lp8HqTVWIyPIVlUZrcCCvnKffcaAtgzO7yky9eNNcJjsR11jiTRhwo/peuSWMzpQxk
17Zb4bUasz1ogZBDGVPzJIKQI9Aecy3YFpJDK6auJT3crJRYC3De0xeIR22MXuwojBaTIdkKkuGr
x0ihgrLpxuspiy6hlAquFV3Ya31sPwZpQPfOis96uFoaLCm6eTuIADbNrFYELKvGmalTuFTvhmK2
Icc3z0K5DXKzQV9c9YP7qvVeSGAF7EGeNqRWyNvUVlGte2Nf5C37P23p2+JzSsXRcOTnmMutKr25
Ocs7C1NcLMUckiWIx8MxYB/FvrV0hqJcN5Z28jv3F9uWcYFbh0FQtY7qbpub7qY2ZqseYaC4fLHs
VwvdEC8vWr6SJm1AkcI2WumfuBjAfTvmsffxJmMo1k4uHWVVSVwM/i1amoOVfQBCv9ACdB8SBDDb
IREHvN54beQSjS5eG1rAz6unW5nxCmOC4UAZf+Jz6BfJSBS50o1813DtPgi93ETCZ7r9UXHtLKd0
GlYEz4kwZtYxCfothV/ZRdfQLF2epdDKX3o8mtag31Ir6fZlv4S9Ey1oONF267p2T4xIlp262tjt
FqqG1+YQZY/kyvNiypT9VZQYO1O0nFKQZNetw3kgAMe0ANzF2CekPwJdO/THtem30AkJneYFcR9N
x7WWWFcDZAvtSjuADDBZJVPUzgRv7cYD1i5WNotqJVA5PoE6vz9xuC+WMMaDNXf+M4k0f5NT/OG7
mDjSmpk50R3nwMrzgsCSLqcBatpoY1IFd9C6KN5ZHT60vlvjxYjsVeySuWmmD8ph3DU9ZL35xZQC
mhFVZ9OPKms3fj/+KiN3ZxmRyWwjTY6/fcAJKYDT5UtUDw3PO6oyhaebyCofLKuiWySlLypT4cHr
ccRhZka41uWlzJu3OA1+AN+lPJQybpOmgoMnugOOxuqE5vkIWaYfTf3NHocN+wlcySkNizqFMaRR
JsgkzSvoYec+fxLBoH2vjOesSPpN4Uzuilqin6pK6YKlAw3GXIlcQZXSNkOkZM41Au/wGwxYAKa0
YcjwxXYO4C3ghZxLVrrezTCRoHw2U+tImIzkhNUVe3OqPhLJQSHW+5o6Cny6eprZVPoA07WibON1
jnHwmgibWFPhPFCgsSj/aygcsrj/IzIjBZDtP6TJeO7LIDgWtakdUPGC429fNsWWprG3CIrK0Xbp
COgAxew8O0vXsATPDYnXJa4aD4w2rYWePIwk6ZKMtMJQUYCdk0Z4EjdPTgpyRaHOBa8f91EV/zK8
MN9ldILpg1mdS28I1oGuD3vKu+6iF/Wjgtq7LF6ySRc/YPdEEmNbPrX9YWLAuwpITu/0ELd/RQXi
KfenHfwqgKg/oc4WZ2xSlJJ73pL11Vr1OtuYKspGSGCOc/H7YadEL8/4dRaa5sUXwj69qisoqpxH
/WG+Vymvpz1HjRcX7inwMZ92FDoXQiyxTwJ0MoZ0vO8NfCaHXDXubG6cMMBn8kPQgS+xd8IlDcqZ
Oj8UbQiYOy21Uwr7dJXE9snFonM11YTLIw/TZ/RLoB3rbORzw+YNwtvo2iEPhgg1i4K3kxYZzd6M
TQhaJmW+E+qVNupihS2Ds2zIQILAFBXsIn9qJHGOoYsxBVGG8tTY/cnGLP3eG81bB1SfEl66H3CS
zFGJiJQDJctgMzFQUKAKRQO45cZjY7qqUrGgNNI8VdOwcRQ3Gv7pg2iH6VaH3Q9HTdr5jRrcNQmo
6WIQyl22FT+BtV4+uQZbujAsFzbuuCX0xqc4Td8w9cP/T5N8E+Pd2iinBVNUsBN3svRowAJYAM3B
1i3da5BU08LWBhq2hygrt4Ib+2xGR6ZPnXkyyFKJOcPkBHP3esCRcCUwIecNqJ9J729x2D6qiFrz
iSsGvUacGg0Ho7Qs8x4Zzripkgo8lq92vkiba69bbEIK+dYpyiPpuX9Maid6LvUS+TRj6ObN8/CI
NFHk11/YwT30nu5s6MjJhDLgjXrDSPaKTqtCTDELKaTlrgKkFxItWEyFLAHDpsY1ktEneS95bWlc
u1RkRggAAiPx3avRGM7ZiUl84RYOcu3WxnG77z3QKLJhuBZgx1xCEHX3+AWWMugf3KkaN3qYaGjo
YMuRlDcJUNO9U7LwD1Pf3ePEJfTW1RtrGLxnlYMGDIeESRJcpNoyuzOGrHOW6Qg2GSuPN79NEC4G
OPVRt6qGUB4LN2LqVIsnAinsYVJqBKrw6NcmLU5ZVWk0KLass5j7rk39wS1o2LiFgSe5s+VeSwF9
pImzpWoqOwggFecyaeiKgIcCIsfTj6kGslibf2EUV5LXJuflMHGcoyi7ftlw2q5Hez2JQPJ61jEx
GveWiERfFGPjnoeQ3HlR1cWOiZx2oOTRXVD79Wo0uvETwZO9I9wzrxAOeleKC3Ns5aoyjfzDjL0f
dR7ieXOKYOUUPkUWhf/Im2aEhzb2F7uc3FOEX3CQcfcKbQPW64i0G4gCpdOqx1tChETiSz34ZfLe
QVYgIl1tMZLiTBuYI5kd4yYMWsErwxT2PiYQMkOpk6vR5mrE9UPtIYSsieVGRJ4JUU9aQikmu0Lq
fMdTZciR8E1V7arAAcIXWoe0K60Dp59tPjn+oSBNtaonw6eO4ZOhOnKgmY9blBsOOWKEjDaqBXM9
dp199CgrEBWpxSU2kghkSwvG3602tZz0NTUU1iqH4fLO9H3A1NR1V7+GmoES/wwCDSCiG271Tr2z
8S+28CYIxYgoWzdZd3YCET+M8hyhCk/6ldjMi0+tw6qd1YFwMqJdLPAnNoyizNy36CSu+mPrD+wi
Q/84MPYuPAP4RzdkVytnmEHWaAn+Sz4XUb5NPUH5BfcNV9TD0fQYD6QMEpKur45WEgRvbYplsCjM
5yjIzAuQOawApRO8+TUKe2sjbKUAVKqGIqtCOvoxl9GGDuGIyVqx97ppgMTP/r7siS/RPGpBjPM2
FABwkxqJZKcjAOE+4tWXSQtzd8ILoNfJTY5V9Zokr1U2HcAFdA8Gu7yY7d8h9qF0WxmrQeUjZ1lg
X3ZRkqQUa1KaFE5gCEWQJrfCRNT0NApAmjqdG192CQ8fr4cfXMymeEEMK+5S4MsfOQ8eUrx7lTY3
76AfPeRYU5dG0MgtpeIWJkzvoedR7VIR+qs0JlUxD0QXPsTVE+0wyxJ96smXTcBIzrmyaGMUJwP9
6mjqOsEw6sWVpOp3axTtE/EUzy3Vczk1CQE2hXLWY66mO1cEcX7Ko2TdlZN2pEIMahpQzTEU6sh7
0Alkd+uyeGNYgNorN6g2im2bZZCirU2HaO6EQpdJ9q3VfITOYdPoQM5EEqz6SrB8Fi4FGAMtTtUR
/OPBnYZyqXmScWRYKkw9yXaoafjzGMYt6jSAqeBM4Hv0VwMS5c73IcZ3LT6hzGzBNRL8XrCZY2Rq
0Xtsi8euaMdDFD7lKkjpkGNJ8XGV7CTK08KOhHbm8WNxpyZggYnfPxuvQReGJxfUZR6yX2yHxtrU
Zs7BVQR0V9QgusqUaGkRQWI2vWaZc+EQULPfAfJpRCxwPKdOyfzVphO9K6QGkodCGXZ4D6RN9Zoa
A91ygyuO9WXc582cINlksaj2PR4lQtfJBZ8pfD2dTo7Rlxcb3R/EJec4gkYfLfyMvYpKMlT0LpG9
cAj3MM0922vTatwV1W1Uadm5ulTVNK7/jalstoxhRQ3+UauJ0OAJndGOiRFPlxJj358tZZnRNi1V
wM3a8JMPkw1GYtLIN+XZyRvMC36vx1Iv6APJ9nT6cJXI+zRqn0UCcERwSz91nCKE1z3oLRMWNkWL
vgi/6HrbSfKSs+MDNgHn5Sz9xdEOZ0dVLv73R/DXXtD5AdhCuNJj6yGFoJ30zw+ATiCDtLHWrHln
3jSmhL5vNwcVVxz/xhcQj/fBquN/48XTde9fPG+eMfvwsAwLy/uLFW+sp87oJ4lvtPZfZIZnhnIw
d2nkJiUhnl1v4VK8a1SbUKGJABgbSA+5awTPGjY1Kkd/2R11N8YNukP2BhLiCbkd5Cu5gEHDCNBp
55T+PHwd083JwJWmUd+su2NvdDbjf5w7LacS/HQB/g+8NxzydWYlMPvIu0SzkyHqqBZiXJjUsKl7
Ba6xc3H4eewTlyis32S0g0Wp3DON4ezP5A4E1AGvA24w1vYwX5tmd6sxF+b6J46YwyDoJw7N7DG1
rIuTVW+h6dJRQicOpVaaSYiPJhrdeTIi9avugx9ysC5RRSNdZXzaUX5TlXWL/e5uWfmz0Rk/pWZT
LWA/1cH0YqUaFfDpPir5P0pPe5pG/wjHd9fImu1OHcHvNLeg0nchtdQFjTDpED0H9z7rMdpVj2Ga
3eg9vdBT+jEyT/Iie8NY8+60mrnvgPAUcSK3kyjLVTFA93Rj26A2h3qfUGb4hwfs/tS1jG8KSFbI
xGdJUCfbmtip1lhpZk2B/g+X8rS1hiXhmMVrTcOU9NuV/J+/u2T/cHjWf/8vvv5mRFqpgPvNP3/5
9ycGi3n618bhP3/H3/+PvcT/9K+2P/PZjFv/9UfNv82f//c/frvVZ/P5e7Nx8DOfv1hnjWrGe/uz
Gh9+1m3S/PaL/j/+5R+u4KexwBX8+SNV2UrVTaW+mz8bg3WB09WR/2t/8ZLq4h8q4Lj8r7/zjw5j
+2+ui3dYUhLsConl9U+uYkd3DQ52rvnPpmJT/M3xdMDp2AO4CbqSG8gfpmL+CvCy7rm26XpUBWET
/sez8E+vJs/KH1//2b9r/tVULBwsxdiUMTDbQsq/mopBCjlAYqJxq9tA35l0zGc1BhLLLHAYVYfw
0mzbI1UW66yavnbmrkfFfOL0N1SRL9SHZtNRcHIMjeQe6sXFgDt16VuWBwOu9qahzhsma0wpkq7C
u+Uw55I1yBK7m7ds9AcWo74FxVBuLHBs22GuoABmt/JhIoKirF9s03wetLilRw72/P+/un97j/yb
q3t2sbM4/Oc/rpz5zfVPbvlHFccq/fNl/ce3/OGUd//m4UWH6G8Li0vaYYX+3SnvYnrXhW0IXefa
nv/8D5+84f5NN/gD7DtStyzD4a31xyVtOBjlPUNQ6C2ZBcy++3/8Yv83lzQ/qPif3YPNe8bktzLm
twiWB2n9xSdvzRgf5Y46kLCcso26fSClca0xsohhTZRxD7mPFefBpgi0t2iyiXXsMQ08e4d0kYcC
Gh7H/ZR9T+fyMX0snvvX+tWiAM75URrlk2/GNOqhgKrb/U9P8b94M3r6v/vVZ6/99+cDjWN47/X/
KJgHFlVhjrteiVNk6ZiU+xizJqA/1wWGhw0p8zVJ8+gALO0Boa/dduGI+JRuzc64xJR8D8gDJOsx
mQicJLlrnywXjd3JfGDj6UlYJK+NuwdQdB5LPXfUuACzWvZlcnflRNZVGHTZamQKgBnjt7K/hsZu
4DaQ9PZlciyB0a3k3OSDO6/Y1pN6SFz53DVwz93xS7OyfAtFnc4ljFhhJQGV1ANOtY5GQ9wpG0wQ
6Xkqw+9WyowDJR0ElpX4qwlSLRvbYKPMSF9Adm3vc+0mQhb2eQLHHIK7oxlpKXP4YeuUsYVIzEMY
1NpSMdU8afSFxGusKU/6coZoEwpYYD6NhyvSoLs4a7KzmQC1CluM2q3V/9Iqe9w4okU5Tzj60kH0
EEQ3e7bg8BJXvNbuD/KL++Z1eC2fs8fqUZxF9q2O+mmaMxdxNzvteW20JqKrcyrOUjb0kbqY2gF8
HeQc6VKudiNb7K2pKFnILBGbxsa/IFcogmoTOe13j2UHeA7XYSOdOeLZ73PozmGTXkRli4dIOufU
DqyVkXHumNjDzVthlPaAowtWkw17wWJNY8Vzfle1wYjxtf1IA/dgv8R18tq7+ba95MJ8B2knxpP2
Vn+mn/EnbmQCAIn2JuvMO/rxuGsiW1uNnGTEFD611gZ4OMR0GyqI5RXH8jm+5/fGNH9R1as3r7IW
94KuwWSVN0yMYDnwipen9nl+mgLdOkD6effevO/YqtdeT6HSU/qCNftcFnUN8LF6lEwGPM6RsPYv
iUvnVAppV76E79q3FtWv9UvhMvKGYH7oZiBWoJp4lVrYX6tee6wC3196R/OUP4QtjZxplB4ZRGtv
7QsZOcOiAPyte0sBGi58nRag2mtg5+kUamLWmLwvv/WNlZ+oizKp2CISj7gsdvqpJF7evlpTTSJc
nWJ6CMe9n3wL8v+M+7+GL/0L5i/dgyQ4ZgSmFq36S/NUZo8ajzX9VJ+e/IaIvS0ftLf+Jf8EgG8B
AwgpmKKvMoolcdMe02tAyJtTP1Nws73GRl1A8yK1V2bbycw+4yB+z2JzWsbH9iKr8Zrdiif1ED1F
MMrwrFXFu3b17w60qhW3u2WtimbPq1KCCFliY49hG3xC0seJnLXikAds5DtiqJbejDvVwkWY8GGK
5FTsjFvwHD8Pr/Vz+1ze8QYtK39THlDaLmPUz2eIFn5rWi3m0dvwNDhNCc0H+qw3YeLLKuf4xaBv
EU3s3aNr+7P+aLBQmLgcyNShDHreU42JT8+GnkaFlgEGvWEX54LNM9KoF3pWH31Mz+tQpvhgY7wl
kKw9B2Y939y06BEU632mcCAS+JLRetp5oVxHFviCqNFXaSHlxkwzuKy4l4yQV54n9yRuTal9IlZw
DvGsz9rit2u9qlgUFV0PSftJIxVuEuRqeVPP6fP0ar7md3q8b44o3hWRn2432XW/wj5/gcnh++Mj
12hMwTSPMrmCq9hP9RFVvZq2RYKVzv4IPuqf/XMJ5DbSsLTCYu7CdJ+D9ORI+zk1gIC8bYlexTDZ
XtvftLU8YrIgq8IUMGFEFQz5B/muveDyNsbVrZuVaQbyoeb/TN34RPsboZGrTn3kEg2wt/XlePIj
/xA9pIxaR9cB70WdVxKa9apblyUZhWOJx0xOX+3T8JI+GW/+o/toI31GdrTUP+qiAq7xVVbjeTY2
Vq8YlbDxDy5O+yJ8pdz5HAs0HDm86wn9GFS/HoLG3SWUN4jCfSudwl5hrXDnhA6M5Oqh5v+RbzI1
70YQXoMn625c/f9m7zyWI7m2JftFQQstppFaAKkTCUzCABQQ8oTWX98r2O/dZhVpRXuTth705BqN
l2QBKU6c7dt9eedfNGOEspUnc0d91dTcn1lF8Oh5Nrl9WpSuoUhftvsOVOENrIDsiqt0QjYdsRPh
N08ogU5tyriFHdz7bZv+UC/DUYmIa3T2t3GuX6aP0XT2tAfs7JntuAO2snkCQlTRhTXXnafsUfXm
UYEUUSxGCnO7h6MwhlJ6nbg+FyoCJ0AHeCLhgg3Fxo/qby9Vf1Al5VQfjpVfyQhc6Mw4gh6asXZN
79FdI+eSk0SFDjarv/ssX4oKqu+4EMfoHJxVOshoSZMFr4N+EPYKQn90Hw7UR11pdGKQXBolkP1F
0sXvFa1ucUe62LuoB+0pz+2r9qwfnbO4Fbfq1vU+nKaCj+v0PFJemlsyT/me1uvw5r2OL+KtvFSn
RBzs4CJV2ZpuCf6Z8pKW4gSfTO1txtnk0vW7hcUvoH9Kb4p9ifOrchqObV9tyj76kB/2BZbGs3ct
X8BVrZo2QbbKtpWq3x150+WYORdCimFI2q48d2zSAvoSVd1PGNTfvU/4gDPnJD11Vrvoq3vD7sXC
niGCs3aqgdLkL/q8GviwWAtfoh3rqd6JgGoUv30VqzpuD5pT8RdNkMI/WQ16tregV6Vy8x45FGnF
bMEsbAkhjz/uZflNXDCkHfKhv/kUzI5udVTu/V3tnWXhnUqVerJ3bdtJAyEFJ3otIDDP8HOA8/Fn
8SE5lYGGDraUjvElMQGJ7oDGu47myuO4iL7SL/XDH9AhwTK8pl/RG10kebpGFzsxuK0yY5Oe8lNZ
5Cy1yhkGz2N6nohCfcpxpHY4xxVKg7d1v2JUH3dBT3VLhZ448kgdHP1m+4F3t3JjJw/tteV4jGR7
PIVOchc1jQuRc1RzNd7n/ONsK5Y8vXa+nLUzWr0ct6iDi6nBUO6s6NG0/MJCJciYlsFTjIrXqqjx
sdqKaSPlKsXALlVzdApujG054GXGP0f/hKdvQp1eXineyEbODS1EROnZ1jpC/tKH4om8c0o3sI5V
vGl49Io15LV7FNEr0ioYSqTyw2AaBOtDaBI84DqzSOVjrT7UAB7cvKmY5dRiM+ImJTzi4Ly1pwXr
SAF0pOUzO2WLJHrrK0s8akVtK8eWgP1JKeesnm8ixOCbOUUHexCn9gj8lGmbrCckQRqMyXOPNWAl
I/SAaoa8uwjEXaBUayixvotJdAs/sFsHkc76iDboLrXkvSqlIKaFs/S8ChePCUsQougwTwrpOcCV
sDPxsy4Tgi4l5VgiUTAHVyOrFh1v4mQkb8cptl+Qkx8cSkByQRNOKCdr36u3ogCoKo1s7gv6fZPC
X3WDBbcTiTaZLgtWZ1OMYmHjlC3cADEOBaVcnGzbk4+tBnNZ1+4y3RVzEHCHrpefdYjwvt8fo6jf
OVUF6IzYph5vHd4aLpvUeilh9J1YEAMqtfUxLzrW3jD8nY7TMQJTNGeUpw/Bo05MjT3WGCpoODUk
LlhTD+c3LNDQXVby+GVqyIINTdulMRwxxqKYe8ratyo06Xw84xs9WRjNcKp6wAslcemrHltKF+Rz
u7gY/o9OipSN3dTbCpchPBaYzr+fkdR/GJFsU2HGM3Bm0egySa9/GZEinWLCLDZYyvdUsNtT5TaQ
DMpjXfmhPuzHeJ+sIx4NVMqruu9Ittl+9DJc6bvd1m9N/cLO4yk9pVyXf/+TMd/+ffC0TUvWFZn/
0QlD/fyjSfij2z6L6BcgXeck6pctA/4SCoIJe0GujvUHa44V1A/Ks05OQFqj/uCMvA/3/MiiA6zN
yn92DoRWZpUmz7VHCLs6vYpz9dxHbQaBRazpUblyCidhNwdwkcNf38in8M61M+wOxb14H+6S2y6d
S3EH+LuT47Xz6Tzqzdy6jA/tMf3/9ZUjVj9Jl26htyY1bFGxpyocEONZ1a7xWZzzY7zL++EIYk3f
JTJGhz4yaCkUOcRL2Cobun3BKvhL/dxFJ6/m6r0L9tohVamEgDoSulLjpkbxSkcwWW97ZeBqcKMr
v4snb5yoWQuloYhaOVZ88LTmIwKM28Jp4jtfLZuU9XVTMuxG9/TOFplOnYe4jnfV2Ygu3jkl6Nns
GO3siWLkzbTCuYgwp3UsyOI5hSop6WZaeUIK3+Nrqecv5bty766WQDnO8TuVVsALGu07vraNlF3K
aSLx99aTd3FOfVhtZNxf+Xt/V+41IyFBYZSA+iYYb4xpzJnmHW6nDD8aQ9DItbvkDdO+01N0ym86
w9LvP1qG/A+fLHYK2J80xUImmf7/v3zoY4rGcFH62hoC3VY1lXCpuNrL+NF+AJh/K8LvWmFdLd9j
Utj9psyv/aPWmZ3S2PwIpyFKf2S8fsVRYwls5J8DX5X8nb9hnfOzvk85l3jMGdnMYrBJ3+QPEtkf
5LxHyXWST3D0m2ihMA7h91kBiXoZ9jQpScP6X37Nn8XIP5Ub5CHFNOAo2HyHfpE/1DqTSjnrtDVk
8mtaqPDT2a8P6iYkewjiQ1/gllrh1HyJuWu3L1XjLPT0o3be6gtVN2/9h/kqzYRxCuTnVjFnMY6w
wiOlmGECMFlrAI9sNsPJuPSPgOUZXdMAR/x6Y7J8HanOXpFMeW6th1FiYqkW0ik8JufyWW+6g7ov
t2IayLBav2pJ8v77312dVkK/qFYO77Bj2srEnnB+OdeazoGRkPo69iUfX7LOHYeRPGrLVwuzv9lc
VaIHdK512SRiVVha9tEu3xYetlh9lp/qW8mFKLpJV+WY/csb80+6FD+YbPCmKOAnjF9+OA4jPAdG
phNWqb74i3mjpa9hLy8rJr3yrf4iF4j7z5W4atxG1fiXz7/9D4e+M/3RMnwNtMNfT1Z+56YGOKCv
zYhKkNh31jEwJXPxUR/qi4Y4472q6Rk2BpPWXH7KTuJU3IKLzu3H+GiS7ImNITNefBvA5Wj8E+UF
h9y6uGU36jj6uVjXh/LSMAT2L5pKKtxW98ZH8SX52Fvfq/ZJi2fyuA2TlWo+d0hB03+NFnoALgWP
OPs10eQfNlPpsK6YUDUm1eQWMLVW0/hKINSexlmHuTaZBtyOSbedRt7gLbl10xBsHUmvPgsmY48J
WZ5G5d9/vv7hJWQPaal8sdhFsF395Qjxgr4rrNDT1uXDsN+VjPoDzHbYqqbB2GNC9qZRmWzH+3jU
n8q52iEkZFRn4biGFJc3GFbOWWnNw5yrZqkxpuwTbIPF597Elgy0F+fCTHnW6Bbs/Zl5mc6Y8r0d
KPvG7oAnMLFBci+sbGcJ6b1tZX8GX2Nv94o080+4herwrHnqrFSGjUoJyEwZwrMSxxfqyxbtrfyS
Xn2qgJm0BybuZAZlumcGjw/hIZqGcou6d2Z0OphzJnbIyd0857AO3kzm+YG5Pj2pL8ML78tNO4KP
4oNw/f1r/Ocx/PN3WJcVh7gfYjkv869fE0kBf0fuW1sPwlk1KU2A10aVtkhKQPmwSgd0u01b0UPu
rdReQF8KviEkNNOUfy+mid++DduWC2z5lqoZxSY0ngZqMyvL/DJ8C4uw40DTVL5JS4qDaWt490Xl
li06aimrbtDo+94O54mNj9oYvir8gxQJF9/G8OYHebIpR1ioeKKwz8Bi8lnMgE6Fk+4OoMRMag1Z
hmsn1oQXs3+oG5wjyXch4p0GwynDHW8DE28bFWXYeIrp5SnS6I01kWnTwyXomfL7dlea0abAsfAv
r+109v/82k5MHpkKBJmcFd0+Pz8CsabJaZeq6joxm2Redgre9vCCkH3J7qodHrLMOGXvzkO+t9c4
KbYxb7AHGAG72NzWvEfeFnOfTVbhtVuGsnzupPJrhLThTBIHUoeYNA9+gtEtXmiwWuVIIvFHOekj
+Wfbx7NQtRbxXSAv0qD0UO95pX4QNdX2he+4eVCfMH2JqcEijq4ytVauqiuvmVadA6OjTSmmxNKE
v9KDkULj5najVcW6NuJbcW2fdYPnW+lq3VmDrGBP5eCtT7MKAFc4EXTwkOe2YNz//lVVnL/fWVn9
WbCT4Aop/EC/nOx2lnZRCkhtPR7Uk7jLJOznWPApTkvfn2qSIzO9p8MKse8qn4dT+2jiLc4r/ZTd
+47s71wFGMvDmkuqZSw8YCS0YiypeVVoIZ8pJliW8dA+xoedPUuw/VhoHKfbah5WV8PibHaFpP/Q
7fYb0MfGVsjNbY2D6WmKy/sqmBR7aCSuD24XZpBaLoxL3NtH/c3PwNAh7MAiX/ST1GNPok/kNofp
qjYdrNWLfg5Rh2RUov7o3Sz1R7JXk/iufCqNs4wc8VQthKEAsL9H1+beR/jtW6d+K1x55jThN6J1
6WZV9hibEhjbsOIjZX2rtGSHUbhBWmvOVv4jOMfHIhzfWkFSgN/7m4Tw0ck+0+9MTX7AQADc0nrx
U67nm2RkUYD/CqFn5eilcJ0CkUDfpOtAH8AU2u8CQSXhF0Y1vviY57y4dQ1r9NZWRiohJ7VTavmE
Ms7P3pQGkfLYRdmYVBZtyfd9gseAW2jfCBB4lyot4dx7/joupkbBXVPg4e6nLZAojwnlfW7RlE9y
dCSczTDbaAgAdZXNBJrR9DIOL90Lfre1FVxiyKD8veRteHFegxvgjK1YEna/AVlgP6YdI7SpFo2q
vOW35GaftaP6nKFh/f4Tq/39KsxyTzMdncW5YnNZ+vkciEVnotoWUOG68gX++MWrzi11VTHNlV1V
47224QuP/oiH7KN1v5qRRmC5zA+WEFd8tvjjq0ldAtIhVhWCU7KSmlfqQ1gR7KS95Glzc1FOCtW/
ja5/HlE/H2Emm1FTZduvYg63f5kPldyBhjua8lrVxL68kh7YV+hGFfpRwWolNzZdAxhloM20+xEo
0r9cAdTppfnbn69rxOtgkdmgVn5+6YIulMo6s2VQycg03JezL/MVFmbA3V/7yL7iLwXZy+Ok4bmj
7QSCWHLxTxQPV8hk4pQccmSzCvlM1xAVFDhOvfNqkfj7l2Ppn39SwrXqRBRTJnDaT/OO0hGwprFa
WdM1eI/ftVh8NCiU/dG4yMo1yK/jZ/etjensSTd3gwGKf0wxqb6a1UL2zgqV2q4ciFmNemmhYhYv
nF7Pv/8gqsY/vZpkVByD85NV8y/DCiEq3qK4griLqd86BFecFDP1O/rR4T9KqQNbG0RzXXkhyVy1
sLlrS59Xilpw+hzckKI5cSzZy13wAutzYD+EsV9+/zP+45fFsnHt6dPLyGP459cxkZW+ykVIBlD3
ls4jeK3OOEldnaqQ/saV9zDdZPsXHkEIqhnCasKKNbbAaIr+PTWCTZKbQJz0ajbQyBN7Txldj4SP
h6bZO/GHlYe7uAy+//yp/7/l6F9MGYqpQKIEQPiXN/lvxozrV/Ke+u8p4+XXn06PzQ+cAf/n3/wv
f4byh8b3Gz3X5L+nyhqP/f8iGVp/IHrbMo978xeHhuL84Sh8UBgOJmmNT/Z/HBqK8cdkUXI4dW0u
twYD2P/AocH3+KfvDjho4hAKByFRaS7L/Jk/fy5DuoQqLaK5in5e7WFD1FohQlWsNanHZA9dGcc2
MLV1k2fMH1E0SnjkK5nySRbBBxzvDu7mSFKXOvWOe7rt6itV7fRw60OPz1ZvLWU+gKeplxX+FXQk
QjmT2ln40EGzMivnDXxtzyWFae+sfrQ3wFVY3ROC98yFDijluZB0mlq8QWifMjJpB5i5bNhbx7H/
EeYxs5JqklvDBwz4beY5GkkKCZI66OFByGeQ1j1h6FajmYtCEDnfDhAcfvQ26S3SKH0KSaAys5vu
GWxTzKSoLtFUvUUDRPBMvcDQ4ADM5Ze0SEJs/nGP58TyYplcF+mbzoxbdqG0Snmdnl6hp3J1C2s6
l50Uw7Nr8xYD4hcOai8AZKVfeHVFu4U9RCrJH9AQP1C4tb0mjVRFVbDoUXHB1rzUuPMpgA+r/qLy
lxNXwuZ22zfKiKSagRqkMDnHntgJ2rX1GEiT6wy1s87JjdC0XBXxJhWGd26crjiR6aFbLAKfw2pg
TPdi1O2TDwDmO3C04ofij+ZTbwFKgNg7wv+hRXfZNClea9mkDXss6aAm6cFNO4MpE+fhUqf/cI3z
Nt0WlLJMRbnlgTIR6SDHEcZxJ5ZZ2Ef+2myIgOo6XfOqxJJNjLH8VozjuA103ztmkE2eBvpKl7wf
kANawSzecWFdl0o5bkCaOzO6R7p5WNg033VNv1FZHd9ycgZLSJ8ZcHE/dmZm7hABcEDGTIDHO+sQ
UlYkWFD4e2SngXyOAzqgyRsuYFpPQXauhwTrpD596UYnPJADzcGKqGWxhOJGgVBhFFs1qJw75sDq
XSdkh86oKRoQaWGCAjTrtltQl0BFnFRIHNmUQ6qgwdZKXbdHP6LG1RVaWs5wb4Ub4Wi5xNPc1O9p
ZOvPhrDpNRkw9uJNFjtDCviEW134LbdJvux8LaOPw0oJkCfCp3itoTrXSglhRpRIML5S7vhkyanA
qt+R6wZ8f9KLmP2voXENHevSeM975tj5QA/kuafTPJ8p0LlWso4pBTxT9NyYikJdZWo8ywBMXtQi
yTeDniiC5LAhratezxdVWwfmzMuN9op5W701wurW4EKHj8pPzZfELup4Ta6z/kjkHlzXGNTUOYUe
xTquwVZlmQ5q8K7pDq4DXqHBdD0SeocyrQAut0EJwSkS2kSYogm8iOkQQJUWZFg8yrubOD0EcaRd
W5Y6W6801AvfmXaNgpBhhG80g4dgqMMNAT0Y8jlQOCaaoULWMX24o4UE94DESP3UKXn0ZjJZE9aS
LbRtx2ubJ70tiomvr3tUPygxYpNFmzAQMkDHTQqwkRWwvFPsmBQjYhgDfCkpyhVZgUYFCMmC6HIk
3a24Fieb6PB55LXmYKwBg3LVGPpvLcIZ50ZGA//BgKBKF32HSiDi3hhcClgQ8W2+uBtCDTFrwK4g
H+vQHu32bEuoNtc4awKnBsuDzeXUjiFoJ3ugqEEmhLUtUt367r2aATrEVw4rrcgXRJIBfZZ1u3M8
up8WktIPBOwKpQcPII3xTjJZoi0yo+kWbH/tTaJI9E4OlfXaqyn81NEXfAPLoEAqq8pm5SlJui8G
z4RCY/qUA2ZmLy/qRBoeQyf879aU07M0VvK8M6kgYmEMV0zVWrjtXcidPscYkmhQxXdtNBFB2H6L
b0rR4EQVRgphOqJfQmsM9KfKrudsTQ3Ct3Dv5gVR4grX2SQEmKUTxLSnURULMCPeeuOY7whx4igj
e3FpSRWarp6005BlDch/KcmWjIatTnyTscSREfCxuettrj7Z8VB8ZDiOb4BQjQ7InSrP+z5yTjy9
NWudBF3+2tUSZgS9piLcDXmMhnMwdcEXALqWonO5zeijYMbb+aQmYOAAIexmMZXUxYwnd0zfqynw
5Vj9IGI2MLoNo9zwfmR8U9tFnrXquYK9ZtLvTQ5pBvYxj2j6af2Xfoj9nRk3yOLsp2+yMu2tshgP
PwtQehulgtPfG6tNF+GKIr5Oz5hvJeBBalYC7jgYyWKUgubdsmPjg6+V9RVGNs2fhZ0dMOlYCKVl
o9FRTDk8mUL6l+kPg1zOHYYnlN2ZX8UQ1W8iMIKdnaRAVZLaL9ddisWQeEuZQwdOWyhPeAaPZTJ0
K/5L4RtQY76I4ExXyHHRR1hHIC1zk6YNoIPROSQskcPr04HnqXjn1LqvPzovi++R1t58rRcSjycb
3PcYwDLAeOSkL8NY3Xqvo6Q0JIutMy9tdHXQSf8HQcneLaVOWLRR+mhrM7lFaZt8VPTIPtGJE22c
AcSy1ZTViVUga7o28uQeJm8PlR5dfexI8uKuGjjs1pmn03dm1MOTYRQVqn5mEXhUc2VkgZ8Yn9bA
upWiW31wuwYqbKMAeKisQb/mQahsPKeJ3kVkvgIj0zhIDQyiaVUl586qvJNo1PhuTFiJNNSDraam
qqtWfbXN29pzzXQwYGQ0bT8bvNE7cV2w90JO431LzQo3gjLkqduCYMnzoNxzJRSnwFA7rLGwz2mB
MM2KqtO0ptqXL9kSYJz9TixP71ziEuGrBIb6KZGA97s+1oS1ldKH5+tR81wjQb3aTt0hVgCT2UQK
AaZZoXX6RvNpaXJHAJ5bx/LQJuRMJ4osQT42al9dlk5W73ugAtoilZx0q/XxcMduo3/q5FCutK9W
Zwm6x0YzvPFHlsjYxzyUgr0vDP7Sz7TyZmYyBYZmLtInJzH1bdFQDMTFIHsEaWi8OWkSb3kJpCUN
7vrSVuqcKFfo1Jsk0cpTRXri5KsJO6bGZAFKWuWhm3K1EqFsLUrfz/a0kUkfisTnYClXadNNcB2x
JarVz72S4q1YT9OHQgn2Q4XPQnCxbDZ1WQRAtRyxrYiDLHJfJwkud0n5KTkYDeZ6mMR4F206fzy0
LEr8KIIeO39h4It9iiJUG81X7UMQRioNnfkwU7KsvMllUTw3sdJueKWVt5AMy7q2hhqTnYyFociT
98huy5kTKdY5aOwqwJ8qc8IIYXz4YQTWyQBY2tgmzzYtqprTkKthT9FEoTxFVocX2cqkN0dVwpVV
myZfyUk2wb6CIwoYQ/phUmt4LFvMcDXs4RD0bNivsphoLmnXPt+NreATYqeNvskrwFagurJLy+xw
w1/bnGK1K55UKrNmhBitJ01txrukQg8w8w59vW6jp3q0MW/GTbiGJeovgxCgh1RxKaNfst7AF6pf
Cxwz7yNeFcLTY3/wcolaCTOzeLxUYoSgRtScq4izgjGjU0sBIwFAb75PR1t9q4Tm3UpBW0mGjLiC
U0hhTogleY/0MRXNjkbPzomSs32RknkmvIT0b1lKvK2yvDoPfWYvvTKyP2VnIEjnVTyDh8Sz3hxz
AkBKsh3f8yBRFrkzOM91NyYPO5aHA6FehcSTbL+aacBpbsSpchwcw/g2yjJ7gb0jQTmO+vno1fJn
T8UU7NSKo8IRTvnuD15Ij1ymnJD9+QM9irtsxeu5NRXlVY7V7D2x8n7Rwm2eR3KtHyldtYUrEzch
UDfazi0pemG4FWtQTjZJXVAey0iR8Mw9E3HBDF+p30CBnK0v6ilLlurJpoNdNu947t7LMK5npYzS
BktAz5dSDck0MbycHmrCyPdWEf7VitjwBKCCA9fmFNlkQdrRHCjU6ogGQRvTYCBsaj4tM2Wkwgkp
RNGe/ayAPJ4Z8rhLPNNf1blnnClL8z58MwJ5ITRazqjzWThKYe9Vf5JEYdDckA1pQhWBNJOEzD6p
T6V5kJg+tZ9jG206YAaUCnlig0bHOcvm9UErsHyhPVo/NWpnLeGhafey1I1VqinNs51Z8rYHm78M
vQ5Sgf/FZGQAJc1lH0htpwIvoYKIAuohTo/kXCPflePEOFYZbHI3KVTgKa1oLwXsimyG9G4/iITz
rFQjhy+jRmfkS2ME+jip0vYuAim+1DKbAbLwJBjuQRufAPz5x8HTrFsV2xM9EPJAJvC1y/mYryjx
So4U4Gh7xVbeOseit7UtEppABia+qK7ImKlDCR3eG7snhW/x3JCj4CBb1CVabJ4w1HYxIqHiSTOj
kmW3kU3v2YMitxScELCOC8PCWSXsZmfQXpvMmdLBw1m5JaZPKh9Dy8iQ2Hm0UV4Gy5aLiQ5qqB+j
Fgps0tpvikc9O8H23ILRhymUJ4PZX/IqTj8sYXpLk47s1/+7EtP/i4E1U0ESJ/DyO/XoVtfv5Xs8
5dZ+0Y/++9/9j36E+8JhFlOJhZHwQaD5j35kYELhy/6LeqQpf+gm++WpN4NUuKnzg/x3vsf+Y1o8
m45tTbLSlAr6H6hH2t98ViZ6Fz+WZbK5sjCL/KIe0YxiasYQBuusqjEjFbiqKyeBPVlkK0seda6+
eTeraq3b+wYE+55H7ddIyOVkeqISbkcwg4WJbwM6HdN+MoJQjziTs4iRCyIGsNcuuVH553GGsO9q
aosUgW858icUeFQpDiOCC5Ix07mDUIfM4rAg37Icy0imHKiP4aUlkMwxPaWrJDP5VkX2q5TyzbUj
8z7I8CAd0FbIJdksN8DkYmysnnG/dDwxSHpCF0PjBmoAXi+z8aCbdjsfPCmdWVhuZ5S8w0A3ZDAR
SRyDWsiNbt4OVbTXYEZykvgXe6AOD5IgMfdW4b9vmZesLC6U1LDnsp/1zNRmOegKaOOFVLiDYnPI
xea3EdsJPxiOzTWX0HjLxFMvY8LqNIj0U3O57JfGDxrFQB5Kug/8fKC7N1i0kpK9jKpI1Hke2hwr
ZWC2e8+yhk1rB+YVVKoE/0I1T3EAviku43at9/JhWjpjjNWT97yp48VADr6F1uoCRuA1hmPl5j0r
m8FBl9NswJ3MJ90+L6lQTYqaYtey21Dc8yqixHBrhb9Dqwblq3SjzORYMudlK39VZq+DVNQvHTB4
CXpMlZVPWRd+xMymcwsBb8VSHMxFYjUr7ivRWuqibqZMcPwOwJBeN9K6sbuAN9OzWEP6zkoax7tc
Ez+Pu2QVmvFblISUsGYEjGoAaMvINiL0TN0KZmLIxQ75rVm2Vf/wAbRwu9Nx9jUGitboY6PT4MvY
ufzZ+vHE/OJmUDo1pEduHiT3hecGtWPffKnxl7VsJStfQnosdOQj1y8zsG4dUAZDDQD2tvgpervV
XZaiJiQa6Co41Z5GnGI8zo2RTzcVG6XvKEvDU+JFIRxAsSWYCPDbzB9TFZMC5Q+Kp9+stKIurqgZ
YMsR/U/1IMlUgIBQrCvJWNDfHq98B6SOjLBw7IYcEqVNa4LTNmc5Np1d3Hvtq6MIqECQbTdJJyt8
hkY6/rjmxAtN86J9NMTGzjAA9mSyXxCcUJQ3AReBF2LwNsO0pnS4Hj+s2Gh2Fom0c8kTbycbnnUa
OrAXAKP8VaXW0bIIsBXqZiQWRhlagI4HjDu9MC8SpcmrmirEWasN/jyINelMvIgqP6qd8Ibj3G84
b45hRGtKgiDoypF9AU6WzEe1B7BSVz5GftL0xUCsTqO13jVq6l1gbTW568mUiNA2O65aoKYLkZOI
02pPdtNCsigo8MFqeiSx3K4ftwAmzJdS85FcTCna2LXYK207dQLHjIw9jbw33Y+1I0CsbEuyHXYL
tcwLu1IDNzb6BFOu0NayOYlrxq0lo/nEcZ2ckn7ylffee1AiiOaYbgad+5Pw7rlOBsXKEmsT0wED
BCWtDgxI6qJUwnBRWMDdZKmK3SDqNBglklE8G/RbjTMqfXPFlTTNfK0MCC2DDWTAbcjyPHwA2R9k
0+N3dayilZc2JiW3Qz9P1TKr2FCjjxMh4/5FD07mExf0xh752O6su8z5vZLsWjmAQaf1b5zW0SjE
kNMilk1OQE8FCMK1okp3x+o4OrWQ4sUonUHFCDd6Jg4sCmr0X4F3GzE8WdcSlmx/FBaQ/uBeFBrf
WGpSl8B34QB0tjlzBv6NAGC4GxPzmdstFtvEYRfKeqApr7CU9FkT9+PJVob6OalShRwMgZvO29F8
AjtQ9NPHAOedLd0Hh6OpBBW2KO1U3rKuzF/kMEd5poRxVQFCWVCg902pg7nvrN5E/GtK8pM4Euuh
PAMHHGg/qgiXNDDLriLMmmsTJekWKEC50jtMFGBU6twNAhmXlu6XLeeTH6mCaaPkLYQqq3cAwWPk
DLerkDzdNM1Y20O738o5E55Z1aC+CuodwqDt3KHOLn+5O/xDXvV/P2n/ulH+5Uls/2IqA/QHilcz
1RXKMwwVKzG7ceZ0XbExx0x+VAAjT/VI/3DcVE6D9JfX0cJMqXR1LEPeOhV82MqgN1xW23A9WdJX
kOOTTTEa4pEXY0englPQbSCpBMxqn+oPZ0wpymhtY9xIA5momW2F8rlPfChJVVITkcoiWo4b/lDd
lIpFl2kgsiII+i54imju5QJ7BQqNdDDymG8OKLq9b9NdOkCJmDtQvi56DdypqiPu3JrizNKG0yyI
NOcHJydKNbdnYqyK8Jb+MJgXawzDQ5ybxYpbEOMzdwLynYxy29Ji8xImCexXJWVpYviGxig8xTjl
gm5eN6thADAEDDE6nqMhIOp8lYZM4GJrbT1H8K7DSx02+HBbjnRIcqiovlqsOq+nu7ZWjEcQ+aEz
z1BY6U82deWIrE+XjdLm1mcotQRFs6T15PmQoHOVmGdcqahTBm6nDXDPNOWldiZeGJzz7F3SpOEJ
ApH35kS9sYlGOz8KSjCaRcFGcR4X9Qjzjk7RnrrfJzss0m+VLc4yz0QPm8gbgOWqFgh6PZEuiJby
FqDreGo1A9Yj8tvA9d+083mEskcxBwh86j6cwvkyuQDVfH9z7Adh6eVY6KziB1MES35p+nKBesyG
hW7hUXXp9En0BQW2/XuQFxmQGwUL8FDX2wj0JoHUSmlfop4ZMIgGaM5TIRK0ArXFHD4gllJcA9Y5
rcECe22G3OV0wQZVf7j0od/jMa+U45gTDZ9lf55lgFPxiPJ7UjHB+xNNh14WBuZHOx2EFecBGGPD
1w6ll4ZYFKczM/1f5J3ZcqTI1qVfpV+ANnCc6TaAGKSQFJqVusEyNTCDMw9P3x95/rauyv90Hevr
vimzqqwUIQLct++91rcSL2Ujjcu0u8XlUWDVmEqNwaPS3B8G2LLvLl76l4SzzlGMfXfInco1fRCK
3mW07fJl0ksLpAp27zHkgMneoanFviiRgal3zdzuQfyKFEJewmERNv4UjtsONji9xvlqSc1rNGUR
uUqV3hzsbTus18WIg8Lq02dVLBhzyoVoCZ/jPmnb+bYLSyGMN32pqdo6QzvhNcY67sr5aDRKjRut
JMWUaBlXzLDac0qzy6c8g7PcrXZ6dK2l42BbFcsFFsoU8I3ZZ03U4xUmW5fel2ItTiOteMYlbmAz
HIza9OldkPO9tFP3ls06nPdo7E9p3Epa7y1aJyCqeiAdMsKd1OipVaeSxKwhTy5iqbz7xbLA+bt1
20O/dBxUkTCvrdqL9rh73f1iR6zfjtZctDpt76Y4d1/NxnRevdgyPjV7GZ+ciWUqxn0bGPmivoWC
qj12wnpBkChmv3H0/DbW7PFHUyHyN5OaldyqdYO3Zykf4R+pfW7mRHSy3a4n3CtMp9DhXuvbLHVc
487vjSZGX4RjiMnbbJN51eOHmBuRPqRdjFpOrN56pC3qhkwmVoyvec2ZYiB8LXdS9+wUEeYKrY1O
ZtXPL3qFsNVAV0L+epmiSe6G29Euql+L0497aYjyXcBcf18t0d4xRMpQm2ppAPwWWFSSJgRlCrrZ
P7KysrAnRmN7LQdZXyWbEmUk7+s4Mm29I76u3gudStpcOfB3rWWRMVjj4JI1YSZdD+XdXD39HJHd
8ziwL30rmCVPPVK+gk0/9xCKw6QO7IV9GeFoVXzqyxozBsiHa9CZ0Q8bePOPdJmtoNWZB5Ag6wY6
pLuwdqHFLd58Sxo70uGWZB0eUNoaBJ6G1MzCx/DdHBVJwkGZImXNpiXqAsEiZuxgI5nFVcYWtBvs
7AlYKsM28LzGXtFbIIAqGeZ9N7nbqy4qYKNDle7BAlWhgSX3NA412sXGxnRPlRrRzVKqvkWUpd5d
o1uXIC1S8QoxHKkB8cdoxNWwEkw1dBdulvqlBpPbM2qvU5cXT/MwURUQw3jIKEMuw4LwmTQoe68n
Y7vNcDj1dDUJXU6xnlehotMcReKgo+84TyuOttKVVWjps3XoabFcK3Qd1wg5al8zLMR7iaHf6Wta
vZSJjR+v1bL5Lqb1jnc6qnHAWIkuA7c082sXhO47CM/uiXld+0LMZHM2k7Y/IrhnjO/o81vZl+PR
Fcq56oVaf+pFMTzTo4oeExANWD0rt7kuTapPVyx9iH81uSUaIgtMXn2KPaKdhdOQnWJWOuF8afk2
jfoYjphkdR/Z3siUmahGGkEiN/DOaUnE4msWxjXcKlHty7pcH1Ni02BTkCPzpU+O8UnDz6sCravs
4qDPTqn2Y+LUgPhjeEckqfTRszW0lp+c9M4AQCWtaVa37Vq5d5PXFtiTzPSrNGwyCMxtmtW6lrvj
pWieYnfQgkwK1x9pXzxa9oQiwIrfi8WZyX6aZBG6ucPIPErSvQnek1OZbPeMg4eDY8TyanAm9VC5
5Rl3il8h+Z3ntjtZHPWO02xW+yqdOBxI+s4/42GLehk8UK25JdNLbKXraViH/rg6KQFIQugHatH5
3elQrvHk2zuDwT6AZosxrpU8iXXiFEk7jhGzZyIfqYAfCyZ5tz2bxCGqgSIQR9AfWJ5tcsdB9hZz
lX7iOs959EDzazUYCredpwedXEhkdF58lUQdViIG+9dOouMdXMd+z1is9sETxs+xEzP90UamziLC
4FnQqQsQFlGFOlXVpH5Kc+8ngdtEhY2jd2/lM7lAiRkHrdP1aGcz65Z/K32crmM4eEsVIsKgPYJF
E79ums4W9TPBbErrcR+JdHLCJNKTfUbIYo+dxCBbBGPllbNM5IS47Rga7SyP5Wwbj1HvEfc0kc6S
FTWJhyAJD/kyGS99S/SREh1P6dCNz1yqc8jDXqkhGYilb1bKM4+tXz3oJmxxBODTrSSShVJyBT+B
AfNDjywy7IWLNYj6PqhSW4RycvOr1ChdMjz6IRxiVX27Ve7e2J3FIDDrnD3nUBKNlC1RIvXqKlaU
LA4jwBNInJ4KLKdwoo78NXXulzcsdoC71cP4199berePpIeDBPDOvjS10p/b6kOLalwMPV6/VUqa
R9yvqc2MK2uTqCyirG+c3ljDmvnelRLkNSgr6bF6VjSYZ5lO4YB0xkcNQ+876QYbuXVPxgTR4/YT
L6oZOPStsv8g3/xvdiFbmLD7LPxMwgUwZfwhO/RaShs5L+6Bx+S/XIfaW/Mw3Xb36a6r7rTiP4gx
f4st/89BxJEG4xBdeujJpGcj8fjDHTBFsSzBYEQMcQDcFzW2Qh9jy8hIw/RGKDIWCRRScbJDga5N
34a18tDJKP/OtIIgMfDl9cGYVO7uat2Dc7BGDJD8rCa0hLS7tHlhkK69ciCjlQXLCMlWVU8GpI20
3FY/s3mU2Glmn16jsR9nIzoqMcsHhuh0ACUIz9FCamauqfqu28x+UpGWnuDeLI8FJJ4xSLNyJOM7
aRbAPhnPx6n1lvKczWn7ImNTA2pAWNx/0IfKv4upuW1S6J40bJt+rrRt949OakfacD42DeFbxtxc
R32Pv6Qp2qt4bbJnBdUSbf84kmgL2PJmFI7xo3PJAvFbtKKfLnge3zP1JehJBMKhZ3QXl9bwWyLr
9lBoNfZIV51TE2c1Ibrk1poC3QuCf5WfcyQ2427Bm30xpGlIpCtO8mzHmnOV2WIpgmFrKJoepbHv
klj5s10HpsNlb2MzW7ceJIN02pHZ79bkarReTO2sDKoq6tX7/+/HBWhWDBTN/3cC2OtX1/+P3Rda
0+Kvo4L/+nv/GhN4+v9kps+hUoCV3154Xrt/jQlcBKOClYqHykF3/FcO2CZAxSD9GzonHMfk7/zv
OYHxPy0MVMhCWTQAlPGW/z/MCX6vMn9dE5g38HzY3qa2Z05g/+EUwHAfN4XLuUNU2Q9oxTfQx55m
2zpil3gnRnU3xOxzYrkFBNvt5vpxq9H+csv+XYfkzxeMzyAZokjHwboEmeyPBkkm5ggtvuccWkFu
KK3+b8fRbwCRA2dpgfB7H3TkQQuJAZ8L6Zrdi+PQU5qXkYZ+Rp5G1bjHxbQYv1IQ9yuwqTSGyQOs
1YLmhPAIve7JbgCV4xy+W1TxbdUq8a0VnJNpEmjaL0c36Qk4IpOw0YxgtfljrCfHygCMaqSoKNeW
f1TrzsQ4z0Yyh5kjuUxb8p4Ljp1mvO4XI7ugSwLOQ9LocTl5wkmpvbRf/3zDDCh0f/EoOEyaXOot
3ZUQ3Ihhd/7cOuAbyIy+Do5x+bSO1wlCxSDXj7TaGfqShLkQE+VbEzUFvkTMHrEKk4nPL6zqDO+Z
uEOPZqAqric9ff8PH+7vZql/fTjTwIGmU+OYYot6/5sN223saM4GF7URbWbIhSHahb0rkg9mQE8W
iR50zsnarpoOyQcfUYu1p3/+DNuK/MdDDaWRCtUxPQLhvT+cEUi7xixZM4Kia+to5dPrTLTIbmz1
VxKHLwSQKkAUMP8HOCz/fOV/880gnuTXpscioBv88Tq1ojV0RkcelG7I+5u1QevmV8j0xW4CjI3i
1Nz98xX/7rD4fbs9VgNk5zZ+ffw+f7/dIsqNZqLJf7ASNIsNtR0TmuFhLNOPf77Qv7mpHJg4NwHp
BDhk/3EhS1u509tb6rjFRyXh1WrZd8/TN6rsMzerS6oMRGB3/3zV35bbP75LCJ7bumlKxF/6H5ed
OXLXTiedDZf3gfX/rgBNHS/q2aOtN7TuTYlbs1xtMrRJfvjni/+uiP68uMBwgAxW2NLcqKR/fZZT
dklSzWPnIBMSWzR8ep2iU+rStQcqPUVXU7f6RMA6sF/wdaX6celVemj1s949p6nhF0Pu7mOGapmW
rwxU5tfRaBB9dLU4/P7/m4JYZlN3E4Z5bnvQxE5qwCCSuc1CT54MoyPffEQ9ixgc0WTstzZC1oGI
u30zpgTzbIff1JpeVyRpIUU1cgB1qxG2tYdPPPn0WXxnMUyE+FF9jUH0THREdcRks+zKGf55kRvm
Kao57C2SpAdd57g9l7/qwtwA5gUT1Wa9zMYsOIADAIjXlkOEAoAwxJWfmWsSZASK+nWFcxRNx87e
TjIJ2b9L5KBSphwKbct4c+duoMabSb2tjeI/fE+bU+PPFx5Hsc1mqkv3v792U5WKiWG3c4jt/Fur
NKIMGovV2brmEHQsxXixB/uHu+TvUi++RzEf5nk+yrq/WvL6MnjkAtbqIlB9s8MY+75BhzzFL6n3
JeL0uwH2ZoB0zjOnQ1UyMdJOXX8d+b8XIW/VNj8jRePyzw/fv33yEZsICXyZXsymFfjrw0cHWVZW
RDr42tRXRhb540gui91i3lxzInh36bJFyVG/7nCzBP989e2H//3JB3ZL4cGC5FrY8P64eKKSbvLQ
SB9k3Tw5tXMhrOUC8vaprct3u9JvEkXL7p+vyTpi/pvLUmbrwqRWciAz/f13bkrD1BzR8cJ5xHh2
ZXdTpXBaMo/OSAO8y8NG2UoW03TrfmQGbWrNYShiQmkxols9zrBJJKRrLQWNjCG+MYKJ5/2sa7Th
sqVB8h2zNYNx2NHE33UmHePepYOgkOmY8zgfNNkkPjNaAAS2dcv4Ld/FNt21qTKv4rx66js6/BT9
Ox1NGeQmfOEI6wEdgacbmsnxdVfB1Mh+lPosd2pBBKe0J9O2nmje02JIv8tR0e5gAkbU3vhgzRTs
WU4maQmMrKlgfCMe672PdCT6vNA/Mo2EG/iVWrUfBlYImP9+joJq9pJTL+vuoJu4fuviWFccKDyM
uPg0BkXEhywrhAZkdgI3OW9VDzLSndFGHQ4R8mXsqTn3jmAG7rJpdFXk6+n8q7AFeBiOJJVAiRFP
JLlS5dw3k/26VTKtmoGDtQXsTMkezkzAV0RsTLAaU728LRQK9Mj8Cc0UAlfVkDis/Yrz8aGdcjrf
42ledUx+89fomjZqEag1emxRSLVMqMe3DC5cvmX7DnZ5LicdvrlYC3iFJbosaKVY1VMEzhohW5GU
Yd2Nr6RyoJlE7tpX9XfDGdPvquK7jLZsFvoPc/VY9Md+5Pu0ivJjzYZHj2YkPbBpNy3zg11ztTbi
IvRXfVKccZzL4mWweLQK7AmCpA4SJ78Zxr9W8XgwYQAYyrs1vWolonWmTYv8s8sENyNtDlG6AGSJ
3KdoZj0RdjCR4Er6Vxss7eziAZG6v+FEc+w3ccwC0uRcX25gXVzx0DRbKrXY+Wk0DWwgSlLfzcAf
afWehZkM3Ugf/UxZeCOe5q6/J+8F++l2alSy2VUpP5As9h3lwBOGMp3Jiocvfco/yNN5KTvP3umy
vszwpnemDpQqa/kbpIrzHS+f2kLqUwe5kEHsrK26TxDgFKwq63dS4Yas+J7cxrvES4YkiC5g78aW
XzD8CcBg7DyUybQQ1ET2GC3WhqYg3RT7lYU0DXv+NZjJezfO1ugSPZUtgZcjKkVX9ZWUvbczLPYN
DDTljlD1a6Qp6WGysx85+xbvHhnHRpXAjGIyMlpMOV332DAT2xUzQXCij5+3J8ZA8GJ2icAW4Lzi
gkOjMzgIhQZdIMokMZZpQKgWqHsonmB0YJ7TObjtrKZ/1Q0rhzuGMCrOmV57zFxHbZ8z+w8LgYqJ
8fm8a4Wn/HiJPzW6rxzrIeeZ6OfRSuPeQGeK6nljXCYO0fXsqKzguxwx0o5hTLQjXyBrsDg8To38
1SW0qnp4mTtrHvfGUAAhQ+mutQQjtZb7BR+JwQ5HF9J2SOvgbSpK3hxjk1QgcIbQwANMqZnsqAd4
5QF66kpdbAgw/iBnroYOIotMglcdGm0JyZTE2BJtlGJ4yQxfbuKNgQwdjww+9BnqJWVAsstNru+p
5qK7DSJNKjxyTC9ITl9J3/6IBgadBbco18vL2CmAWHoebEe0qWrvop6YpvYU24qs7Qoq7riFZRgm
WGO7gjNCMojAH+A3Pa26ZOppcGuvZd4Ro0MDBxoeWedqJxSwj997a6kxkI8rTjJFqa5tXkg7aohO
N97aAXU56zrCe76ZYqJgqr3Jbxs6+TGfdcAS5FvEXxuLyvdzv3R4DKYrNZU9VBbjBhslXFCjfQGq
2RzWvOagsLyaM69iFWM8ItXhMA7mgRMUaXFxrXYDL8kOe4QdMkyhRlPwR/L622u3lL+0Z7Q32rTR
bAXHfbFaYJjFWwtDcRcx+Ka3Xb3b47zTrU4DeFE2gTbmtzwwDygzjKBeg6bT02Pl0kImbexJi7v7
SlGuTdsq1fGPGF3GLnWzD+DXXjh5MFXn8WTVxQfuOoVgRqEyHRQ5SzwkbEwkfEbyQXWbjV0eBrTS
I/ZRYWKqVuPoknee3XNMwvQZL/CebJPE92rfklqOK+EsPaRM3ol26q1Z1hc7YrONKLIofsxjjUpf
JyaySoeTyNs7266R41i+m7KaDpMX0rVqUC85L4j67wlfZYRR3OmTgfhaEIW7NEZ7qsffZgNa4uu8
PGpEOgaGwkagxRbBgQwrcf0Yr1WNLgbM6CeT4QfpVT8XM/mBS6I9piaa3CzmeCXIlbIZylceD1Df
u6z/UXeV1suDOSqNA395oaS4WZ3xY6KJ58ezcQN18lXP3Q7WyXiqzAdtzkke7tgyJ9H8xHH5SJxr
xXg4S8M4JlSYm9rJ8gK6EeyRZC/RF4+lNCOBKuWx5NvcTwzmh7lB2sv7HtX9TV/HwZzr75gL0vD3
FjuOPGBNs/IFNuthcoEighI8dgVeMlvpLcDNvVYRi65rGWu+hDlWJXcwG/LrQkwI9V0qnW1FdzQU
/KPBI9YvUBcR3EO0ZYlQ2kTetTaec3qveHXJN02Ql0V5cZYrLnpIHY0jj4a3wB0lrKtSXnteAH3/
q4IZ+aAq9gS+BH4Z+pNXo64eZUwTw1omYuSZPY/ciizl97DMxwLbzk6VkbtDyLI5MIa7WjOu17Kr
fHJ/nb2tFN5f0qFnyY8e6ugL2dpD5GZIfgBEqoyV1lX9K2DVXWPLu83PluT8vBQMs++1JWmyNecb
E0o51Qxj5Fo7WzL+GdM8u3BFArZRZSNRQkZUHkbNQMHTCIir0KJAqT/jcmIu1KvkIHxtctWtq8zX
ju8syDZRBZD1I/mo5cMQi6c+tWWQp9DFnc45OarWL6hPmMUwETo0TVKD/TTgCckWt6g7/xpbYCCT
QYpXWYFjKXA+GC1zXzvPX9VI70pj9rOzmW4bBvnBpdTyQCCFrLP8Xd1m+A33Wr28WCM14+/mml6w
3XcSUQsCC16zqT+MQt5xZju4hAZfNzWmmEYDRumo20K+JrSkrhhF7uqN+ik13U+nzgzcnLMf0U23
hdEkJ5ld5Xb6uBqJ4EYk+lGK7MSRmSQm4d7QnBbo0UbUT3N/J5g/V1GdnPimiTmnbt4jytqbxgjV
pdH7qzGiIbiA5uG4xGKeU97aeegkBQB32syRkyLdqFxx0GxAI2Btye2aytCRxWcKuGGnVeif8sw7
2M3wmpNfovEaZeZ8O9KNib3qwht38Ah0Z848HSZMqkaEyCTCp8iX8KURKN8tzg4cfYm/Jdeu8G1c
clm/DrV+gh6rBSkKt5COPSmMqEaVJPkbxY+NjCEg1qNE59dSbjlj0OGPJza6v+/xyiXmpmVTW2i8
9bqa67WyzK8o3dqEN3VL72a1ujqIvO6yUNnMScniL/zJRgTq9QPiSbNK8eYfPAYogTVsLbfIe5TU
TydnYYuPRRtD7e/vLLJmA6ZSodBcKzSu+6r77jhNBSifMuKDo5bphomm08yY2i3zfdnGuJCgRrYk
AiLwwwtXuE9TsSAjzDIWrdwXXTz73WAWx3Z9ad3evqm1Jvdxq94klXJCMd24RnLsUCOzZJFn2Rph
2Y9ziNmmD+pGHrXMerE5WDNMM55JSz5Kd/m1ZjY1nVEBLcVa6DfWdB4m/WuySbU0o5OdSvTRMb2A
khxN4B1MVdW+KvprAMPYs6r7aPLiwCyTXwV+kkDvvGsPv/+ukhynjVY7m1HFyUm74IoGiaazhEr8
sUxhXvSak4fDGFas6X5tkpdcApFP+KVWZ3gxk3QMTIsAxKjhP/O4AzRGOIWgJ92ivCvsh+SjWIZ+
s+pB9enOpAqXIrnB1HGCaHo/KXBCZL1iczaOUbES1jWQtNifJoe8BtOswbBn7WW15/OCMngfd9rT
wjScIzHB3VbjBJ4Sn005odgT0XlkgfRNzxz9vgk9bUJ9LR0bUfN6LZoaMS/In74gJbxSZHXDhh3T
pym9dvA57+buUTViCA03M8JpeJ9ikE6o0fatGshSM2kwGPHT5I5YCpEERyk5qIOrfVlN+aFp7Znh
MMP96gETOVVSv1JcWQncuu3p8ZBwRyp75EAQVvZk7b0KolKCN20aoC31bnnwED/sPPKTdq5JKi+6
eAPwUX8S5LAGFmFsQpHkZosUwVrDnpCh6elUWobjZAK18uqnMZ4fpYGUqBFkyPfebdwMvlbIAc9L
xJFoK8uwumSA/E+pF98T6POYcWsAUwzUWGdz7N+sUWJkTzmwl03Wcpay91WL5SqKxy+LSPOdo1Hi
rJ0jCHfAYxubtOFVZNu+kTwPhrWftiOrhya16pyvFkcx8F4yfHXoxBHB87xDBz1yb5b4dpA031I5
NXsDfbOD6vJA0sa+N6a3BTXCFNaZhad1yCThvAUqUkEBQp0ZGdiQhq/ff9DS4gvmyjX2Ruk8FDNc
AyNxF+o6jmFJBHSe9gDmaO24pnddPA6hB5x7ROeWcqxH5Jl+Z0R47bKsv9cAszrzr3n21pCFhBZF
e00tAlFC44QvuuVTweNAZQ1Uo0+3FoasnHCC2FOxzoFzFrteYqVnFdq09vjI8+k8akzDsQx2q/kp
UYiHJkFlDhDofEmuC2TDLHOBvlCXV1X5aXinHhagP87JWc/UDzIuUDKNtzqNBmhqRFrY9YDOkmLZ
SlE1lTxWIo8jf5pf2pGXUCPBNhU7o1y+GGeHdYkBI5POQyOrT4Y9B3M0nmYHoTqyt7fM0X41yXQo
7eHkEgsoM1qTMsXD3UQcOHWc5GOXPHprdNdQuretjndgSzlUfC4Ctg/4K4YQtni1A+zLEYWStj1m
Na9rita3IW7T9uzjiiS5b27saCWXOeFgr5z0IpkQ9dEcgbfmfAQ31NbKKCAmo+UtG/klZj+pPIzf
g8KasnxH9gDrxByhBKLaroviitNyT5y8xizK68uwpTfQC+DtC7zr45ww9QMaTk2Qn9aEp9CcW3E1
DMtNkQLa4ivB+YgSmAPm7PmOOPG+vJZKFEfqgHtnDdjcE7+HQOk37dlJJLGIImavlGtoEZaeevSb
2CbivqclgfXEBVDVTfdxqt9HQMBQfDZkFFt3rbO1Mfu7bIsu97K3rBmejYT4uv6o3PnSJ6PudwnF
4CCzDTgROjw+srau+xocI640DoSDAYzb+InDAzxwXNANW8qPyFqPtcnWXs7zx5DUX4iZ6HBItt3h
g9kBzk2Dt6lvPxrkdCjcDL+zU9QC60jzzSapzuJMTizbzTQXWdBFSEDjCPGAu2aF77TlL4eDhF2v
qY/K6KvhbEIQHjUYYfbX8+px4k0587uEAEAU6G46mR3ymQaBqzIMjI7+Bq+cYF64mG1ucaLAh6IE
Ac2WNe9hTpe72sEoNNnq1VQ/GDak5AdbMY2q+COr8MYkkhQHrHbcnmln23FIx3OfZitYAUGXKU3w
kziEtjhFyxfId93AAyLLU34MLSuTPXe3OHsDNebelalsPcAK3LJ2rqeuQ40PH54dEpO7VoXKcW9m
u9thu7rPDM0KoNzdJ07/7n0s0SM3az300xiQTvIxAOta6SDFrO8tCuk1zd8KCfywy2v2PrL0IN5i
Ku7N6tbrq0tkSGQ63nhGHnrfWKCmgaW2eGLIwC1xYvhj7LLZNoFjNNwSm3XH0lJ6kvX6NhT5vZms
RJM45nu61oeqWsvdOub+PIufotNtv8qr0+JUI6ec7uggywuTpAizUtj+0FtIhhstELl334zRuQFg
ssPjcT96LVgvJG8Hc0nfClpjh6glxbPX9desfouimnhlOgv4Hu8YY6KjyBegLREJHMjfF7ceKSWj
r6K32Bg8xcG5gx056PGpxuxq3gAwKSig8EfHufOetnhFVeU9uXNtnaeaHStb9KMIZ51NMFldbW93
XBFR2G5hKH1YoYNdixg1bULRPM4mYCBtvh8UWU9rXtzaqR56c/HU0Jy8R5G/G6xJ2+tOrQ50R/2C
kuggSV8nka0I4MIAGzZ4yyaXHXOe5iRc0HbswORLlrkEO90utrJ36CzylFddoDfRgRGWfj1k6BCN
hBDHYgbCSowGWIq9NpR9CEW2CAsPBX0DToZnrSIqcinJtNfdbweR/my21L7K/RBaPL/0VUbCFcv8
JmYjhgDLza4DILLPJLlc9GFuGm1tTnURv5dmZoUZh+VSE+tZzDVEC8mAOCJZasjcJZCDoUgJWaPr
StfPljMs19T17qlz8F7Y1U9GQUerUu5zM43oSpPhWOg48HLa8qcGkaovVy0+ujgSIAAdllISlqRj
s+k3U1BMqzZbSEop9BRSiRG7Tx7W71jvtjZkBbySsK+AQzRhK4gijsNsfqZAbY+dad2Yen+r3eaj
po6rPn6mE/kJmYO5aK3uHIXgtywTHysiz0YXNeeUgy4HwfIoW8VCmhMRjtHig++RzmbxqkcoDXtL
4Y9DsIQL2fG9WHx2TD0muQR5gs7G4u6AzA5r0NetmV8xvXbAgCDwcUwk5IMpborp2hijAy7xLswX
d1/X/bOI2/bKmcmcsIcW/zZB4ZTQh3YYol3T2WrvcFhAAvmwdgQXuR5ADC1zqHOdh98FwdqPT3pH
SBHPzbcNA4BMCaYO9K0YGJQDXRhrX+Z04gprxFjR9Wdyf/2lFtbJS/QHE+X0VCYkvUkLsSywmmbB
MRa35kOVW+9oFZdjbP6UWAPHxIuwJ5VRCMRoRLk+Mv2KfLmd/ZAb/Rjs/o0Yo7CKiBpJuxznDpwG
t3/OdEv5U1qStW69Yfwn64bITj+KYFUNfd2EEhgXTxadeId5Z1VreSjYQOiXPiYDh3WDjZjt8jRX
ufQXNTxMMzlQ85C/znbVh4uN8T2ptCOlZjN3ub+sozhYFKiTfcMAkEFGpO1XU37jqIyvaXmfbV6H
PcOSHM+S9TUt8ZOdU804OOrjDmGJIvey89O6KP0u71ta0skvhumIO9GbVK0JPKqn94WaIQ+HInuc
Cvp9zrqFjmbVD3JzPuHrav6Ktit00uqmqa9HAcZ4oSI8VgjJfZg5uc/o8mfjdM84hqUvpH6iBx3v
PSg4C+lqB2sGh13zOHbu+2zdFQ3VBvc+SMrk2Mj+eUU+fkgrdUIWFJjzpHxNcyk4pHWKyo2HnLdf
acsLZ9BoJeeUAg3Z+UZusn1Fb2/f6sulSPMw3vKsXWdmo0s5xxasv5PNicN1H7dgBL1Ql06Ph31R
QwPK3VE/rS1HtiG1fU03uytEwuWpNGo/WrUHU2DrNd3oMmRVFcYFFRVz4CGClkz/4pIk7nToMqoj
Xo6PYpmNBwKKrpYmc/2hU9q+L4er2QIGq6fta2mEhVOM/Ibtdz1Eex3wSdC6v/IGf2jc8FY3ULwC
25W/JB0TX5YHnnOyW1In57elnkMnyrkmhpMjXgEzrsGiWT1uwfJWIFNe3RGhnU5/FVbO20AFQICK
uKMJv4eUxGZOex8a1FaDzkLfx6Ux0xqNXtsMqHmb8uPsbP0ByXLdxb3tItY/0BU0znyPF3P0CFA3
Eu+aMEisxKvpHODX+Gj7thY6W+wcV7hRFyZs3lsBK8EjdqTrn5yxeGbj/QWvZ77KTZZAV2zzg9q2
TvHUhgloSt4cVu+CVixtIf2mVPOz3igEUgWlQ54DYBWS8w6lYCvn4djEMxJ60R6s7Kl2Jvk26it7
rIGiNBIjiOLiXejmL0Y1M+MdrNymF7+oynj0vPgON/IQIGEOs2ikE9lAEa/i6kDOyNPUSbF3xLfn
jc/K0eZdr+jYIwPfGZHCHDnY3xD0+p1Zkcli5NX7JHOLLkAROiWD0WSwnENdsGGAE2TsFnLyZDjX
SZ26sKJ3arlBuzJqXaKIUSqMJci5gmhKCnDd2cWFRYTH2m2FxojYo27xOdSX0QYrskwDdtWxfRRF
UpE1Pp1TEmp8tA9XhbXQc4jGXWoK5/AhKZL3HF/JJ9OtnaNPb/Tmb4c0vbLsCJP05N2sIjqlc0KP
xOaE5vWo9PWm+4BvREPayTo2QceBXZFdVhoC/MCbDk5J6Kl8uanyxmf7oW28Nq8Ra+DBpZnUaoB5
jGVvNwZTr4F2ClTyDMhpFk6i+7S7VQSzTtBxzlnEcMh57BIbrWyk/E6Mpt/ts2nYXOjjLytJsRa3
ZVAPthamjLyLSOQ34NFuseJhXwERkjfiKffo52399tu4WGmJb7fV0v8XSeexHLlybdEvQgS8mZb3
rKJrkhMEL7uJhEm4hEng69+C3kAMKSTFJauAzGP2XttYI2z/q6p0XknkueOwqwXnmC/yP1D1pqOy
sHI2fnGM2kcvqMDzsoWHYgD8QNLBRUqkSYB9X4x8h2M8HgfYb5Tiw29Zl3yNQvKYRiYZhWX15oYs
rTHZA64c4M2k00apvF0xkQbEnpv0yX7zp3S8n6knNTIB3t705XtSDwaOGHLAcp1vWWLd84HOUgQe
tW3PzV37OI26llyA5erLQGi00vsJBXL/0d2GonxYkKGYF9BF1KXTbpppR2nGhqebVlhEwR/FxJq2
87MqGRj6SFwwmc2HgME80QVLTDaDxSTf4nmkw2ihHuIXWWyF7qvnYeafgxbejPfeDd4GWKCFIcdi
BWlcAsNlgXCGL4eXOFZfnuv9pZgiWT0f3mNreqftDIFfb5wsNFgjhthb3OzbkvhwRPzHlQkGu9x7
gpd7kqisJRWGbDglifstGQDWat/MT6QwHEdLmaRzpR+h0WxyBgCgCSo6mOK4AJsTBFTMPWd4B2sY
plzzPU3M7H4XXfVaV/zBwp7f4sR+CmP8eG7h/pc2sd4McJhWdcViM6DT5KEAo1N/jam3xf7xx8dw
PpYk9Eyzv9fKPE3zknrmmevADz5wR647vBbo+MmUceyLaGxA8A4E5Cz6K8Z+F/Ts9aE7kEO1MAjx
m6zYDOAeUkG6Lgz3raiYAaqaulqril1A2XyYXQllD4WnNzFUL43wy4zHTaumL1mMX1y26BuQc6QZ
5JcJY8oqLrK/Mu6BLpU7bXkHFAVPpTN/NRj+eITlScfMZLCvWnvchm2EWo42zoUOTkZCaXLLI9jY
4DeAU5+VUE/rF7K5sFbUiCslZKsjYD7+jK48T7FH1UaJ1mTIFsKUkCKM/nSE5nhYhH+J5xl4FBJn
3bigPCcgDYjBYT5M32ZCdnqMA50heWO4RyO7DGgEVkPjsbiVvwMfydEqDWBB6HKp5sJrA72dnQv8
oGkAyGjJFtdLIX78zEb10HJX4CpfFV5zjbkDGJ1P22To5l0zB0CuSraXpAK8gQJSW6VhFw6l/Of7
8VoGJbT9gXCSIWWf2ZXcJjPz3DUbGDZhXf/XbcNT4DbYAfLspMGFr3L+3cqUGsMkHTtyi7Xug0ub
saSpSFkxa6qrfLCerTK4+YIrvI/OurcfdbYrMvZ4Xgc2scseLHO81WS2X6oqd7xVFtCfhm8fmJuo
Gci6t27yjrb3qj3/D8uggXAvOfMP5eEHOkbWkT4pfOgnvIfEvfXQ2K9FHkCHZF26jXP0LihOVqrj
BYmHaROX5X9iYEQuUP5ECwDPDt5GaqbrGB3Kme+b+AFe6WpjD+4jV51+6fXnhPFnUw3q7mPhxl/E
1JTsij1bQP+QtsYNLsMXILThJK0no4mCl5YxBEbTXyhTJAQ4WOHNCGKe82qPcjwFUiDU8OkN+Vc8
mLhl8Qp6rsBs3ALVEnC4yU0xPXARyw7B1i+mWZwjf3iyRsrUdijgdpl8wt4h9d9Be5Di2TL9mKjT
42Wh1WLoLk2fxEMyRInCAYNgwbbYpj5sQewd66JIeffMDKBmN3p7FTL5HSjBS/0m4oQkOh6aVVIH
1KF5wQpIbdTcoXQAR7XjlJzAwldXx81yQsWaf8GYUU/2TrLKggDEaC1XmZxvftXe7H5gGciQp8Op
rkQrd6SmQIMrYBXbE2GFHXOlgRbEZpCzUkLtQNO9miMOIL8c3pssSC+WYaebTrMi0Hura88tGSdj
3vzYSdgewziq0E6Mb7k5IqxpaXqi4BDY1bGW3SV3gL8YI7TiobaQyHjle6CSB9Fz0doJzG3ehR2X
ELr3JGfFXjq/+L15NOfpBW3vP0R+DgdDHW47PTKtr99KdiMYWNPvadRINUaUJ5Z4DYFvrqycnV2v
kX2TlvA191xFfhq/xwnj5Mo8255+SYNs3udEDBggclcYbNCNtB6CK8BNcPcOaY0p23/3EfbIiaMr
jr/m1mV0XQt0y+lU7NIk2SZ98NRa9nuRpaQIFFw1eewQc5B5zGWjNFilxPUigGACnXA0xE2FbKhx
qJo2eckL7zg8fwHFzKqqi3CVg3HjNfF4Hg31kjPjZva67Arm58Jm5WDn7iWJkM7YXbAucdpvRra2
JJMaO7cTN1IixcYJ5mKdlWgzrB61G098HmKitYzgt8xRVwIrWLvTYO5ao6YPR0Jgd2G11hIVWQbU
bM/18lw6CYblMCDslN99JNHFaoBc8IusBu9IGxNsEbx/SCN5ln71J/AIUILJxtYXBgn0aZ95qAtO
z5jPUSaaU58EBvPKydhGwbArTXVhu2XeGHmeUZrQnuTVFttqf/9ty4iHL2AUQFQ48tBpFbRTvTWZ
/mUs1Dct9GN3ZLnkDBOq3YDHnTEkqokaL+pImuya6RmKIOnSREXDR8QyeSW8CznTf1sZ5OfA+e5c
vY878Qj68uFwdXuNtWpLzkm7qYd1IIetDCReY0eTSVPHazYGM6WnP60Ht6/gLsbvladspo+MbVym
thgRfqWn9vUk750Wb1q5DpqJsNmUzRWGxHZOASgYG7M89yhZ1uHcmqtKAzfJQ65gVyKeoQNhRPtr
zokg0sa+UXrtjcnmlFhuq2AWV0/C0iACZt1mbI5I+4oGCDAoUUeTPWsNqrs7zYX86nFhb/Ok+k5N
zUZGN1si+jzWNdO9N63nOmlfE8leE8rCOWPOPQak33i1IHl8qQ05jYsdKzxqVOZxcYuvOxHlS+0Z
uzEuiVNqADrD5STMr9Yv8zR+T70h0a+gJInr7l7L9pHazp8e2hCEFI9h40BbOpRb4nGeZkzcsoD6
03n+XTPiWTFvXNnxIggaoWAnqBDsAf6a9Fm6OLPTItY+jQKdmZdbiN+8MWTxAq8Rtdy6DCPqsQoi
Xs1QrBiLo2QeeUa89TcYwfu0cFPWQ508t5IkAzkY0c4oPhlksaVU18zxvvOCTZbVWOWxY9NtpcAE
Cr/8h0nyTJf6HYf1tcqijZVRGNhcuYFPkR+mn52Ijrp5G8fpTPAye2YPwxwc4lUvK6Rte/QRLvu/
7o+HxGkdMwKxpHGbTfc7oNB2s7spzO5sCtJ3OQ/XJOX99M5/4GDTTdg6CKLFwFxqIN57dGn6TKjv
Fr10FBnBR5/Jb8iu0KDQEjlEoAxypOPRR8u0AJH0uNIeU0tjXIG+Ica5QskefE5WIPfID5PNbDjz
zrMBHxZwD7gyvgtQ9bhD0FEEvmZO8/DdiSTCF5+5JZtzasexVzs1u2uvtZNXu0l7JDHRPWW5uhpy
hoaZrXkgkHaYLFKRFe70DA2qjt5zOfxndBVT7Sw6D1GTbOGD3TnFCk4/912zfySzmOG8TX+dJX1/
gp+89Z3mTzENwJ2i+Y9b1J92N/LEJipaW7xOGRCSQsXJOo0cIlpd45LVi8coJArM9pc9HWunBj1v
OA4LcOMNwwuBNIl+s6KU/12rJ3gvDwv4+ty5zWufMiXXkby1xk6C9T6XHL1V47yh3yHfBko2VmsW
g3V2mgpY8cjGXlRmMSx3eV0RpVxSpoXQUybzZMx/lAQchRCmknczVgUQVFKo/AmyfqQCaxN6zTZl
udPXetyLnv461cUtU86/hvRazeYyttA0lyVTTItQsa2YEBPmESQsai65w1hLnokxI2PwFwVFXO0N
YQA6sPpHU2XPFocFEIYFqsr0w1c7pwjudHsfesh2KNujEz77k4yrd2bXLG4NIs1qv7pYXfMcC+uk
BSOWuXkC9EtlE48xNyttHtpEPp/po3D6ec2o+o/o6CyiGfNlCmaLbhrNUbN1qvyW03lX4Fg2CDWv
hDEzLziQ5EbbHv3t+n+1jIJbn0E0sKPnxleXdlz4XuULYbrob+eEEzviGypj8AtRfB08l9kZ+9Kh
s/Q+EWwyerIV45Kc+ckFODq8pg3PyABchEvwGLikrI9zu6fghWafB/16yX+F9ul8hy50NZRc1LeC
wb3p/w0jjN+o+DggLIfpRZRBtY7NlVLeU6ZmmlGGE4r5HcZwW5P3bqfIgOAsh/3ygqy9fsrfYw2m
xvaD/EDeFU2eD4Vzql+YwKdTGx2nKl3GgOaR6VIDucTwjr3NUIOocUYy8lykWb7jsDL3ZtYd3Lwz
nkXlpS+BlZGxRGtMcHl6iH16JlbeW8eA2KPLgj2a4CMr+ONOSaxfxdi8zUVkXYB8sh+qyxEhgz2f
neWHJmv3WMUxRhE3uoZE6V0zuz9VpTGds3H+xXaYEsIJSWEY7f9CyrAzhdt4xng8byM4UmtqMIP6
ABiLgXftVTNPfWLDdo2y3F1Egltjcu851+KuqZPpXCIkIo7H+9MVebvPZEWSulvBfkWvt8b8zsTQ
EQ+z+Jx78HFtqA12VvOGqzXaARGXq5TYK9SR7m1SEWMqd/7rx4/Ijb/AkJQnvxDg0vJHYkZ0Nu1P
CHh0ZZoCEcvAskBmIxqYWF1mAS4OxTtkkpz833o0QgTIxzmwgCpM7ErNvDMR8DvrycUabHCFACsC
r7RgmiaKpqOw3DtChWAb8zUwaq1eM4MBKCNyd5vyOoXla6Q4nfkYPuHtg/adNDtBXW+SMlHo4Ms/
wrzHNBsb6YXOieHUxgjBs+FK+NYWq61pwOI9p/63liiD0OMS0Vzb3CupebWzDKD34D13KBOTsrtZ
5qdoOGsbk+Tswcdj1lacOwOxmjkTNxPJ8bqly18YewZwOsZXPQh5l0IXBrDHPcif4oeIp8tJXGTs
7whh9jfgZpuzWes1ns8XDz3J2jPs59GKe37POD9bKY4bXAfJSk9dutdRfOFQpqPGG0mTxqhT1gj2
c3aqXcA/SwSsHVtNe9pn0VukLOvSeiVM6sHYewAld7Y7vo8NlObUZlNtJsFAue8hdvLpZmzpISyd
1JMDsjtQRbNpQajY5Qz5d4aD4rsYHZRnOuzCUKcL4kd1ZKZrt/90NWozm/qprJiTd9SHWx2rY4sj
aV2TVtV58mx5zWVwSNbwlpkbVu6L5UimoJrZyCLwiuJsW3qBAVoilrsALct9YTzZDeq8jDizYOyj
DVK9qOEW6CG8TOkQXVQOB0QwiLT7g5j4y0XvyD3KmEOeCzZCsX5Ro5BAMAQa6+NgU12o0V0zPxyP
7hyCDuyPDvu7bNLGxhuxp5R2/YAcz8Xbk/VAEhbVJhCSYgb8ULLtcqPxDafZkh2cJzs5BugtlGx2
Y9NvDVPF9BrZrh1J5kQnEK4Tji1GXsrbxSyvV3zSCKNyTkmtDoyBmfBoBDnYRTNUQialWC9RjqbG
1i8WMJ9jMcv6F7NB2stlF2mn/SPSo+RRqfgGywFrGacSd2S+GYDeH81G/HiikVeRzbuunyAw27QS
aetm27aLjjP73MMMLHmfVuN/bQ/wcrYh+efPGXuBhcIrVk1GpiT+urNV+szxVEIB4P6XdcMm81ys
babNPCQefG5sUp3TaU0eOA7k+MsdPYZ/j9yIsJ/kF3iLHH7oGGO3faZ/ocB15QbeOzpw1+EVs2+x
W+5nOd4MeuOdNT/RilfbtgxchFOcs+aRgSuKIbfO91DCLkySLsW4RKkqiJx+BIKgUdZx1j+wQddT
U3OmLFHjeZC/FCCHkWQTQ+7mFKTkkpNBmK5Z2iH3M9jMkF3O/n7ruimarvEJrr6iOihPXljcVTCz
trGXAHRw03ibCbZiCjtyIul84yq990lO75YI9RBnHIkOjHpgT//qFldD7BC5XoV4QUvoxnl6DPlo
M3R9HhntWptoxNS7o3nHStd5n4f6Sti9ed/bAdPVZPDfOdf3ZW/ka38KQGNjkOQa3Y5Qx9YCEjZY
N/cpMIY/xRIiXw2Asxr/1o7huyuoAq0lcX4ECQ/8iPLe1cjQaPe3bR0unu4voBYbl13KrscAxkjl
V+ZSAaGxwSu7TDBGhexCR8WRBTr63SrMd9O02Ez7QxIyEV+sRAIA7C6oi2ab+/GvHMXvUkGPBZ0i
gutkn3mIuuKk2RRTRtXel3uo21sUWsatquyPGTF/CLoCglRX4hFlT8RO30XYlT15i7yot4kusMbm
jN4axyfJ8TzTFjzIEyDVN1wo+gJQdlXlefrmOQVz7uTJItvkZLvRn5zdpXb0vE5KSWXlGwby0JVj
tjhRO+CSw+SEmHz+hSbTAk8hJY/mj1axF2kVRaPvk2eJIukJG3F8ih3n2e7SO7kKhObkwYc52P8i
l3GLoxC12ok0jo4T3KbYbXiIJtxRBkKqlolxx/pzaLoHdMDxUlf6QaRjzS4ynO8SzevdzvKfDm3g
6X//KURDtTb62YE9utR0FeLv3gXrMyE93meOwTNaBx8Tbr1TjinpQQ7CfIjFOMFS4y2bI0TQwFmz
S2LQPpDygJQJHuyJiA1x7S1QtQRUxoFIn/xlpGlj4/4Ri07THE5WVHS7WtH2gO/WSNdApuPEcU9D
7rVXzBlvpGZ8qZBqh4FSWaBx/1ea3ftIgtLfJOgo08zmmaO/WeZqxhaqAEpoCwGvWn5Yzc2s4uLS
N8mNQoQcE/D6yqmjN7di8ljP/SVYfiR2ck1zVZ7rtsvWvVE4J0i+KfYKFl2zqM9p2J3rKstWcZiz
m9EvgJ2wPLXEC4VDuUe2aW0GLy3YqBFImDHTWZcSgVwVQscNlilpWxTMWyaKi9TjUHGuLtFRZhmc
K0Sulv+3itzyqtDlF23J4I19leptOPbCWo8VcaxFlIqtssJ/c5D9V4XdKS+bG+l6+j44PUrFJNl0
OLw2ZK+Q1cdiNU1ZwRQ3gYLEI/cE9PyiNIWgOk0i3VSi/momRAh+2W9MFFixprKZNCzHMkd7kzKw
vs2F1bN2JlWiYaPS9Ny1YeAXb+Yws6XxSoOCkm1Y1jJ1p7LJqbdmce8bsoCssP6ofDs7MzOKd51n
18/Ki7K1ZXT9N6jUg9U26c2fvD/6SrLBNVjKR+sNr9vLHNm7aGC26U8trIngvSN0ZBPW/R0hFfB8
l/AvlCL1EvwwN/Vbp9yHsAWCHqH3bVMe6pLr0NPrMXLOqGgMoqHQPlQFAUyt7tfzLCGlZWfuwREp
p/MumPGta9MZD0mp5IZGgsX8jKgBAq0tEcSw76qnbo+YjeaBD5NjYhM7NxUj++I3XkUagajDseDd
lm4h5dFbq6g6oY9imWmbx0wUS0wImDptOyhfMW8bVXhuAOoRIV3ZFp8/JWfZM1TQtnwGQvksR1rh
qHY+iHM9q0kEiHmGm2P4vxrNssMLkaPxO5QOSg8vWd60xLjOcQB0w3AvGtDGKhvKp3lMo3U4DPW9
nvJ8nQ3Zz9DyBKwxGDVHlttJBJljZJFu4K1O+gWlL+tPQi2Rrg9ODDyYurufWOQpdtsoS4xbkyr/
yIoZ/pqJpwsJlPIjKu6KDqMCgCnbd4Uw/sMoc1hFc92ebLaFYVvcattC6DK5xjp3WSUW7gMiRYh4
C5GktNzLWPsnBHDeeZLtj+BV2VDzosnijCT+qGPAg1J8nh9VFrJPCbDDSB65bWEm3dZDfG5FYbY1
LTbjiiTfJIHgjVSE3fiFBd9LP9vRQbn6oTWPbUtJQPOpDUIlrRAP7qeonJ+x56TuWmXerKFlQz5R
cNBDXLnT5qczcj+98Qz3o3f1d5Ms25XYkC8Z+7yL0TFHrMJPqrzwO+PfjHFjg8sr5V5wZl+wv0C+
HP0I+ZJ3HnlfNogS30SAXLoIB9qZ5MKahbcoHpeAsWTd2WW0MUfzULtTQI/irLMQ33TUm2BfW7N7
TKBadjP7GOqgWp+nSfFc+t8pRkXexdB6w8OEBYcJiWeiMIMxAQXSKR4JbvyNCtkozCNgN3PC18gq
q2+rXYG7YtNKtPINRFSuTtQ58KrQiwV0sk5UI4804m+6vKHhEpu3AoL6DeyHtU0Ui9Fo7h8Upkwl
iJGiklknNZdPXMf9KSadnMMCLkKgrHNYwV7sRXYP0pq5pqVAwszdCxl1rhmkt6qHf29WYfmcB8Fl
kB3MZYt4vXFGMG7PQXLUM86+2QVtnRKKtUvFmF250c6FdCpeBNpXzh6DHSjmch2RiTbKWJ3NZHRW
pDGOm3yunLMQjF0x7PTPfuZdLIqfFZzk6c2fffPqFeY/H5U+0Vp+tgUa++nRptwyaleczSN9RDud
XK/liOo3sc8M2Y5bNifzwU2a5MQau8K9K2MWhYy7TRkP11A2w9WNGmzz/TE71LGbPammQWQl9qLC
tspOvz+1QbeTgRuf9MSRg2kj3ASSjcNk5fG6q8t8b0fU5hFDrVXequJm1p9WSYQVG/vmNGIEivpi
uHigJy/dXJyzJHoYvjlcAks9GiTux0Ja1AcJDrSUWDndcOVQg4oyLj7b0ORtke1TPXTU410Oh3pg
RzBapDpaOZloSXS0YmFuHRJZUGQX1SYBDb8h0gixRjyfOpfKKK6CM0q+gZLGzY/5P+a+AjVq8zFJ
UbwYVwv49klhaabtRKeBGRSRUhv9tviXn8iAgeDvIKWX+SfS7W+3cIqLniZGUnYBasga73Vh6c04
glVzmo7dd55drSTHwpRwe0+TpA9JYamrot2piQU828PpZPrmuURBjes/y+kcdXR2HJxE/+PADjnH
EFymaG33dbey7J4s8Z4DVqX5rZl4IvLA2CVoCZF2Wtdq0QnHMmj3dj9hYXPfjZyFTtGkh8geT0L2
BdQy9dl1sER0zbiB9cvViKyDP9nYsNTbaE9EgS5jtEDmF0/rL68ZtoFjo2WtbcVJgNuObnDFaNVE
S1/f5/Y/qlDGuRPCL+GjQs08ngM4Sh3wMbb74wcyatrhJntphvLZkjN3m02wd836JMqxA6SCqwEa
4TAljwpk3KqxRu/MsGA14CL/Gk33t/c9f9c2I3UC5dRwI/GC6eXYn1GjfDqBf2QTRlwMH56Q085V
LMbtkN93DDCuquRX+MUBtw93GeCDUNFRs+P4rGuwfpFz67J840hSkAcUaIxrfX3MW0qWXjV/fcCO
MMSrvwwGc4MRk5eTNmcG7QVpQQlTmIhs9JV26jHbgM+LHpiKLYMUt0ob1rShwxNSlNQNSNMKhQ7E
YvdldsNNddGbiMJ61yBCJjYGad2S414EwANChZunbnh2bHFvUKgOmHBWGT6O2XOfbG/+HLDoJU76
69bOY+xIKW39L0HAG/miwauPWSUK9DMBnHjW0/9mEX+3LTtFNlv1qrXQBXTqP8u9gll/ykqMsyTH
sf+qx/9mp3qIufpasBdGy+xKyUvcwgQc2NavuqY7zhGoytE/4rz9ICE1WrV2kKN5iV9TDz1QTnZB
n6uNQCMIU3x60M6EHuEWwjyaZlyxvd54C57dK4jszYvFXc+phDodmS5w2uniNrG/6SzDXWUGLgHI
+IxXxu4jHKGSL0+NPaM91z2c+vY1ZEMzo4asXUg81pQSwaEPOQ4tRkYB2xhU0U3fbenFurXhEcIg
qlmjiNkiSOS+iFMwCg1jCANJLDx/eNzxtElsP1w7eB0GKqB7Lt6B5+Hu7DGS13JGnYAxc2VEHjFX
RbGh3d9Y0UtQdQVLPZaxKieugpjTl+Ck5XFqXB43C0tY6T1gS9xADKMEhEONE96rtxAfrGTECe4n
r1bbN+y+CIMcwpM9G0+hvYg4odCY9KiAe75cVvz4RuaZlTdhgFWEQITrLaGt6/YyfYYUc3GNwDq2
cyYouHt7yRAQj66N1kMKXaAp/Ql92RLjUNseILPqDUSKvDNKMkNzuTjpBdmi3Jhi3Q3loIoQcF+J
BG52ADN+W5PhPtyPZztrqMgCgyI1+/YHNAV2bS5VQWEx6tPukcoH286BtnRe2tCQyKMJOT9PySxI
8bD8sXstx/lAIOmDmvId2mueoDGFVuBRIxORdaCzy9dq0t0mYSpFV5jVzFVhHbRoTq/uqPFdQbum
VOUtNA8QgSL0cywnwph0Rtq/NRSf/hsk5KMR9VrKPDp6dsffpeWpC14adrCn2akxhOQ5v3eAUG4b
JCge8R8Yw4qTD5cYNIOaWSKb9kMmk/Bq9voCVd9I/zWK2JiZntohf4XlwZOtIR95xEquUADeA4RK
bocJWlTBW2PgBQmDcDu57luvURB1g+hPJh6WO8u7+2hM47rGl7Ppyu7ZCInpdMxdKudxO1+1x/Rl
0ndx4rvamXg0Kmag28DGQjwcPad7UXp+JQmPGXkgfyIHUY7VvA0K18UItdUdixetMrRgtbeduckR
3xivnGcVG53k3UmIs9CFueTBEBAke7xuJLwEpvEb1TR7TAq+e1OeBZa/tGzuWTMcg2b+iYJp76AY
hTSW/5q1vCVYefaqxV5uGvgg2Zc1fXjuWNBeAz95CpkpH8CY38KmFbcS/bZIoZP0cUARyszobH2y
0KX214OzG+Y+vuZ5uVU2ayDhuSHDc37hufW7ix4OhLo+galO34ouIwagZE2Y5vyfM7E4Rn2YBZw3
FCqoPyErmPFTZierhi5j3yd81AiOPqBU5xebSS/Gh+g0gz08gE65RIbZnkJg4cdSM3xym+hKItff
mL6Nrik0z55H9xHU9stUmCZxgtV3I9rtNEdym2gXnR6qZt2N1yEpXq0qxpfnacQClVNf3ELOJ+02
2bJ9+5slJa0nKzfoBf/Vuc8mjMC0jOxD3ptlS4eibvCrjWjo0C2SsC8NijabKNpEOXxLogdIL5ax
aB/lz/ypOzNeijY8i8emHZ+YE1evLvAAL0qzp2x4NkM/PgVK8kxOQc1qsfDOpDhUu9BJkIwV1daf
hHy3YvvHbKOzjJP6zUOh54TRxFuKeKQByHwYUyd+pTjdhukTCbHyy4SysgmFJ4+1ljud5WTJSlwK
RVvMBz0m99ox01OWCOsyT9NpVnwXkGe8ferR5k34WS+IfAcW8U+R45+TyfpgyjAcks4lNaao+PQi
epJhmjlaUcQtOEpq+t7F5RvPzBzQWzAemqwl0dc89nHBjMfk8ETHdLFUv5USe2BvQxo0+mO8LDEh
hxQQOjoiOXhL7WZLtPlqNFvwGASxHPiF0Tu1VA7kOzerMRu82+S2Bw3d7Gt206MP+KftgxnfXTBd
dOccgKD9IJHQ73WQPZrW/2EmOR2ioviTsBZaJ3aanzJlPTSH9dmJjF/tdt9lG+ir1sraJbP3QjeP
KIlkqJsW5j9SZTBw2xXrrSFykO6bi+MZz3eLVuGsLLlJOS+wx4WvU2DZe9ev91YjXC6TIb1GMng3
Bk/ckummF4mNVftP9H/cclkFeZlJ243L5lCMVbHvahPa3FIfg+kZkRNKhGbkzYBsYGBv5s557tv0
DFb23DeDewdNT1BHGQTbsAswiqfFZYBU//8/SnoAduPGuLIDN9+in/ppEef/8bPC2xSsv7HXepA6
cdt3SGC2JFsWL3bKHq6uz13TT/D0XnNJaEG6/GDabstmuvg8owdMXGLbxzH3RB4Q6dKx/AVSlG5a
h7KRrHkU4nHZXXOyy8rKB9A9tn/t3M9PbXrzjBhbVaP+ibJrMd0wqMGX42Cp2hQMZ/u23bSs615L
d9kaaefUtjnJC+2sd3BdulveJd8NjzwxwGvHdZBiA3Poq9xaW2H8prJsWygcA8pBBsH0ElFbz+EY
OftRGX/AH6WZ+WlGbc4yff5E1vaDz7IcGe44ZJvsBo80pYT6UvYM70fR7ZSAxb/qygHfc98WW9Pm
dTDnDQIv6x8imWUncOaCX5S/zvRPDk5wdlJSGlmwtLsCDgXefWe4RwC3jyamOFeY7aUQ4cNwFG1V
L/w9aQwLn1DdbbRje5lFz7HRRpcpsf8sLzSja/3eKx/ZZKj2Y1QlVy+QzX4cqI6LBuUOwQRh8pgj
bJkFW7ltZNWwHqwivboceBJfdC8MwiUjE02fWaC0h9AiQslEA9BFZGsCo0tu9hKTD2QDWN4JbnE/
U1dNlOJKWdmPWbIXVJFSvLZnNFPhOXIQ445mfbcqZLlCwoH1sR05yDGZaUPK6csEA6YBSJbt5MVA
jckIvPjx7PwlogEoW3h/nZtvPAsHI2U0McY63Rtx8zPUYX60+BrhPKotyBKCqXyfLWYXnhRbe2rs
ftiBcfDWqXK8Y5ifyE+yxodIn6mppg1/EaquOPDOtuFfejplnEbftvhVzfxite1dMKOFvswfX/JD
qGiHCNLFzlJG1ZevkGuHiDreNiZDg14mxhHFZX+sUEwHW6q0+O5mCN6Amu4byRAtTTE5mMgBusm2
96X/NxGom8T8p8LEsg1NpXB4mufERbWtAmwAgvlJ3XsXjA3xnXtTNg57JImOm/yIS2qTO1m+Kshq
jBKzWzB7hyCgcxC+s6FquzfJgrKaFhjFd9WykyCLrs5TtMcJAZ5zAvYe6UZzD0cm1CAIRtyK3H5l
vSVafqHNvLo1/41pZeHB9T5YLlNylN6WzfcvCRjDFvHHJmvsXV+NFGCaP2L4P+bObDdyJM3Sr1Ko
62HCaMYVmGpgfHeXXPt+QyikEPd9MZJPPx+jchqR0dWZ1XcDJBLIVIQWl9PsX875TjL4nOVyXdpy
MzlUnDXuNM5k9gJhzBzx2i0cRDcRHCqZAt/jc+0FOVoZwrBDZd5NMxuFevRo8IT97U5se8G3ks5Q
QZgLA82Kl6Kq9ViGhnxSkab7tg4PTcU+J9CAT5oJkbM9AojI/PeBUNfDaIYv7YzviCj2nBbGfclN
3I3BKNYwXj7KWKH5JHc1A0UxuD1AJBR/iUHmuNVjUjXH4h4J0tav+094Y6zePbgSoChI+QNhv0CL
pib4KkP3pjGzB3YuqJvyt1qT7uW7ECF6k3LbovnKIvcwAG5Yz+yXKFk2GTMsQH7xl2xZ8rsOTBVs
wwWGws5rvyUVNRe8Lfi7PlY7p2NWaN12Af0s6Tf7JBRsnGNu8cqlc6k4j5oOANw4o1Qn9paRABPS
yfls8/HeLieaT5rqqalXUIfIi9XlszY54iY3LVdhFL1TJPYjH2YRTNaG4ZLlgRx4lJxeOJzWwzQh
sMieZrJVd2OT75kipjs7p88ooECtWjlA+qvpZDqZX3cSC4GLNjRgQ4Pzj38RUXVl+dFlGSKqCwfI
iYk/7PJ4eBqA35oVrzwb92yKSBxnzuW0b2Eyj3sJrQBVc3UzzMtfmaAh21Td+CqpWrtOYq/piURJ
rJ1FMxMCuO+4W9cmY+OhN75HfXJpAn0FWqxl/sUzc4k5H6BZAdGF+uP850zMH8TLMpvCsjh+/uPv
C9/XFxbjCMbN0sIJtvB/P97vYqQc//i7+b8i/E/Ei9fefgjUuA38FqAboL3BDD94ysnAYDODWAnV
3gLAakV8qbv2plDOC3SLz0WpvHZGJNC6sciGqBcZ+15WD8qV5znPqhPW4DM6iHg9l9/KSL9yVd6l
ZFkyfi9vRddtoaFQJCJl4GbxK+/bYF7A5mz/AmNsqv/KcOUH9RwpoGIToOT9AvqdOTO92B+9PZX2
wjADd1iF+BAnIuQ85AAI9V6GpnX2nswxmg2VQKiBgd4obZgBA+/txj6HfXtgU8TGcwEhEzx9UMzB
aOiK27JgPUKEb8oScGbEKDfOXH1DV5FVJeAVplaJd+pCHLYN83wzbQqOoPJClc4p63homvo+q5B8
jAuNpHVS8rqyVxA6L0amr7VhLG8jxidsAvFCBE8zn3LFovYijrGGTBrBXhrVBz8w8HmYutmjl7br
a6qNk1XupQCu2Cv7bphTvnikTobyEWZXywnDgYEC9gIFIn5OI2Hv0fF/yVil2ruEqSsQxYQ+b1nW
+V789OPBqWxAjGCLTmrynjEuwBvahU1fHi3ItyBtNo3hHHPXGVdugn6hzbr7rFNHhJ4ug098K6C0
HBU9t053NSfpF+Ccr6JOPiqBgzDh8VV5a+AlnY4iZFFBOgIsMvgUDu9EwreuM3/atU7y1lXLGhYP
Vb3sPPUwHlhoEgGqeMZMKR9dEyBA9mCRf7S4a7wBYFdtYFIYh1sdi2f4eCgoGYVwrhHh3dbV1ssd
qhtpnSLBV1T8xIm5+/On7gfM+penzrdIfaCDl9Bv3V84tHnRWrwhLdi7XrDKZ+qKiiEnnBDBlASV
O2Y/B1JG/lm2TbDHpIotjCvdQ5eNI7I+e2P/Obu5JOKFKfLiAQ1c440WCF9z9tWaDVEVg/OM9xoE
ioNxw48PToN2Qyal3EQggXKMr2yR+QzkdDB1YhM3khsb2fVXIdS07YzsAhPFfBANGwr82otJqnxy
kpAvzuUw2sGLO/YPwWJFqUAIE2FlcE1A2QTVwo/RtCexwNWCCo24W+bLC3v0beDaFvNWyU/q5TCH
JscEmEJh+uevsP0vHnffNklD8Pg3mGESDn4+1+JiCEApNv6+aV+iIX42q1NmdBeTw7ItiRj9mKYz
IHLJjrANQeta/cZIQ5b95iQoHq1X3dIEuwMhWnW66YYB9F4UfhC3gm7AYMNZJjAcquqJnR5jtPHg
xsNHGPOEZu82Ea9M386qsQ7Q6k5V2z0XOe9c33SfPakP2uGFwRiMRQwsgC0C1C3Z5Y+7k6Ifw4ib
bZiiHPluP7IKsVudvMUF1ZEXNwV30fc/f7GW0IlfacygchyPgxFcKHbxP75YoSQBz3Ryfz/K8m1S
yYeJrBBQ7dMbSZ2UFCyNYYNnb0Szf3nWyBobJDCw2W1AIsBG2MNfZKK4/4LT7PuWFMthbQrf/OUb
qhIeDmY+/t5FCMbyJn73svsshRhlEcSs9akQxus8APCcI+9YBKe+au6Jk6DMkoj40M/T3fN4TEp9
ADmVScQUoMIv08ttOvIIsOF6i/PqZC1QTktCNQ08+0VB7xAG1H7Q/Z/p9yTWlGPZ8Jx75alMNT47
7rtN3/omb3mYUFP+IMsAVE6NqX8x0GXyDANDb3yAiqtBkg5xHrs7HbrN7dwGZ00m7cYxWJBr1ayN
z8LDnAVx9nmux/CMTlCYi/A7zChtcn+jFDGzRXa5HHSq5v02WPFrONL7uSYJB9HEpcRvBvrcm67s
+6iaX/78jWEtl+LP55Qr2G3Z6A7B1MKLVL+ELaDLnCHAc06VfJcbMpTJpgBvOzIe69z0skrvrDq7
jeP4AwLscRLFtySgos8IYbB0Uq/HBa/M0qNY4QFeSYMuIIEAG0+8wTmO4x48NMoFpT1k7p69aTtr
WpIMtmqiExmmx8GhnCby4iPPcH8adXk7MiLYwFXdon/z1k4cXrfLwwmziRei8v55jizZ8eH38uaf
P2v7I+Hko6ymJma9/st//sdDmfPP//5D3vwf/8Z/nOMPzsnyq/vTP7X/Xl6959/bX//QHz4zX/33
727z3r3/4T+2RRd30y0gsOnue9tn3f9LZln+5L/7wb+x/+CzPEzV93/8/f0zB0ERt1Q7H93PETOS
X/mP98pP38u/+xX+9Hv79768aQnFe/G/T8Y5xPn7R/Se/e2mef/83kY/f++//+V/xuO4/m9CeDb1
Joc2qB2HH+uf8Tiu/dtyPdBnC2URO7F8pCChMvrH35X6Tdo2B6FaQnN+T8ZR4jdFhA0Cese0OSkd
53+SjIPo4A/PluM7S0AXMSIeR67pufby8Z8q78noLOGlodirIO1xiKHhtRx6oImszdehMIPXbolo
9FH0nO2wjd9iI+C5YklpHTOjsoAsq5yzwNHN8MKfbxAJuu69ZuJ9Y6QVJwuUgPRAUtmw6megCG1Z
ErtMeOWa8QDLKXA9+9FJjGu9pE2SvmEBl1wSKMeovgRyg7TfjtDw9eEQvUICxOyU/EivDDQnMSah
ZK901F573iSeHDU4nzjxABcvIZiSCuzKSVFWiyUic17CMuUSm1kuAZoYzq1rAqA91CTowOsqZwk+
DvgmQGt6W/Is5wNxq8u2cInnzM0lqVPnlsNaq64fIhb+wyrNUH+PGUAYggO9C6/1U5glhH9mKu07
unoiQdsQ2UongTo1EjAOVWJhfZE4pF8nEjOuUo0tjoWstJ/6EVavWKJHoyWElIWFusX6PjwAITc/
Z1KPnwintV75y+jX69y9Rm02nMScmwQ9AFsVWCTu/Np2KHaIQa3putmtT4SjxmxkbpAVp1cDlU69
ijIz3kfWsBjQ+3kzVmF1N/H7InQTIBbek/QDPoz9QBRS465ZCKhrVQwY0gxh7MaBcckqb31xl1gQ
xlcz7+g9a7/xogg951I6XD/pkv7q2ksQbON6ilA7p6YksyawOuWc3fTEE54mQY6sqCvkbowcpgMp
Kc5F35I4Oy/Zs+WQyhcFnmBR+4Cqq1D876IoAu7nOECdI56RUzHExos/pziZdGqaOPrC0N0OYdNe
0+VnuAFNjdNFBh79j9Pm/mtftfrLbgsLmEYmSCVrJHQSjduW8aeu+dqWdWunbbjv2aLdM6IM9AHf
dnZ0SA8kby+lbYBhMkJTsPzZv6rDNDYw5s4FFiUZs4/jF1HcynjoX6OK13Y7idK+bqvMCkDvVla3
FqLpKsyLAAlwQnYjttkG5VFRhRBhhC1ZqY8DWlvm6RPsEdbNa0z69SHvmGOw0xLRhgF+ffCqbNao
W71crgubIIm2K6rFfwshmmCUhmmrcPAn8UAQBOLoBcGKEHaFbZe1ciAMa+u2A14W+lXUJ8Z4ZOkV
HBjKU4K2WUkB7Vo3NtKLtVMhpCnGsmcK7BbmOaABPqgODnQS5vI5UgzSKHXxOfd9bBIp4nc3Y6bt
jxg19vVszOETa87uXvJdOOuhB3jNaWKQ2yosFKtIaBcqcqSuHAMhcgPh9RyXi1dTW5IZJcehfcP1
H50qsruvun7waZ+123wTVQJbLKvrC1YF7kuqhI2ZWFcLYdXztokn5RFzbqjJtXeGB0Z82CWr1lbb
Qucz6VJK7WgTrXuUZ3goqU7XGRqafoWJJ3kuRYMLEoRaswYZGG1KpmjnIC8LpCetvW1JSUUyOjLT
daoi3DoDdnsRl/NWDt6EOh6FxiqVDd66HBrCNX6z9AAyD6oC9D0XSprJize5aFWp2BZY2yTVyV1w
+6kxeUdiAJobl3DAcu2bEBkJ4JrR2xkCNlOT3IMV1KdhkuFFBNIYVTjzh9ugF/oxC0prN5GtoFaq
ybtv6Frsl7wT5paGleRoIZ1D1ELViQoTZ8PQuhey8knVg4qJL2Sqwd2zp9q1ShL+xR53PE9T0Z90
mLi3uJ4RzWkFfSFy9dVcWIxHWwb14YYx+rBHI8egS0nxUqIZOJU04LsO/s+zmWqUP+AI+ktwG/WW
bBZuhYHB/xzlatPXPlJef2LUQA46s/bG9i7wpXOO9XGTXTPXDo/RVNOtIKXqN6ZVyZcAnfk2ou37
AL6YPDM+a76ngG0YtPrddoaizDWE8NNJ3OpbktjOkW6dWQjFJrBbjlFfyg7JxBRF8VYMo6/AWwCC
3AX1oN+82hwfBLyFE1LraF8knT5WrNb2Meq8c0nzxyqwHg/SCU20233/MGPhxq64kAOUyZKxczxo
WvA5PtvCwKOV+fmdVZVAEeMUHC0YYyJ1e1rbOzDr8mF2s/aCeh3dRo3p1VixtVJXRV3wm4yQ1gKR
hX/wnCDq3+FvSHex0NmBahUsI9R0QKOeCRkRSsf4MpiS0ae76ELjIudRaJdLLguOuvcSTJkg3UWN
CR20tgsJpvaZu2dNehyqWe8l98weqTVAOtfx7Q0sVrR5idXf5xzEMfGiY3hgmTOiGGLAafORsxDY
7sG6KTz9hre8MgY2vkBjfJwnUKlD1vNOqaF8HMKGSOWQOAlSu+O2yI/KiQaCZWzH2CcERV+ZFRYE
gwCsDZnAMBFtNplFnRMIHalxL4h03rBpFk9TDp5yRR3foo7Ny8vQktUtVr0SpUuIpXyMisha40YB
7+LFcnowHbcsmdnk+cQ6qURHPAtvExpTSQMzAJjoddwtq1MyX/c5KTj3kCvtB+Lg6utS93yu9FsA
P3wKF+BnPUjuBNyHmERLw1m3iWjPWVmUhKLF1W3eyWQ350ZgbAtvcp9Ne+yvIsto94Yzs0gvK+/o
zK1/19gOMs1qCLBlpjl28dZuGPA7U3etUWFeAH+qXpi9GbupCucLIt6YuqGDa/ZeJCzOrKqxXgGk
Jk/FiEawE611bA2RnOKxjS4dZiNrL2ICzAQ33xZGq9dJEh7jon/IgkWw3U3zmcwh5y4rNZ7KZrYC
xtSG2PDX+3iTM0G9szLA/KswicRbXI/uamxEeh7AjIIvyufh+wTdbstIj/3yXEWY2UlOqKVLfHkc
672Ye++yU+20LruUFb6RACMjFHwd5ybjLwSzGmNITDBtzQjvYnT6nuB7u/kSs1XuiraBSxgCcs1Q
tJ5tM/XxoghSZByjSe/rMJ+3Q9UlL/UwQe0Kh7hgSskjjCM+Vggd/YKidapOeCv7vUKzcA0NtsnQ
64NaxFwXvxv2jEIE4FW19bWSiy3fkkdPQsXYxEbi4IjKSsacA8og9qnYLvfkACYXUxGj4bFm96Mr
4NYAZeG+NvqYdEWJHKAQNRwhgG8sScqqou0EW2sgM7sCvttdpxOggZ5v8pqzFMs+oY2nOQTjETnU
nEKGw0OVeMWNYwTYvlJJGJweXOwQxryNRzvCYBhj9YsDnK5C6vwS2WFLWdUwLSCRldTw2ghgcxoz
jJi1iVHxqXNs1q+JIbx71FnxqSTw7JEE7e7Ciu3+KCanrcg0adWT6YTTOhsBfeWcYNQYJEoiV8RV
inn7UGnhIWhugw0Su9jf5S06HZDUOOv8ILjv6hyAg4GsKVa5fwBYTkftRk+1sO2dNcAMR9hm761G
E3rgmuWTjBYQI2yDmgWxn3z7qT/7vZH+W9HnN2VcdOwOmLL/RcPzS+aXJFu90l7nUafgZe+saFEk
oIZDQnmcsw7kQAO2ohmAMXD3m6jAp2Fn9cMDobdyVSO571Td3g3KpIKZgXQQBs8qaMGTMGsAbG4F
MxV/eTbMCg1deq4nmiCGROMRDNE5Isvz0FYBv0Gjxmvt+OxQ/Xw/Cwb3raMOUo8Pw+i+YCGOdshR
WX+MHTyYuoPe5Ld1u7ZdbyGQBFQaNUImpCPtyfNxq5dxq3eTT/xlqXyxcUs9nzF8T/sxal2MOyp/
G804+mwKPYLH5cqYajM/jHOPYhoX3bmzWDI7ZX8MTQl514Tl9GzN47QTfVwfImeEB9JY7glUlv+Z
Gk7PdRRNwb4xgn6X5y5g66aVMfNuO3iMGca8CLD6GyfGDAxeeQc3gZWmCvWL4pY8Mjkq9u1yiYcy
O/tT7F2rDDLfxHz4UEZwAbn8sYSyPtjGfTvfINrdz3Lu1n4yRijxlDPtg6wg72UO4upxgFvxXbMk
u8Ir1Z5qj4uYpJJnSY93o1zG/StpD/GR7oQluUdpSd1G/hA+oaidIGwxjt57E4YSh7ffizGF44ni
pDuZPcFfJnuMctYvLMMg3fbEQ9V5Ir9BqImOaiJX3ADEbaPOM71r3yKimUsvxHcSt9bljGLu3jEH
uhAVGGRKxEOGSitJ57MhMIUv2Oazw3aReAP3Yc4MYEsxOXxMaFFDBkvp3iRx8Ri3ufokLja+Y4U/
YZfKvH7XBY7L5i6Kj2Ni1N+MhZSQzYG/ibxevAxhneCdp1Hw7aGEOjPpA9Lr4ezOebFBCGizmxgf
wkKSaUUjAHGxrvwd9kYu8KgFeIr0wSbs/AEfA05Zz38rbVW85hRVGO7h3AyWm1/HWZa46wZM3coZ
unCVx7DBwXt/5hmZkOHI4ju3o+9uLMPHqNPQX0xzSI44zxCqDuG56kQOw3j2P+3KCh9HVn90ewsy
pctKefCiwHkY9QKbZDLRXqQ57Ail8uK2wJ7eb5zSWoCzTV99GhUq/8aINia57LueKe7VrBAWAupF
Vgv9ZF8pfkpWItOzI3kLYzfPHqGfL31dXt7VckRplkf9Y+4m2UPQltiXNDeS8k0EAFY9QbHKwv08
5IiES1c89Z0/78pZgfPoJ+ggaHjGgN+W6U3+VZQUp7ID+7i2jWHempPZvRAzwMI/SsIrrNL2Na+6
tyHnr79EvGftgqyP9u1c6nOzRNywk1xLy6RKxFmIKJaEqaxsLqkR05Wb28VH9uOQqKYW53xavuUU
fUQqH5UBKrGB3E8KTgrKEZ6kU4PkK7J4m1uju0MAe66ysTqNBppqnZiXSrX7MYXcmjk48wrno9Co
PcFE3JkpBzoZiuWdXJrxvziUlzXIzwNeUxHwa1meXEgZ7EZ/OZN1gjI5IJl0b+Cq2dosiz4aPLKo
n+NoopB302veQemrLYuG7ANfIxqMKgPfodm9JoOrvW0G8hdoRjIDWxeV9WE1BkPp3hcw3hNgWzAl
ugiNdRQm1ICoLBkUl453QiVqselstG38RdCj/DVLVtCPCosZommb7BG85eM/jdYCN3E13Wuwjxt2
GwuJFlGz9LHXbPIyb69H3tjsX+SWSIoXSYTYeKVM5v/Ezeovyut+U0S4MJ3Gax6ZEhgXfZdO+OGM
ILr00xoAIFK3Cq5LZOXbrltSBCjg0juCQShEwWAp61i4juUck7rLzqZFu7jWUCCLbY+G45+RyL9P
Xv+9GfW/N4D+15Ps/w/Hz7B9hAke7ad38zLj/n14vAzR//H3/9P0xX8/A/7PT/B7Srr7G10mWjBP
Me3z7UUe8M8xsG8SeO5bPttClA3MYf9zCiz93ywipj0eENORtu8yof19Fiyd38hcB3rl8m9vWY78
T2bByvzjY+gxF/AVGlnl+DRzgqDZP75hYUj1QindYziyoCrSetYHwkbHBDmF0YNy5hRcRaxdypXh
6PGESdgDzoeP8LLnB8bIinRxh0msfdOT29z0gNuesLdVA29+FJzMrPKIKBabG4FQpAbiTuZKcNp9
hSU9CBaqpB1H5kvaK1SwVaS0PKF1BqOGPagDebgIKpETxsv4yp7Z+Icq8a8QZDIiM7Hq7YFW4EyK
J+NceFSfJTk3wwr1WHvVB3V9M43wgrnWnOQmogV87HBy0My0ufGZ+rWEXKG7Y0G9gvcSi/N6gC7N
dxmxBiOCPb5O477P1ngd29e6dMRNbHnIVIpxbB6nMdTfUxclL15RnX+SxYp9QaskuB4ZLL8mdIfv
eYz4q+jxzOSo8nADTfZCrXDtwcew5EPJUDjbdi1Oya8Y2OGEoccv281AfBUWkNCabscStaWfudYT
IUPDdd3GmC20DOA584IdYz/0WNyj0kCKVnb3nINGvzKNsGF02cNbmnFuTm7dvQ7SjB+QDsqnOUiC
pxqeNICKriDlkinh8JC7sXnQYeTeuJGJwZ8jBziTkxcXHvGor7QjEb6RzgkueYsUO3Psa9Cskd/f
VdBOz1UKfs1WwjxGo/Qo3aijGS8MLqkzU9bYCCD43lE25OIrigXTsjr0fNT8lmHdESFkZfu+6+YX
AkXoNysflxq6RhSMae3PN1UCEgOjQ9GTHVrBZSkA7D4zJcou2ajkEAYrJ35tSifxNrWVhPFGFRZE
FMDslBQZjhO1MXUIH7EAh9yBRQ1Ax5lIwO7V3ADwyMxyhKHKjJ+bsOWSnB2ddVcqznvzPpoqUWbo
Sq3mCJRPiC2idKxrkecCwknckWkOGV0i+8pCll7HGu6RuMYHrasUUK1CE5lkbuQ9GP2U3E8xpr4R
Vx8NISKwZnSm67Fy3G1lBvl7NJOBWKl0bL9RYA/mdeh67B1IuyZxoIfvjiC4XlVxqb5MXwXrXoNw
arHMrkuDstWo2J00tSl3QU/XXQRWv2/jmghGO7RWjhvGOxh5iCtCe8RuhOrFhyPK6s+JYTiv9OhT
gkiHyB7kN973FKfk3k3D9i7lF75NUPKALYz648DNe4SSNVH6KVqptHebjZU23oWRV/gWspgExgYD
jAohxs7o1s6eVZqrgirqksveo4T3QSUEDiW4VeTPcWcXAAUEkxOUqnf20IbXpUd3UHle+NBaoniP
ggbeLDS+d63t8iViOlgSxEf6NuPmk51H5Dh6mX9Z1qGz5UDGF5C5ahdOdCv039+atmjf0LxiCYxy
Ub81UThvcnwln8JuJpCTDZK8gPyzkpU3pp6kXbKTcmo9BqQbSwl1XbMOu1AZpYubQHtd97MwNuGU
eG+xq5ovlsPJZ997wVeDjV9vumZiypEwsn8ZjB4LQhPBjxJO9S22gnoXd1GIAy4vnmmzBsBBkOgG
Ox2+MJhpTmVCVOGtFreGD6U7pKcAlUQGQzHZtYesw/BPIcLLoz9jCQ5ywSE5tCU5EEFTniHHhBtI
azh/HJUaj3xBRG+5a16BOem2LSuurR/Z9kc9yvEoeq8+ETqjdpGp/W1nWqTVKBWchtkdMSqK7iQZ
JX0OfUJ3aCdGx6GRFlfBJK1NNjASsNzSfsU2Kh5rCO+3lRED0A6CWnMIu/GJaNf5yO4hvcQyszih
JSxfLyPI2LO9v9bd/XHN+V+utmWt+3MtJmYy6lVWEnnYhzlDrS7Er6TK8IryHiYK5kSbPjsfQDZg
JBsf/YgENkCyOYbHYAgyg193F/BHCnQf60InBqPZ3O1O9uzD1cVRmt3iPPXlHscm0rIqgzYOQZbs
ndkCsGcZ3afOXHGGoxWuusgwsfFaiA94WcI3mFwLOhrnLwRJ8kQRZ0xP0MLmfVuN5ZVWmuCV2PYR
zzOduLBJWrphdC0uVJ44917kgrJz8wlMEQ5d1MoFSQsyATxpK4MGdSA4Gv0ZQhmC3o/a0C0KN3Iz
51w2Wy+tOxebv1HXaPSx1ACsDguCHSLmkoCK0KgQ3goW6ZqxHPp4piXzAkyqnOKzQsvP2MnsBHlh
ZHVExvTGwBX58ziXPfT0CWLdKh0FyQeRCNtjivORwUIEWcjdxC6r5QNLWEcibS+Q2+u6hnHdzPC3
oobAQK8ekRrj5TmKzjD4GZLc3prUF9+YQsqdkAp7cjKQ7dTYGBR7NPdrubwkFRb5C2EUPeHRorxY
Fo/fXCeJMXTN6VkP1rSnRXcftBNUF1Vt1vtWonjKWIyeyREnPHjqCd/yQNkZrQFNaYqqo+FZPj4o
kV5YM5fIOIC8xEd6FRijJqjRDdY0AnpXl+YXpkX57PIruTDAH5ybHxeVCStzWUhAhlnuscrKZL/n
Uo48JEEmJAQtGxuW6HILckPjZPVnaX5VP+7JrA5bBrw/7k+h0xAU3UBlgGTcxEg29e7Rbvzxr3oY
W/764Pim6TloFwSjZxaAP0RbPzUxZdnQp0YiYgTaYlGH15NjYCV59pp5vXrUZWdtK4D76SbVLPYT
lxVIwaDrgYCkaduwZf4kPRQYCQzIgaulMh1QqIukDwESRMDG1BAGS4/bBH+SxrYVuQFbIcnoFGsC
oY4QybGyXY9WxnupTGf9xJgsvfMT0VQUiTopw8sqnr3zDPPupqttlGucwg2Bckp1bKf8Ztzh2jDU
Gp0xd5yLJA/5tY8UCpv1dEiyLj5iUa825Lh/2uh8UGqTwDkrhJw2NM0TUbKoNiVDC86QkLixACpO
rkNzZYmZ9DMTtBdvDFr3gQe5IIF+U1pQZR3tMyv1nMYA1jmwhM72wi/QfcpwVu45xCh2AB+aIYYt
ZmiTrURUEZbMBY3MADdUzc3BWGLBMF2qG8ht8anjuVrVetoyyGDvE1eEQbs1+Jy+H6A6GJl9GedN
deM1pvNYGIQKDYq44Dok31aXGvKumLqtFM6Eg6GS5Ex0SxlcsVOh6j9mJMyxRPd8DFJ5NrypkE+I
otaJNh1A/bveIpkz5xE7GCLg9bNi3qvmJAHeIx471Y0XXLakoGFr6pybwVXGu5a18xSxDbnSGjg2
HszpFqhl80Wn0V/5VpbGJ8k++9PCA4wTnF7dLz6zyarI/2IYuUKq61s8r3jUqrkaJK5Hs+Vo6oLc
mu8x58fD1bQcZdqUWAOEGPK3yu5NqJs9IB8M7V4IxDmuQPdGc8GXc5ej1RjD+Z2HNXa3vqpVsMP/
AAJsItcl27c/znJnOdatHyd89eOwN8xIICM20jv94yLgDcal4P+4IFCCcFl4Py6OupzGR/3jOqkk
UTqEjs64n9uAeMZ8uXucH9dQankBGdjN/GIJ0/rOywzjLmk7uZpUaa1VBaZtlTIbXJU5q+8e5WN9
ZKXEwlT3ZvHk2El6nsPUumI81t9huPBf+laZD44qk1PfW/MZjh1CcyWaAv5gvswsvenC5Lhfe3Uc
mMyzMnFyYLpecCjinIEJ0F8ajH/XjJzEPisVCu9q0vrQZU55YeaoI+wIzQNQGWjUYV+Pt4NlBruh
gsO8TpGxIMO3ASWk6TS+NWpqkADRG7ASKbz83aj6/qKYcpBvGZs2po05GtlVThFMvkbuo0zJpUYs
5HRxchebgf9etfX4YFpjcZlQgnDwFhJH71xgFh21n8UoaSe5ZjrJnsVG7YQS0CbrSNkT0PfGcsht
c2KmsAdr7KY34cG01/h52fwWgU1PIrrozrCS+mz1rsZdqJLPRFYEroiu9Z7NAp3GilWW5z+4joiw
1BYJSVHIanlhiLJ3Vp0r5KvXNPl9NYrmUTTMonYwNmHdJ2VT7I0q5YeL8zr7Msm3fBXTMGYbFlMs
Hxm9A41oUYrPuLF09A1IB6PNsnP9t8wu7Q+A/+18obvKJpJh5PEkPduFvpqiOX11FRPH7dwY7nCo
oh4uXAfbBSiv8Vi0dnTTOYX3jUamu/egLGRbEKYjkOAmt+W2Xlpl4hZ5dlOW/nqdhzMpZX1eC3kk
kYCR99DiyEMXhTzIbf3XkcH0V4ctlSyeGMIJB/aEP43ydzjXc9G/zpEidsdop5ZUDP7GqWh1fFfw
RGFdj8DIINGprFWUhz+gcmbnrNMqxLJKtjiG9Dz2PuxMmwBDC6JBoAgxeGzM6NpPvSmio2qx/6TR
DOG8SfxrmGesTCOJQWZu2oSYKbAfhVSO2jILY64ABdZn1ul1OI3pLpL3Bu7qfqFhaEgeNl9nRIxA
W2kmeL94e8JFxDrorRrV5xCXyGoacU+nnaQecIpmnQvWkVacx2qD5KopAC3E+MjqYmLZx68GCUCe
MFWXaY/NMuiKt7QuGZzGsEXnPRmjdId65P+s4rknU1gaSr16TjW/VqNsX/patV9jKLx8Y3QuNNKZ
zvXJHAUqoCSrk2IT9HAeLtu+N/x1PIcsPnWTFCxzCiMOznjKpdr4vQEtKGw8fVWQg3qdsljF4svC
MlhZGp79WuhQUCg1Ql3VWbCUpyTNHUNHI3VmFxRCxSf20b2uzWzqN7NVAOqhBrUuhqlojn0tyito
kihNsMgvQ3dLA8qwKu77iAUtaqbaGG9yJaO9Oebtk6vC7jNkKDBBPh7JoUJUylRl4iF8pwVHF1gW
wPcZINXEdlD6rkZbuxdzmExPoU5AFzizgdLH96sEHMH/pe7MmuJGviz+Vfw0b1Wh1K6YiI4YoFZW
YzA2LxUyYC2lfZc+/fxUVRgKsNvd6vk3owciioKUlErdvMu55yRuDecr9DHVQcob1MIl3ykwA5hp
T1dQXKmolAtU00mUHEhoMTozJSmC47wtgwlsXc0M6THkSdXMUxDFCBhMyKpDArVldSHgiDVKPCQF
IdMaKcexQcppw1QA/ArcVAX52iim6Juq7TxCU68D+qMD70pcOZ6wySDfIgUWFNBp4dx1Wacc03dH
3zO+LG1wVqTTaxVaa1j9mjWqabWrSmhVqj7qAkqTqMlStGUCdbMat7cJJfRDqfTD6ya10gdtXZvE
TFZ0o2kQdwg1FTZI6OC6lkZiEQu1mOV6q09ICyTTDu/3uymSGICfSXEG8qy1TvMGHvs3WOzCpeOW
+bGAshHCPMfQ7lTDySmkW4l2ZVRZt+zIbC/IggFprpoWzaPagUkUg39OI6fXx5aBf4HL7SPP1SWU
Rgl4Lw0LWLuR4PIdOnleTjU30e8rnuy3jpoE0SuSb4fBWm2uwrIpierd7Daj2kArGNBFtlZJW64i
K72RdZzlyvRQUtTSGt5104jOY0uiI5ESKsVW2rPIX4gguB5FinWp+bJxlqQ1EokqkEKsumLduqUS
z3Vq9D21qErTfCfWJ5kI0XTNQ+KwBKIn+H50zT1tM1O+VjN6gx1AdHcpObxZtQ6sczyV+BuEt3Ch
BW2v3iVDlTZXVZXCLYXxPuIObn0aFBEir2ivt4J8bkGlVQKDQuhhk1v+S0n2t9PnQMl/QMf/+H8E
8SbDTrvHDua9xcO/yrGfPjiArO3W3sNX//jHXW5dHhsaEZ9OBl1WnkOsTWtsCk3XwQ+aBMUb8PUO
Yk0GXdI5u2UZ5L17CNNTcl0bSzSkCQu7o9ESYxl/JblORn6/xkWoSOOfokkW8n0MRq5+LwMBJX1B
YtLQ541sXWWQ7E1ytRJTdCOLKyjB0AECIHOYFul34vX1sWYWzkWbiHmmj6aAJItzOkXDhRpnXc9w
kFHdHNHsZgmMtVm4U2VEQFGuPcKgSsHtkuQZ6oejUpVOUCazTsK8vSq7QDuDdWZESmPtn3mVn0yZ
yuaw8eqveDJUCAPHWCIsph+a8MYcruOiWKa+Hy6MjsaLoriq15FzqUqedl6V4FZ1lFZbq/tMO3qA
AuhKW5Zak53XFMoRaJAmlGHlK5Py9aGl6nQXI3dyA5MjnS1FAVuYl5zFbfoJH8SdG3neTjk12rZu
MU+0BlqMkWmXQmnO8Y61CzjM9AsnIkLodPdzEGb5sdeM1rMihtJS6s472AxLQ1vEsFpNJELGIx0C
iKmxlqUzya+yWdh5KMP0H9PcymYuthjwX+t9KspmojuNcyHcqrwEe4D+UX1klvD8jERuXaiucufB
rRvE6l1cgmxq0Ue90L12JjKkpsCuhhckYfBiwa9WQSN9V+PVGe73AR0lcLDAbQBRwJlvSf4iLSvY
2hUVyKr+TVt192122qnrHkxNxt5ao1Nngak3my9oNUNPDnDVcKU7r12ftxjYaSunZ2mC1nrug5pb
N/Jc9NQHaWRe1h2+Xbe+sYrLVecf+WiwGRVubiuP5rQ90p9peAWgYleddh3ZLTXPictM/9wpj9wW
iIEWYtY739M/8kfXHsyVy9hIzTOtoEru5LCeoGEfrSGCkKvcoosNareVv6ZHi+QxK8bVDnxchiN6
DiEsYylNV/nll8xvjM94bTf0fmVE9PWyNGAY0lyoq6hcfzcSPInGmkAOHODD1Tc4f7Ql6ehyxvK1
mfGFeQchQX3YSlQcjJZOb3qfrv1kFC1WCqywqSKNlm1SnBRgJI48NcoXIQqWJH0dAFLQbSGTVKPH
Bi9/nvTEHwcx6dgFqCTQBVbZw1ghuBTNsaT1yB/tLM9Ybr5fHkEuC6zHlmWCN8uCutcAfwM7rLLQ
iBMhmyURlwYxP3AbT9d+PC1CzbhAv88Lw0uYwOB7LMRc9uRuqf748fQxFyhfwLp7aOmI0EdtENPk
nZL+SlIlmcvCkS4Jhj4XbNUTgkegU987d6R+TQNHIpyBj0JKP8pFpX2sKFVNFNdUzmtQIFMvl+QT
BQd4kZWrE6VLo4+OqdjCq2lIKoop8gbSLQx1wQHwWWh28g5WqgYNmC4mMpNWGqpmgS5drzNSySTq
bsMVCNRUw2wR5zVXdaVRVuiM3Ca5d9KExYUbr8JPOV0rRyMgYSdu4gZneCS0wKM5SivEjRFAHNwo
OHIm3WwLlQTKIguy2yAWxu0oVe+slZyd90UKQ9fySz8ATQRcTCyVru9h06DdI73w0SV588nllejJ
BubA/79T0IzoQFDS9GA1wmHNA5cLhKxTtuJpUgoZLKtSLR2Akcvwi8h78b8iqLRlTd/fpEn8hw0p
HxQOLL+iXm4+gf7VjvW4hb0PNv8JLODpCbW/7MQPEatX5IsEJAcJw5V1VVvia0kBzykT5UZBrWqm
i6idFVoBt5Wk3ce6COH5KQnw3LSexytPJTOR9pzj+M7LzeenH5vfAY/3oFI3nHlrFQiNFHyUZCLp
xlHyySg3nKvSVZE+RmEampzqyCNwBoOt8SPHsSFuKBYUhzRES2JWsZz3JLZ3cqrq0zKyrkuvwWQZ
3SxzhHy10ukxjY1gto6afCLBkTRHCcU8UKO2PG41GSZhD8x4G9aHmuKUZ2DALVj60ZxM654SxV1n
U1GujrosraDGBOOEYredUnudoCfqLslgNVelpV9A3yQtVFwxZNHjkzTy0mveD9R2m/C+grNG6czg
WAKJtKAZ4TCK2obS0Kg+MT6HcfYxdyvjzLLKh1EbGssIOdCjFQW3owwCqvnacNqbqlrb2QiotYBD
d6onp4Iq10QNSkAhvFuT8KsMAOl6VXjK0i2cqRMYn9qiDqc+qcy8ICbpWQ5J+qRTRQcUmLgNPbYB
8m9xoixWiP2MMuTu41AsUsofqGHlDrEXwtoadeAJPV6zXnvTxTuctiqVYgUgSkuaRE7ZdKMEbupg
Ha+W0Qp5siY+6SUqpmsf+qwQ/GRslPBOYtJBKZlXJbw9k8gxBPhYRMXxhyvQk5p75I6gU8/Z4WcK
BnMtUQqigR4wpRVBAWYCEGWpfRkZRnpudLW49IIOEpOI7BNWfULvDvvFuaTr0fZHW2tkEHLjUwgd
NNjf5jSPa4D+IEcmLdyofYWCVhfdpUNCQmAVrjox7SUMDAVIflukxcUK37iQAMiCNTyBv9yBtquG
FdGEiGkFuuqgGhkrUnTGaSBG7UlZd9TbIvVg5GKu2zb9XtHIG+Rac4TTnk31GAbFWpfiaZf7X0ZO
0i7WHrtfj7r1XG8KscuiAA9MPdE8r2OzOifNC3frsRkQ/o5arXetEtsvtat1TlO61cXikLLebUEF
rKBWP4GzraTYEV04qzKZpC3UOyoU67RwoAwH/u+gx2RJn11Cqmnmw52sKVZ0JhDfpXONxGNiIRkY
6fnE8Sx9oY+ggxM5FbJGz+KZUIwLf70uZi59AijeQQ/sA0ckTaI7S8tt5oJKi96kJ7IcfLQgjWyh
1D3MPLLdMmAlV7QOKhPslI3pz1It9GdJA4sTVE0CtG9krVBBKLP8lMaZ/LSliFd7qH1SJQdVSI2T
PmJYPQqjFadtFdgjy8ph4HRp1l1VJ1WSrE6TPCBl1EEsqsMPJYLwgSy2TV0blT9JIfHXUITJkfKe
dsincvGFWLSRimqNL2iDpYFIizrpAoBDT+velEfkFpaFZLLwM4cNGsHNcE36hZY/9H3RRglJz40k
FEKoRt7kqD7N2w60XuyOMnq3oCGJzDOAEBQAiwS+lw75YANGMddzp5GinppxG890mRKS1t1qIq4P
UEuvINpsZmkU89iTqj2sRX1Sdqp8uIZCvVgb3aFYH2eyUS4INMGrFMnEoBgxkVOXDCoAe3QDSRwy
alC3yUyKMigyUm8RuFZy1IS+Cq4A7kAlPZQbCIjKAty/W6AsGxs3meaVH6l+j6zss1znPbM6glC0
aJA+glhzRHlfgS78mNfva+LI1qROnUXsuqMl6XkHnHQqEADBU/HRiNRyWFQbsulwpTvWKUoMc1Al
xdykvotLjXBTl62uRzlaGUnlIq4IOXmq6HN6HZLZ2gd1HuamhdWedJVUHwo8lbRy4qWWoquCBHtw
pAXqA1ReYLrLzr/YdCT6oYrg3Vc9qM5rtGOmCIzeJqIXFrpoJSoiaA/AKl99TkoAFs26+oSLi+6R
3AuTNv4BNIlQVQjXnai5uNU0yDFImNCiHwfh3DVx/pWRhr+NWmQUVVBPjmYWfIUnJMCmRWMsk1o1
ztHLBFIM6XkCRcu8jNCOTDydXDzqDGjnljXhQBJ/qWK6h4I+KSdnX8lZQgQDCxpanepJ2gWfM0Sz
TRoXYKePPruqny0FPGWx337yZP1LHKlwqtByukUs/tNx+O/h4f4PovXdjfSR9Kt+6W1jOW5e/+0G
J38V/70/et74/XqgHUzuz1q8dUWAgtvrsd6MtWkw/9UYgU0HeXkPBk+IsWlBZi/TTbY5GJB6krP7
muZrGqZB56vbb6Xt+Z7N0euLf909/vf+5lc38LBpgd8QIFFlFSr0E8OmQR5TqZWoSgPse3b/ljw2
FQGtryKR6OiP50mnX62CXz/g35mj371/SYETaej9a2Ny+7Jiyeb2NrnPZ9NgqGO6ZvuOd7j++oNc
D/P9n18G5AggYIQ8wfHiaC+lJX5zCbwY4elNkOWxooFkotlr/96tfmp0ANr4oP3xb937T6keSNBt
l+VTDvAvmwGNDKCmGzSVvrx5SwddK8vga/sDjMO/8uB/evOyULfX9PdvnkymogGRt8Sbi7+3ATTZ
WRLb5+bYrrT//OL/6RwIHYY1WVN+8xV4Mc7TKyCMsSmR1NWVV68ARD66jBXcHu9uBjBcLNxBW4Cs
jXWIPIgDd3e5vxOafM0cABrfnuh9PX76P1AbGToDYgwnCkgs7U1fwJTHkip4E6T3NwM0CxjAE4ZO
gDQWPcuMsPa9AEMZY/tVmYzYdv3z9fuyguQGe3jZsBdAGZs0SpD2YiE92/xNY2wZbP7qzvz9a5v/
C7v15ANuC2HqUCdINukJUWjv1HtfkGPfAhjGmElWDUzEdh+A0+x9rQLDkvDhBhtCfOGetc2k4LY9
9paDQbsNNLKKpL+7t0DQz7N9KAOcAWtMrRML8GILxEdQJYwsFFSb4909fPYta6gBhDYLJxDiJ2m3
xF+EARp20KAa/Pj1u5sEzJQ0eBKksaniVmr9Tv/MDkI3RhsZGy0LYXO8v0BAFxtHYGg0ICtjnXBH
tsydyafg/mwicIU0XaXxFCq1zfH+DAEpzaHekFDHBsGgrPYslv3xYjfQx3S5Wbx17zUqUIUpD7WG
gg5KvEH8ApKM/fHilWASJBMiXPH+XEI89e26/Pt7gZDGYJH6BNPb5lAfQ/An8yrs/IX3NwkgZoa+
BxgDTTEF6YHdzvfiPTDHkPNZoId3c/TuYsMdTGrwPGAPFJVM0LNU4DOjaOE9Ez4aGnCnR6/pfXmH
zANt9T018NAwQZG4TUnZ3xU2qVJdokN7lyp6dwuBDUsfGiSRL5dIt0gkXH485merwDAxCUDWpZ4M
9N09/h4tOPjx97A/YZryow+47yJaKi33WAtjZyx2SYl3lC2RceyGuoiyNNYEcEhV0d5aBSaTANkx
Xay7XfPdeYp9RWfwJOhjzVQJOLF7jxbv+avQpxNwDFgMW9fh3U0C1ryHkg6zhvrYkhWc5V1x4IWX
aLJQdNKppE63U/TujCLGbBMzDJ0IyJWJCCRMLIIk/bG/O1BIxCgiUqL9BSfpN6zGj4rsoesF95ta
rPeQP2PY/tM/eCzUvR5gV4Drq4yC8tLeH/al2e3Q2zRU//mPvQTVpjr27MvHatnmPLt/393g61Pv
nevxrh5/OfceMhtZ8XbzRbu7zB2nSnTvZvaHt0i1N1Wipwt6xR3+4z345fi/4mzZco4PPkWe2+Hz
2t62xDN0WPSC7ez5sNuawdBh53bW2pH9fOBdGmrwyL/BkP5zJvjfeppLOwzLD/9lh8l/fzi24WLx
9mZol1IaeiPHdhaBl1jvT9I2RB88Nq9C8GLgTeA3dOATG6Er+75+eEj2ni0081i2oaOf2vdu+/Zr
ug3Zhp7g/N7j8h8vtDdhO79n6MAX5X155z5kWbs3+BaKMnxwNIG/7Q+8SegNHfjS9u28cO09zMDO
CRo69idvvfb2DBZMUL3/P3TgKziNgg9n9n35OFb/HHdRzNDBr4vCzt7aJ3Ze0dDxbx7y4sPBQ+TY
wd7VbwtVQ0c/tTHmGKwi21vju5TX0NFnJf2sdvH8un+UVgaPHe9dcT/uBr4zdNz/ie7t0I4+2NH9
hzPvLv7G013kAR/z/fvYwaUGn+9XjkCfatiyvw09zanXxdm+O/CUxxg6+FXmJeX+CtoN/g+8vUf2
PY7Y5nHYDg9jblcPgff8WWzOtalaD72RM87QP+oXo+/i/aGjn9pRP09vDP4PTNOfNSgO9HCOHgL3
5aQzLX2teOi0HP1435DVfRxuEyxs2itV8fi7N2Gcv+WfHbJj3XusHvdxrGfjE0oOvYVDVDYLKP9e
nWEXFP4Dz3ezz9jr/kYer3dzD09h59CbWLIV/HR8slNDx7964NVyXvr4T5CroeOf2PfMz+N19pNj
UFwjkobPtc82yzJh8+PXP1tLb0WSPwCar+PLR/zpW/+2Hzz3f3EXPNjZH/8LAAD//w==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B9009-7494-4E23-9922-AE59C9991652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72680-993A-4713-BA11-E28AD5AD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2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A:\masai\Analysis\DA%20Test%20Data.xls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A:\masai\Analysis\DA%20Test%20Data.xls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chart" Target="../charts/char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BC0B-AE44-75EC-60CC-AFDE373B4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Sales Analysis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4631E-5643-47B0-B969-2D331E6AB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by Harsh Agrawal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5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32A4F-2BD8-661F-7D50-8750F6D721F7}"/>
              </a:ext>
            </a:extLst>
          </p:cNvPr>
          <p:cNvSpPr txBox="1"/>
          <p:nvPr/>
        </p:nvSpPr>
        <p:spPr>
          <a:xfrm>
            <a:off x="170330" y="143435"/>
            <a:ext cx="95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population using Instagram:-  6Lack (Approx.)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271D7-D0DA-82C4-05F4-24F4ADBDE9F7}"/>
              </a:ext>
            </a:extLst>
          </p:cNvPr>
          <p:cNvSpPr txBox="1"/>
          <p:nvPr/>
        </p:nvSpPr>
        <p:spPr>
          <a:xfrm>
            <a:off x="170330" y="891099"/>
            <a:ext cx="905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a single ad costs 2rs then 2x6Lack = 12Lack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383A0-BCEB-0921-3712-E35D6E5B8517}"/>
              </a:ext>
            </a:extLst>
          </p:cNvPr>
          <p:cNvSpPr txBox="1"/>
          <p:nvPr/>
        </p:nvSpPr>
        <p:spPr>
          <a:xfrm>
            <a:off x="170329" y="1702405"/>
            <a:ext cx="6418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 total advertisement would be co around 12 lack </a:t>
            </a:r>
            <a:r>
              <a:rPr lang="en-GB" dirty="0" err="1"/>
              <a:t>ruppee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8C603-0D2E-35F4-D6C6-5DBE50E97B8D}"/>
              </a:ext>
            </a:extLst>
          </p:cNvPr>
          <p:cNvSpPr txBox="1"/>
          <p:nvPr/>
        </p:nvSpPr>
        <p:spPr>
          <a:xfrm>
            <a:off x="170328" y="2329045"/>
            <a:ext cx="897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retention rate will be 10% then approx. 60,000 customers will be </a:t>
            </a:r>
            <a:r>
              <a:rPr lang="en-GB" dirty="0" err="1"/>
              <a:t>reatained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DABF0-01A0-ADA2-EC37-0DADB264B644}"/>
              </a:ext>
            </a:extLst>
          </p:cNvPr>
          <p:cNvSpPr txBox="1"/>
          <p:nvPr/>
        </p:nvSpPr>
        <p:spPr>
          <a:xfrm>
            <a:off x="170328" y="3888015"/>
            <a:ext cx="667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Links to go to excel file for reference </a:t>
            </a:r>
            <a:r>
              <a:rPr lang="en-IN" b="0" i="0" u="sng" strike="noStrike" dirty="0">
                <a:solidFill>
                  <a:schemeClr val="bg1"/>
                </a:solidFill>
                <a:effectLst/>
                <a:latin typeface="Trebuchet MS" panose="020B0603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 Test Data.xlsx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40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648F-BBE5-B588-0FBB-630C13C6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12819"/>
          </a:xfrm>
        </p:spPr>
        <p:txBody>
          <a:bodyPr>
            <a:normAutofit/>
          </a:bodyPr>
          <a:lstStyle/>
          <a:p>
            <a:r>
              <a:rPr lang="en-GB" dirty="0"/>
              <a:t>Company sales by each Quarter of a year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C35FE0-84D8-4035-8420-CDFAC060E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990243"/>
              </p:ext>
            </p:extLst>
          </p:nvPr>
        </p:nvGraphicFramePr>
        <p:xfrm>
          <a:off x="490194" y="2064470"/>
          <a:ext cx="9530499" cy="463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80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DDF1-2C63-38D1-94F1-B8B39325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Year Over Year Sales Growth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18DAD0-9904-4595-A769-BEBE5FFDF0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858312-207C-D7F9-7B02-4F814438DB5B}"/>
              </a:ext>
            </a:extLst>
          </p:cNvPr>
          <p:cNvSpPr/>
          <p:nvPr/>
        </p:nvSpPr>
        <p:spPr>
          <a:xfrm>
            <a:off x="3836709" y="6023727"/>
            <a:ext cx="2865749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FF0000"/>
                </a:solidFill>
              </a:rPr>
              <a:t>There is a steep dive in sales in 2022 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2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0F4D-B343-3500-1998-95ECA1D2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Category Wise Sales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47258-1645-558B-A870-229CD6E9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744" y="2223749"/>
            <a:ext cx="4472327" cy="693135"/>
          </a:xfrm>
        </p:spPr>
        <p:txBody>
          <a:bodyPr>
            <a:normAutofit/>
          </a:bodyPr>
          <a:lstStyle/>
          <a:p>
            <a:r>
              <a:rPr lang="en-GB" dirty="0"/>
              <a:t>Category wise Sales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8DCE0-2891-74DA-E5E2-141E5E34D2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3F493-A29B-F299-1D98-1FD5033CF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1613" y="2280311"/>
            <a:ext cx="5982206" cy="692076"/>
          </a:xfrm>
        </p:spPr>
        <p:txBody>
          <a:bodyPr>
            <a:normAutofit/>
          </a:bodyPr>
          <a:lstStyle/>
          <a:p>
            <a:r>
              <a:rPr lang="en-GB" dirty="0"/>
              <a:t>Per year sales of each category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94468-A564-F300-AC05-5E40075782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8E50F8-64CC-46FC-AE91-2AC82CB76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876757"/>
              </p:ext>
            </p:extLst>
          </p:nvPr>
        </p:nvGraphicFramePr>
        <p:xfrm>
          <a:off x="538750" y="3028949"/>
          <a:ext cx="4839927" cy="286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B97428-88E2-406C-8753-00D97A791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488648"/>
              </p:ext>
            </p:extLst>
          </p:nvPr>
        </p:nvGraphicFramePr>
        <p:xfrm>
          <a:off x="5631613" y="3028949"/>
          <a:ext cx="4698355" cy="2898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34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604B-8B9F-1E38-F55E-64A4A7B6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Cities and sales per sate wise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2C3EB-911E-907B-C7F0-485E8D2F4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 of customers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B3112-B191-84D4-0373-17E2512868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89799-EC32-79DE-D503-E045D92DD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Sales per state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6812D-6C6E-C306-8D7F-9C1F64808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8C84DB2-9FD6-4FA6-81C7-B1895038C7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671246"/>
              </p:ext>
            </p:extLst>
          </p:nvPr>
        </p:nvGraphicFramePr>
        <p:xfrm>
          <a:off x="680320" y="3055988"/>
          <a:ext cx="4698356" cy="290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E67C61ED-3B67-451E-B2FE-3EA5CC0A76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9509327"/>
                  </p:ext>
                </p:extLst>
              </p:nvPr>
            </p:nvGraphicFramePr>
            <p:xfrm>
              <a:off x="5555112" y="3028949"/>
              <a:ext cx="4739069" cy="29061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E67C61ED-3B67-451E-B2FE-3EA5CC0A76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5112" y="3028949"/>
                <a:ext cx="4739069" cy="29061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8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7047-7AA5-C92E-2417-AD4244BF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per category by each Year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B97428-88E2-406C-8753-00D97A791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31334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785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0673DF5B-6B38-96A9-8FA6-8BC62118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93388" cy="65532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AD6D1F-2D61-CAB8-F8BE-C11031D08DFE}"/>
              </a:ext>
            </a:extLst>
          </p:cNvPr>
          <p:cNvSpPr/>
          <p:nvPr/>
        </p:nvSpPr>
        <p:spPr>
          <a:xfrm>
            <a:off x="1" y="6553201"/>
            <a:ext cx="121919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Use Excel dashboard workbook to get the result follow this link     </a:t>
            </a:r>
            <a:r>
              <a:rPr lang="en-IN" b="0" i="0" u="sng" strike="noStrike" dirty="0">
                <a:solidFill>
                  <a:schemeClr val="bg1"/>
                </a:solidFill>
                <a:effectLst/>
                <a:latin typeface="Trebuchet MS" panose="020B0603020202020204" pitchFamily="34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 Test Data.xlsx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/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6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421256-519F-F834-4317-255D1F018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84520"/>
              </p:ext>
            </p:extLst>
          </p:nvPr>
        </p:nvGraphicFramePr>
        <p:xfrm>
          <a:off x="1" y="0"/>
          <a:ext cx="10533528" cy="685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3528">
                  <a:extLst>
                    <a:ext uri="{9D8B030D-6E8A-4147-A177-3AD203B41FA5}">
                      <a16:colId xmlns:a16="http://schemas.microsoft.com/office/drawing/2014/main" val="3191512113"/>
                    </a:ext>
                  </a:extLst>
                </a:gridCol>
              </a:tblGrid>
              <a:tr h="888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Q1. In which state maximum sales happen?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092186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Ans:-    </a:t>
                      </a:r>
                      <a:r>
                        <a:rPr lang="en-IN" sz="1100" u="none" strike="noStrike" dirty="0" err="1">
                          <a:effectLst/>
                        </a:rPr>
                        <a:t>Maharastra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4077111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Q2. In which state minimum sales happen?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498442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Ans:-    Mizoram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255188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Q3. Which product category has Higher Demand?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180325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Ans:- Accessories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7733908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Q4:-  Which Products has very less demands?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8550875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Ans:- Lightings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551126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Q5:- How many of customer purchased the products overall?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1635012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Ans:- 4447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6958162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Q5:- Which Year had highest Sales?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1115445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Ans:- 2022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2252666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Q6.  In which year maximum Growth happen?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7809800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An:- 2021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6756120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Q7. Which product has minumum sales?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8256265"/>
                  </a:ext>
                </a:extLst>
              </a:tr>
              <a:tr h="397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Ans:- </a:t>
                      </a:r>
                      <a:r>
                        <a:rPr lang="en-IN" sz="1100" u="none" strike="noStrike" dirty="0" err="1">
                          <a:effectLst/>
                        </a:rPr>
                        <a:t>SwitchGear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436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5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58BDE-8C83-56B0-434B-1F064381B92D}"/>
              </a:ext>
            </a:extLst>
          </p:cNvPr>
          <p:cNvSpPr txBox="1"/>
          <p:nvPr/>
        </p:nvSpPr>
        <p:spPr>
          <a:xfrm>
            <a:off x="421341" y="200816"/>
            <a:ext cx="993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How to Improve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1D471-F624-27C3-FEB0-6591398F46CA}"/>
              </a:ext>
            </a:extLst>
          </p:cNvPr>
          <p:cNvSpPr txBox="1"/>
          <p:nvPr/>
        </p:nvSpPr>
        <p:spPr>
          <a:xfrm>
            <a:off x="502024" y="860612"/>
            <a:ext cx="962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 we can see through the data that in Mizoram only 3 customers purchased a product of rs.1764.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E38EC-DA73-90BA-0C62-76BF54032408}"/>
              </a:ext>
            </a:extLst>
          </p:cNvPr>
          <p:cNvSpPr/>
          <p:nvPr/>
        </p:nvSpPr>
        <p:spPr>
          <a:xfrm>
            <a:off x="585907" y="1346775"/>
            <a:ext cx="2895601" cy="1491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Total Customers</a:t>
            </a:r>
          </a:p>
          <a:p>
            <a:pPr algn="ctr"/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IN" sz="3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IN" sz="4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1ED4E-A754-46B0-B091-0821EE3E5555}"/>
              </a:ext>
            </a:extLst>
          </p:cNvPr>
          <p:cNvSpPr/>
          <p:nvPr/>
        </p:nvSpPr>
        <p:spPr>
          <a:xfrm>
            <a:off x="3546822" y="1346775"/>
            <a:ext cx="2895601" cy="1491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Total</a:t>
            </a:r>
            <a:r>
              <a:rPr lang="en-IN" sz="1600" baseline="0" dirty="0">
                <a:solidFill>
                  <a:schemeClr val="bg2">
                    <a:lumMod val="50000"/>
                  </a:schemeClr>
                </a:solidFill>
              </a:rPr>
              <a:t> Sales in Rs</a:t>
            </a:r>
          </a:p>
          <a:p>
            <a:pPr algn="ctr"/>
            <a:endParaRPr lang="en-IN" sz="1600" baseline="0" dirty="0">
              <a:solidFill>
                <a:schemeClr val="tx1"/>
              </a:solidFill>
            </a:endParaRPr>
          </a:p>
          <a:p>
            <a:pPr algn="ctr"/>
            <a:r>
              <a:rPr lang="en-IN" sz="2800" b="0" i="0" u="none" strike="noStrike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IN" sz="1600" dirty="0"/>
              <a:t> </a:t>
            </a:r>
            <a:endParaRPr lang="en-IN" sz="1600" baseline="0" dirty="0">
              <a:solidFill>
                <a:schemeClr val="tx1"/>
              </a:solidFill>
            </a:endParaRPr>
          </a:p>
        </p:txBody>
      </p:sp>
      <p:pic>
        <p:nvPicPr>
          <p:cNvPr id="9" name="Graphic 43" descr="Database with solid fill">
            <a:extLst>
              <a:ext uri="{FF2B5EF4-FFF2-40B4-BE49-F238E27FC236}">
                <a16:creationId xmlns:a16="http://schemas.microsoft.com/office/drawing/2014/main" id="{5C9E8DE8-D772-5750-40CF-3575FE66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451" y="1793088"/>
            <a:ext cx="783771" cy="783771"/>
          </a:xfrm>
          <a:prstGeom prst="rect">
            <a:avLst/>
          </a:prstGeom>
        </p:spPr>
      </p:pic>
      <p:pic>
        <p:nvPicPr>
          <p:cNvPr id="10" name="Graphic 45" descr="Gauge with solid fill">
            <a:extLst>
              <a:ext uri="{FF2B5EF4-FFF2-40B4-BE49-F238E27FC236}">
                <a16:creationId xmlns:a16="http://schemas.microsoft.com/office/drawing/2014/main" id="{5B27912D-EF8F-DD0C-6B53-711FF8AD3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3758" y="1770118"/>
            <a:ext cx="862371" cy="862371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CE46E1-5001-4B80-B321-796F330512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367134"/>
              </p:ext>
            </p:extLst>
          </p:nvPr>
        </p:nvGraphicFramePr>
        <p:xfrm>
          <a:off x="3612136" y="1662461"/>
          <a:ext cx="2732313" cy="1077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0D80AE9-633E-43AD-B93E-54C9C173D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778519"/>
              </p:ext>
            </p:extLst>
          </p:nvPr>
        </p:nvGraphicFramePr>
        <p:xfrm>
          <a:off x="629451" y="1651575"/>
          <a:ext cx="2688772" cy="106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02A9E79-398E-741D-4DB8-B526375D8E1B}"/>
              </a:ext>
            </a:extLst>
          </p:cNvPr>
          <p:cNvSpPr txBox="1"/>
          <p:nvPr/>
        </p:nvSpPr>
        <p:spPr>
          <a:xfrm>
            <a:off x="421341" y="3128682"/>
            <a:ext cx="602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Population of Mizoram              11Lakh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709E77-B0C0-BB31-7A9D-C9B39593CE8E}"/>
              </a:ext>
            </a:extLst>
          </p:cNvPr>
          <p:cNvSpPr txBox="1"/>
          <p:nvPr/>
        </p:nvSpPr>
        <p:spPr>
          <a:xfrm>
            <a:off x="421341" y="3724560"/>
            <a:ext cx="1148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Company Can increase their Marketing Spend in Mizoram to get more sales if we assume that company is not spending any rupee in Mizoram for advertising their products.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EE166-6CE3-218D-208F-2B71CB18E8A7}"/>
              </a:ext>
            </a:extLst>
          </p:cNvPr>
          <p:cNvSpPr txBox="1"/>
          <p:nvPr/>
        </p:nvSpPr>
        <p:spPr>
          <a:xfrm>
            <a:off x="502022" y="4634753"/>
            <a:ext cx="81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company want to advertise digitally through Instagram and </a:t>
            </a:r>
            <a:r>
              <a:rPr lang="en-GB" dirty="0" err="1"/>
              <a:t>facebook</a:t>
            </a:r>
            <a:r>
              <a:rPr lang="en-GB" dirty="0"/>
              <a:t>:-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0122B-A77E-DCCF-9940-8D212D303B67}"/>
              </a:ext>
            </a:extLst>
          </p:cNvPr>
          <p:cNvSpPr txBox="1"/>
          <p:nvPr/>
        </p:nvSpPr>
        <p:spPr>
          <a:xfrm>
            <a:off x="502022" y="4929349"/>
            <a:ext cx="237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wise distribution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88E46-737F-2C30-0A82-EB1A7621F856}"/>
              </a:ext>
            </a:extLst>
          </p:cNvPr>
          <p:cNvSpPr txBox="1"/>
          <p:nvPr/>
        </p:nvSpPr>
        <p:spPr>
          <a:xfrm>
            <a:off x="502022" y="5309442"/>
            <a:ext cx="83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Age:- 0-15           15-30           30-45            45-60             60+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BC708-EE6F-44D7-5F02-AB24392A9B2A}"/>
              </a:ext>
            </a:extLst>
          </p:cNvPr>
          <p:cNvSpPr txBox="1"/>
          <p:nvPr/>
        </p:nvSpPr>
        <p:spPr>
          <a:xfrm>
            <a:off x="421341" y="5632553"/>
            <a:ext cx="69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Dist</a:t>
            </a:r>
            <a:r>
              <a:rPr lang="en-GB" dirty="0"/>
              <a:t>:-2.25L           </a:t>
            </a:r>
            <a:r>
              <a:rPr lang="en-GB" dirty="0" err="1"/>
              <a:t>2.25L</a:t>
            </a:r>
            <a:r>
              <a:rPr lang="en-GB" dirty="0"/>
              <a:t>            </a:t>
            </a:r>
            <a:r>
              <a:rPr lang="en-GB" dirty="0" err="1"/>
              <a:t>2.25L</a:t>
            </a:r>
            <a:r>
              <a:rPr lang="en-GB" dirty="0"/>
              <a:t>           </a:t>
            </a:r>
            <a:r>
              <a:rPr lang="en-GB" dirty="0" err="1"/>
              <a:t>2.25L</a:t>
            </a:r>
            <a:r>
              <a:rPr lang="en-GB" dirty="0"/>
              <a:t>             </a:t>
            </a:r>
            <a:r>
              <a:rPr lang="en-GB" dirty="0" err="1"/>
              <a:t>2.25L</a:t>
            </a:r>
            <a:r>
              <a:rPr lang="en-GB" dirty="0"/>
              <a:t>   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C29D06-842C-DF62-5E5D-2EE824BB6E93}"/>
              </a:ext>
            </a:extLst>
          </p:cNvPr>
          <p:cNvSpPr txBox="1"/>
          <p:nvPr/>
        </p:nvSpPr>
        <p:spPr>
          <a:xfrm>
            <a:off x="502022" y="6052080"/>
            <a:ext cx="69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%using social media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F15FD9-69DF-C5F4-854A-135E780410F5}"/>
              </a:ext>
            </a:extLst>
          </p:cNvPr>
          <p:cNvSpPr txBox="1"/>
          <p:nvPr/>
        </p:nvSpPr>
        <p:spPr>
          <a:xfrm>
            <a:off x="629451" y="6421412"/>
            <a:ext cx="67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10%                 90%              70%               10%                 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969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131</TotalTime>
  <Words>374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Berlin</vt:lpstr>
      <vt:lpstr>Sales Analysis </vt:lpstr>
      <vt:lpstr>Company sales by each Quarter of a year</vt:lpstr>
      <vt:lpstr>Company Year Over Year Sales Growth</vt:lpstr>
      <vt:lpstr>Product Category Wise Sales </vt:lpstr>
      <vt:lpstr>Top 10 Cities and sales per sate wise</vt:lpstr>
      <vt:lpstr>Sales per category by each Year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</dc:title>
  <dc:creator>Harsh</dc:creator>
  <cp:lastModifiedBy>Harsh</cp:lastModifiedBy>
  <cp:revision>7</cp:revision>
  <dcterms:created xsi:type="dcterms:W3CDTF">2023-01-17T07:40:45Z</dcterms:created>
  <dcterms:modified xsi:type="dcterms:W3CDTF">2023-01-17T10:06:07Z</dcterms:modified>
</cp:coreProperties>
</file>