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Garamond" panose="02020404030301010803" pitchFamily="18" charset="0"/>
      <p:regular r:id="rId10"/>
      <p:bold r:id="rId11"/>
      <p:italic r:id="rId12"/>
      <p:boldItalic r:id="rId13"/>
    </p:embeddedFont>
    <p:embeddedFont>
      <p:font typeface="Oswald" panose="00000500000000000000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38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77"/>
      </p:cViewPr>
      <p:guideLst>
        <p:guide orient="horz" pos="2169"/>
        <p:guide pos="38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data/databas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opencv.org/%0D" TargetMode="External"/><Relationship Id="rId4" Type="http://schemas.openxmlformats.org/officeDocument/2006/relationships/hyperlink" Target="https://www.tensorflow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7553525" y="778496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/>
          <a:srcRect r="59916"/>
          <a:stretch>
            <a:fillRect/>
          </a:stretch>
        </p:blipFill>
        <p:spPr>
          <a:xfrm>
            <a:off x="8988491" y="2122281"/>
            <a:ext cx="3203509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>
            <a:spLocks noGrp="1"/>
          </p:cNvSpPr>
          <p:nvPr>
            <p:ph type="ctrTitle"/>
          </p:nvPr>
        </p:nvSpPr>
        <p:spPr>
          <a:xfrm>
            <a:off x="331470" y="0"/>
            <a:ext cx="10363200" cy="77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Garamond" panose="02020404030301010803"/>
                <a:ea typeface="Garamond" panose="02020404030301010803"/>
                <a:cs typeface="Garamond" panose="02020404030301010803"/>
                <a:sym typeface="Garamond" panose="02020404030301010803"/>
              </a:rPr>
              <a:t>SMART INDIA HACKATHON 2024</a:t>
            </a:r>
            <a:endParaRPr sz="4000" b="1">
              <a:solidFill>
                <a:schemeClr val="dk2"/>
              </a:solidFill>
              <a:latin typeface="Garamond" panose="02020404030301010803"/>
              <a:ea typeface="Garamond" panose="02020404030301010803"/>
              <a:cs typeface="Garamond" panose="02020404030301010803"/>
              <a:sym typeface="Garamond" panose="02020404030301010803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48285" y="1229995"/>
            <a:ext cx="8630920" cy="562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 Statement ID - 1733	</a:t>
            </a:r>
          </a:p>
          <a:p>
            <a:pPr marL="342900" marR="0" lvl="0" indent="-34290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 Statement Title - SAR Image Colorization for Comprehensive Insight using Deep Learning Model</a:t>
            </a: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Theme - Space Technology</a:t>
            </a: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PS Category- Software</a:t>
            </a: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ID - </a:t>
            </a: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Name - VOID</a:t>
            </a:r>
            <a:endParaRPr sz="2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123315" y="201295"/>
            <a:ext cx="8890635" cy="56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u="sng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SAR Image colorization with U-Net Architecture</a:t>
            </a:r>
            <a:endParaRPr lang="en-US" sz="2900" b="1" u="sng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35" y="889000"/>
            <a:ext cx="7760970" cy="543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None/>
            </a:pPr>
            <a:r>
              <a:rPr lang="en-US" sz="18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 Statement:</a:t>
            </a: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Develop a deep learning model to accurately colorize grayscale Synthetic Aperture Radar (SAR) images, enhancing feature interpretation and analysis for remote sensing applications.</a:t>
            </a:r>
          </a:p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None/>
            </a:pPr>
            <a:endParaRPr lang="en-US"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v"/>
            </a:pPr>
            <a:r>
              <a:rPr lang="en-US" sz="18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Solution</a:t>
            </a:r>
            <a:endParaRPr lang="en-US"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Used U-Net architecture for accurate SAR image colorization.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Captured fine structural details for accurate color reconstruction, enhancing SAR data interpretability in remote sensing</a:t>
            </a:r>
            <a:r>
              <a:rPr lang="en-US" sz="1800" dirty="0">
                <a:solidFill>
                  <a:schemeClr val="dk1"/>
                </a:solidFill>
              </a:rPr>
              <a:t>.</a:t>
            </a: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 using a </a:t>
            </a:r>
            <a:r>
              <a:rPr lang="en-US" sz="1800" dirty="0">
                <a:solidFill>
                  <a:schemeClr val="dk1"/>
                </a:solidFill>
              </a:rPr>
              <a:t>Hybrid model of GAN and U-Net architecture, we can achieve an accuracy of 90-95%.</a:t>
            </a:r>
            <a:endParaRPr lang="en-US"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v"/>
            </a:pPr>
            <a:r>
              <a:rPr lang="en-US" sz="20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Advantages</a:t>
            </a:r>
            <a:endParaRPr lang="en-US" sz="20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i="1" u="sng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Enhanced </a:t>
            </a:r>
            <a:r>
              <a:rPr lang="en-US" sz="1800" i="1" u="sng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Visualisation</a:t>
            </a: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Clearer, more detailed images for improved feature recognition.</a:t>
            </a:r>
          </a:p>
          <a:p>
            <a:pPr marL="342900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i="1" u="sng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Improved Data Analysis</a:t>
            </a: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Easier interpretation of large datasets for faster decision-making.</a:t>
            </a:r>
          </a:p>
          <a:p>
            <a:pPr marL="342900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i="1" u="sng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Increased Classification Accuracy</a:t>
            </a: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Better terrain differentiation for precise classification.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 i="1" u="sng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Adaptability</a:t>
            </a:r>
            <a:r>
              <a:rPr lang="en-US" sz="180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Easily applicable to other image translation tasks.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None/>
            </a:pPr>
            <a:endParaRPr lang="en-US" sz="180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5" name="Google Shape;105;p14" descr="Your startup LOGO"/>
          <p:cNvSpPr/>
          <p:nvPr/>
        </p:nvSpPr>
        <p:spPr>
          <a:xfrm>
            <a:off x="73233" y="81431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VOID</a:t>
            </a: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Placeholder 1" descr="unet architecture"/>
          <p:cNvPicPr>
            <a:picLocks noGrp="1" noChangeAspect="1"/>
          </p:cNvPicPr>
          <p:nvPr>
            <p:ph type="pic" idx="2"/>
          </p:nvPr>
        </p:nvPicPr>
        <p:blipFill>
          <a:blip r:embed="rId4"/>
          <a:stretch>
            <a:fillRect/>
          </a:stretch>
        </p:blipFill>
        <p:spPr>
          <a:xfrm>
            <a:off x="7761605" y="1230630"/>
            <a:ext cx="4288790" cy="44259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737600" y="5656580"/>
            <a:ext cx="3083560" cy="354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b="1"/>
              <a:t>U-Net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708362" y="20193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u="sng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TECHNICAL APPROACH</a:t>
            </a:r>
          </a:p>
        </p:txBody>
      </p:sp>
      <p:sp>
        <p:nvSpPr>
          <p:cNvPr id="114" name="Google Shape;114;p15"/>
          <p:cNvSpPr txBox="1"/>
          <p:nvPr/>
        </p:nvSpPr>
        <p:spPr>
          <a:xfrm>
            <a:off x="423545" y="889000"/>
            <a:ext cx="871918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endParaRPr lang="en-US" sz="15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r>
              <a:rPr lang="en-US"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TechStack Used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en-US" sz="15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en-US" sz="15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en-US" sz="15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</a:pPr>
            <a:endParaRPr lang="en-US" sz="15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endParaRPr lang="en-US" sz="15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endParaRPr lang="en-US" sz="15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endParaRPr lang="en-US" sz="15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Preprocessing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EuroSAT colour images are converted to grayscale using OpenCV for model input.</a:t>
            </a:r>
          </a:p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Loading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Images are resized to (64x64) and normalized.</a:t>
            </a:r>
          </a:p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 Architecture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U-Net is used for image colorization, with an encoder to extract features and a decoder to reconstruct RGB images.</a:t>
            </a:r>
          </a:p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Training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The model is trained with MSE loss and Adam optimiser on the training dataset.</a:t>
            </a:r>
          </a:p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18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Evaluation</a:t>
            </a: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Performance is validated by comparing grayscale inputs with predicted colorized outputs.</a:t>
            </a:r>
          </a:p>
        </p:txBody>
      </p: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 descr="Your startup LOGO"/>
          <p:cNvSpPr/>
          <p:nvPr/>
        </p:nvSpPr>
        <p:spPr>
          <a:xfrm>
            <a:off x="73233" y="81431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VOID</a:t>
            </a:r>
          </a:p>
        </p:txBody>
      </p:sp>
      <p:pic>
        <p:nvPicPr>
          <p:cNvPr id="2" name="Picture Placeholder 1" descr="python"/>
          <p:cNvPicPr>
            <a:picLocks noGrp="1" noChangeAspect="1"/>
          </p:cNvPicPr>
          <p:nvPr>
            <p:ph type="pic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010" y="1230630"/>
            <a:ext cx="1325245" cy="1325245"/>
          </a:xfrm>
          <a:prstGeom prst="rect">
            <a:avLst/>
          </a:prstGeom>
        </p:spPr>
      </p:pic>
      <p:pic>
        <p:nvPicPr>
          <p:cNvPr id="3" name="Picture 2" descr="downloa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230" y="1503680"/>
            <a:ext cx="695960" cy="862330"/>
          </a:xfrm>
          <a:prstGeom prst="rect">
            <a:avLst/>
          </a:prstGeom>
        </p:spPr>
      </p:pic>
      <p:pic>
        <p:nvPicPr>
          <p:cNvPr id="4" name="Picture 3" descr="sklear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165" y="1503680"/>
            <a:ext cx="1524000" cy="821690"/>
          </a:xfrm>
          <a:prstGeom prst="rect">
            <a:avLst/>
          </a:prstGeom>
        </p:spPr>
      </p:pic>
      <p:pic>
        <p:nvPicPr>
          <p:cNvPr id="5" name="Picture 4" descr="tf"/>
          <p:cNvPicPr>
            <a:picLocks noChangeAspect="1"/>
          </p:cNvPicPr>
          <p:nvPr/>
        </p:nvPicPr>
        <p:blipFill>
          <a:blip r:embed="rId8"/>
          <a:srcRect b="23927"/>
          <a:stretch>
            <a:fillRect/>
          </a:stretch>
        </p:blipFill>
        <p:spPr>
          <a:xfrm>
            <a:off x="5511165" y="1544320"/>
            <a:ext cx="1593215" cy="821690"/>
          </a:xfrm>
          <a:prstGeom prst="rect">
            <a:avLst/>
          </a:prstGeom>
        </p:spPr>
      </p:pic>
      <p:pic>
        <p:nvPicPr>
          <p:cNvPr id="7" name="Picture 6" descr="kaggel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85025" y="1725295"/>
            <a:ext cx="1552575" cy="600075"/>
          </a:xfrm>
          <a:prstGeom prst="rect">
            <a:avLst/>
          </a:prstGeom>
        </p:spPr>
      </p:pic>
      <p:pic>
        <p:nvPicPr>
          <p:cNvPr id="8" name="Picture 7" descr="ohoto"/>
          <p:cNvPicPr>
            <a:picLocks noChangeAspect="1"/>
          </p:cNvPicPr>
          <p:nvPr/>
        </p:nvPicPr>
        <p:blipFill>
          <a:blip r:embed="rId11"/>
          <a:srcRect l="6384" t="2988" r="7084" b="3493"/>
          <a:stretch>
            <a:fillRect/>
          </a:stretch>
        </p:blipFill>
        <p:spPr>
          <a:xfrm>
            <a:off x="9143365" y="1253490"/>
            <a:ext cx="2672080" cy="47345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619615" y="5988050"/>
            <a:ext cx="231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/>
              <a:t>MODEL DESIGN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8889365" y="1252855"/>
            <a:ext cx="427355" cy="15678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1816080" y="1253490"/>
            <a:ext cx="318135" cy="2134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FF0000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FF0000"/>
                </a:solidFill>
              </a:rPr>
              <a:t>N</a:t>
            </a:r>
          </a:p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FF0000"/>
                </a:solidFill>
              </a:rPr>
              <a:t>C</a:t>
            </a:r>
          </a:p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FF0000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FF0000"/>
                </a:solidFill>
              </a:rPr>
              <a:t>D</a:t>
            </a:r>
          </a:p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FF0000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1816080" y="3731260"/>
            <a:ext cx="318135" cy="2119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00B050"/>
                </a:solidFill>
              </a:rPr>
              <a:t>D</a:t>
            </a:r>
          </a:p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00B050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00B050"/>
                </a:solidFill>
              </a:rPr>
              <a:t>C</a:t>
            </a:r>
          </a:p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00B050"/>
                </a:solidFill>
              </a:rPr>
              <a:t>O</a:t>
            </a:r>
          </a:p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00B050"/>
                </a:solidFill>
              </a:rPr>
              <a:t>D</a:t>
            </a:r>
          </a:p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00B050"/>
                </a:solidFill>
              </a:rPr>
              <a:t>E</a:t>
            </a:r>
          </a:p>
          <a:p>
            <a:pPr>
              <a:lnSpc>
                <a:spcPct val="110000"/>
              </a:lnSpc>
            </a:pPr>
            <a:r>
              <a:rPr lang="en-US" sz="1800" b="1">
                <a:solidFill>
                  <a:srgbClr val="00B050"/>
                </a:solidFill>
              </a:rPr>
              <a:t>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2389717" y="32385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FEASIBILITY AND VIABILITY</a:t>
            </a:r>
          </a:p>
        </p:txBody>
      </p:sp>
      <p:sp>
        <p:nvSpPr>
          <p:cNvPr id="126" name="Google Shape;126;p16"/>
          <p:cNvSpPr txBox="1"/>
          <p:nvPr/>
        </p:nvSpPr>
        <p:spPr>
          <a:xfrm>
            <a:off x="76200" y="1078865"/>
            <a:ext cx="9576435" cy="508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Technical Feasibility:</a:t>
            </a:r>
            <a:endParaRPr lang="en-US" sz="2300" b="1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U-Net’s proven efficiency in image segmentation and colorization tasks makes it highly suitable for SAR image processing.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Utilises the EuroSAT dataset for diverse and comprehensive training and evaluation.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Implementable with TensorFlow and OpenCV, ensuring seamless integration with cutting-edge ML and image processing libraries.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lphaLcPeriod"/>
            </a:pPr>
            <a:endParaRPr lang="en-US"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just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lphaLcPeriod"/>
            </a:pPr>
            <a:endParaRPr lang="en-US" sz="21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Viability</a:t>
            </a:r>
            <a:r>
              <a:rPr lang="en-US" sz="20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</a:p>
          <a:p>
            <a:pPr marL="457200" marR="0"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Enhances interpretability of SAR data for remote sensing applications.</a:t>
            </a:r>
          </a:p>
          <a:p>
            <a:pPr marL="457200" marR="0"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Scalable solution adaptable to large datasets.</a:t>
            </a:r>
          </a:p>
          <a:p>
            <a:pPr marL="457200" marR="0"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Potential for integration into real-world systems for environmental monitoring, disaster management, and geological studies.</a:t>
            </a:r>
          </a:p>
          <a:p>
            <a:pPr marL="457200" marR="0" lvl="0" indent="-4572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lphaLcPeriod"/>
            </a:pPr>
            <a:endParaRPr lang="en-US"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charset="0"/>
              <a:buNone/>
            </a:pPr>
            <a:endParaRPr lang="en-US" sz="2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charset="0"/>
              <a:buChar char="Ø"/>
            </a:pPr>
            <a:r>
              <a:rPr lang="en-US" sz="20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Challenges</a:t>
            </a:r>
            <a:r>
              <a:rPr lang="en-US" sz="20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</a:p>
          <a:p>
            <a:pPr marL="457200" marR="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High computational requirements for training.</a:t>
            </a:r>
          </a:p>
          <a:p>
            <a:pPr marL="457200" marR="0" lvl="0" indent="-4572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Ensuring accurate colorization in diverse terrains and conditions.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charset="0"/>
              <a:buChar char="Ø"/>
            </a:pPr>
            <a:endParaRPr lang="en-US" sz="2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charset="0"/>
              <a:buNone/>
            </a:pPr>
            <a:endParaRPr lang="en-US" sz="22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 descr="Your startup LOGO"/>
          <p:cNvSpPr/>
          <p:nvPr/>
        </p:nvSpPr>
        <p:spPr>
          <a:xfrm>
            <a:off x="76408" y="83336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VOID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0215880" y="4110355"/>
            <a:ext cx="19761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Predicted Image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0528300" y="5928360"/>
            <a:ext cx="15220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True Image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58" t="10376"/>
          <a:stretch>
            <a:fillRect/>
          </a:stretch>
        </p:blipFill>
        <p:spPr>
          <a:xfrm>
            <a:off x="10215880" y="1238885"/>
            <a:ext cx="1834515" cy="131572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389235" y="2513965"/>
            <a:ext cx="1976120" cy="312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/>
              <a:t>Source Image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880" y="2889885"/>
            <a:ext cx="1834515" cy="1279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5880" y="4504690"/>
            <a:ext cx="1834515" cy="14236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IMPACT AND BENEFITS</a:t>
            </a:r>
          </a:p>
        </p:txBody>
      </p:sp>
      <p:sp>
        <p:nvSpPr>
          <p:cNvPr id="138" name="Google Shape;138;p17"/>
          <p:cNvSpPr txBox="1"/>
          <p:nvPr/>
        </p:nvSpPr>
        <p:spPr>
          <a:xfrm>
            <a:off x="227965" y="1002665"/>
            <a:ext cx="11822430" cy="528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charset="0"/>
              <a:buChar char="Ø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Impact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</a:p>
          <a:p>
            <a:pPr marL="514350" marR="0" lvl="0" indent="-5143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Geological Studies: Enhanced mapping and analysis of geological features.</a:t>
            </a:r>
          </a:p>
          <a:p>
            <a:pPr marL="514350" marR="0" lvl="0" indent="-5143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Environmental Monitoring: Improved detection of environmental changes and resource management.</a:t>
            </a:r>
          </a:p>
          <a:p>
            <a:pPr marL="514350" marR="0" lvl="0" indent="-51435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Remote Sensing Analysis: Clearer SAR images for more efficient analysis.</a:t>
            </a:r>
          </a:p>
          <a:p>
            <a:pPr marL="514350" marR="0" lvl="0" indent="-514350" algn="just" rtl="0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lphaLcParenR"/>
            </a:pPr>
            <a:endParaRPr lang="en-US" sz="2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charset="0"/>
              <a:buChar char="Ø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Benefits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</a:p>
          <a:p>
            <a:pPr marL="514350" marR="0" lvl="0" indent="-5143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Social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Better disaster management and urban planning decisions.</a:t>
            </a:r>
          </a:p>
          <a:p>
            <a:pPr marL="514350" marR="0" lvl="0" indent="-5143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Economic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Reduce cost of analysis and time, boosting efficiency.</a:t>
            </a:r>
          </a:p>
          <a:p>
            <a:pPr marL="514350" marR="0" lvl="0" indent="-5143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Environmental</a:t>
            </a:r>
            <a:r>
              <a:rPr lang="en-US" sz="1900" b="0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Supports sustainable resource management with precise data.</a:t>
            </a:r>
          </a:p>
          <a:p>
            <a:pPr marL="514350" marR="0" lvl="0" indent="-51435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+mj-lt"/>
              <a:buAutoNum type="alphaLcParenR"/>
            </a:pPr>
            <a:endParaRPr lang="en-US" sz="19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ingdings" panose="05000000000000000000" charset="0"/>
              <a:buChar char="Ø"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Product Status :</a:t>
            </a:r>
          </a:p>
          <a:p>
            <a:pPr marL="3429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i="0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Our U-Net model for SAR image colorization has reached 87-89% accuracy.</a:t>
            </a:r>
          </a:p>
          <a:p>
            <a:pPr marL="3429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1900" i="0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 can improve accuracy </a:t>
            </a:r>
            <a:r>
              <a:rPr lang="en-US" sz="1900" i="0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upto</a:t>
            </a:r>
            <a:r>
              <a:rPr lang="en-US" sz="1900" i="0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90-95% by </a:t>
            </a:r>
            <a:r>
              <a:rPr lang="en-US" sz="1900" i="0" strike="noStrike" cap="none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optimising</a:t>
            </a:r>
            <a:r>
              <a:rPr lang="en-US" sz="1900" i="0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hyperparameters, using data augmentation, fine-tuning the architecture, and applying transfer learning.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i="0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i="0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i="0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i="0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i="0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i="0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i="0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sz="2200" b="1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 descr="Your startup LOGO"/>
          <p:cNvSpPr/>
          <p:nvPr/>
        </p:nvSpPr>
        <p:spPr>
          <a:xfrm>
            <a:off x="76408" y="81431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VOID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RESEARCH  AND REFERENCES</a:t>
            </a:r>
          </a:p>
        </p:txBody>
      </p:sp>
      <p:sp>
        <p:nvSpPr>
          <p:cNvPr id="150" name="Google Shape;150;p18"/>
          <p:cNvSpPr txBox="1"/>
          <p:nvPr/>
        </p:nvSpPr>
        <p:spPr>
          <a:xfrm>
            <a:off x="357505" y="1064895"/>
            <a:ext cx="11588750" cy="508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200" b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Research</a:t>
            </a:r>
            <a:r>
              <a:rPr lang="en-US" sz="2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</a:p>
          <a:p>
            <a:pPr marL="342900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U-Net for Image Segmentation: </a:t>
            </a:r>
            <a:r>
              <a:rPr lang="en-US" sz="190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Ronneberger</a:t>
            </a:r>
            <a:r>
              <a:rPr lang="en-US" sz="19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O., Fischer, P., &amp; </a:t>
            </a:r>
            <a:r>
              <a:rPr lang="en-US" sz="190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Brox</a:t>
            </a:r>
            <a:r>
              <a:rPr lang="en-US" sz="19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T. (2015). U-Net: Convolutional Networks for Biomedical Image Segmentation.</a:t>
            </a:r>
          </a:p>
          <a:p>
            <a:pPr marL="342900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SAR Image Processing: Zhang, L., &amp; Xu, Y. (2020). Synthetic Aperture Radar (SAR) Image Processing and Analysis</a:t>
            </a:r>
            <a:r>
              <a:rPr lang="en-US" sz="2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342900" marR="0" lvl="0" indent="-34290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F. Muscat and T. </a:t>
            </a:r>
            <a:r>
              <a:rPr lang="en-US" sz="190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Gatt</a:t>
            </a:r>
            <a:r>
              <a:rPr lang="en-US" sz="19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"Black and White Image Colorization Using Deep Learning Techniques," 2023 International Symposium on Image and Signal Processing and Analysis.</a:t>
            </a:r>
          </a:p>
          <a:p>
            <a:pPr marL="342900" marR="0" lvl="0" indent="-342900" algn="just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J. Hwang, "Image Colorization with Deep Convolutional Neural Networks", 2016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200" b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Datasets</a:t>
            </a:r>
            <a:r>
              <a:rPr lang="en-US" sz="2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190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 action="ppaction://hlinkfile"/>
              </a:rPr>
              <a:t>EuroSAT</a:t>
            </a:r>
            <a:r>
              <a:rPr lang="en-US" sz="19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 action="ppaction://hlinkfile"/>
              </a:rPr>
              <a:t> Dataset </a:t>
            </a:r>
            <a:endParaRPr lang="en-US" sz="19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1900" dirty="0" err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EuroSAT</a:t>
            </a:r>
            <a:r>
              <a:rPr lang="en-US" sz="19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Gray Scale: Custom preprocessing script for converting color images to grayscale.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200" b="1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Tools &amp; Libraries</a:t>
            </a:r>
            <a:r>
              <a:rPr lang="en-US" sz="22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4" action="ppaction://hlinkfile"/>
              </a:rPr>
              <a:t>TensorFlow</a:t>
            </a:r>
            <a:endParaRPr lang="en-US" sz="19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5" action="ppaction://hlinkfile"/>
              </a:rPr>
              <a:t>OpenCV</a:t>
            </a:r>
            <a:endParaRPr lang="en-US" sz="19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 descr="Your startup LOGO"/>
          <p:cNvSpPr/>
          <p:nvPr/>
        </p:nvSpPr>
        <p:spPr>
          <a:xfrm>
            <a:off x="76408" y="81431"/>
            <a:ext cx="1251857" cy="80733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VOID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645</Words>
  <Application>Microsoft Office PowerPoint</Application>
  <PresentationFormat>Widescreen</PresentationFormat>
  <Paragraphs>120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Times New Roman</vt:lpstr>
      <vt:lpstr>Wingdings</vt:lpstr>
      <vt:lpstr>Garamond</vt:lpstr>
      <vt:lpstr>Oswald</vt:lpstr>
      <vt:lpstr>Arial</vt:lpstr>
      <vt:lpstr>Office Theme</vt:lpstr>
      <vt:lpstr>SMART INDIA HACKATHON 2024</vt:lpstr>
      <vt:lpstr>SAR Image colorization with U-Net Architecture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2024</dc:title>
  <dc:creator/>
  <cp:lastModifiedBy>Kamal Chandra</cp:lastModifiedBy>
  <cp:revision>49</cp:revision>
  <dcterms:created xsi:type="dcterms:W3CDTF">2024-09-06T16:08:00Z</dcterms:created>
  <dcterms:modified xsi:type="dcterms:W3CDTF">2024-09-12T09:21:30Z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B8A15601F0A54C70B97A40786698BBE7_12</vt:lpwstr>
  </property>
  <property fmtid="{D5CDD505-2E9C-101B-9397-08002B2CF9AE}" pid="3" name="KSOProductBuildVer">
    <vt:lpwstr>1033-12.2.0.13472</vt:lpwstr>
  </property>
</Properties>
</file>