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58309" y="3075861"/>
            <a:ext cx="5701546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What is Blockchain?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758309" y="4113490"/>
            <a:ext cx="7627382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This technology is a distributed digital ledger. It links blocks of transactions with hashes. Operates on a secure, peer-to-peer network without central control.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2"/>
          <p:cNvSpPr/>
          <p:nvPr/>
        </p:nvSpPr>
        <p:spPr>
          <a:xfrm>
            <a:off x="758309" y="1952030"/>
            <a:ext cx="5701546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Let’s See It in Action!</a:t>
            </a:r>
            <a:endParaRPr b="0" i="0" sz="4450" u="none" cap="none" strike="noStrike"/>
          </a:p>
        </p:txBody>
      </p:sp>
      <p:sp>
        <p:nvSpPr>
          <p:cNvPr id="188" name="Google Shape;188;p22"/>
          <p:cNvSpPr/>
          <p:nvPr/>
        </p:nvSpPr>
        <p:spPr>
          <a:xfrm>
            <a:off x="758309" y="298965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9" name="Google Shape;18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997" y="3019604"/>
            <a:ext cx="342067" cy="42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2"/>
          <p:cNvSpPr/>
          <p:nvPr/>
        </p:nvSpPr>
        <p:spPr>
          <a:xfrm>
            <a:off x="1462326" y="3064073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Etherscan Demo</a:t>
            </a:r>
            <a:endParaRPr b="0" i="0" sz="2200" u="none" cap="none" strike="noStrike"/>
          </a:p>
        </p:txBody>
      </p:sp>
      <p:sp>
        <p:nvSpPr>
          <p:cNvPr id="191" name="Google Shape;191;p22"/>
          <p:cNvSpPr/>
          <p:nvPr/>
        </p:nvSpPr>
        <p:spPr>
          <a:xfrm>
            <a:off x="1462326" y="3550206"/>
            <a:ext cx="29743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Track real-time Ethereum transactions effortlessly.</a:t>
            </a:r>
            <a:endParaRPr b="0" i="0" sz="1700" u="none" cap="none" strike="noStrike"/>
          </a:p>
        </p:txBody>
      </p:sp>
      <p:sp>
        <p:nvSpPr>
          <p:cNvPr id="192" name="Google Shape;192;p22"/>
          <p:cNvSpPr/>
          <p:nvPr/>
        </p:nvSpPr>
        <p:spPr>
          <a:xfrm>
            <a:off x="4707374" y="298965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3" name="Google Shape;19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0062" y="3019604"/>
            <a:ext cx="342067" cy="42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5411391" y="3064073"/>
            <a:ext cx="2864406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Deploy Smart Contract</a:t>
            </a:r>
            <a:endParaRPr b="0" i="0" sz="2200" u="none" cap="none" strike="noStrike"/>
          </a:p>
        </p:txBody>
      </p:sp>
      <p:sp>
        <p:nvSpPr>
          <p:cNvPr id="195" name="Google Shape;195;p22"/>
          <p:cNvSpPr/>
          <p:nvPr/>
        </p:nvSpPr>
        <p:spPr>
          <a:xfrm>
            <a:off x="5411391" y="3550206"/>
            <a:ext cx="2974300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Optional exercise with Remix IDE for hands-on learning.</a:t>
            </a:r>
            <a:endParaRPr b="0" i="0" sz="1700" u="none" cap="none" strike="noStrike"/>
          </a:p>
        </p:txBody>
      </p:sp>
      <p:sp>
        <p:nvSpPr>
          <p:cNvPr id="196" name="Google Shape;196;p22"/>
          <p:cNvSpPr/>
          <p:nvPr/>
        </p:nvSpPr>
        <p:spPr>
          <a:xfrm>
            <a:off x="758309" y="5023604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7" name="Google Shape;1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0997" y="5053548"/>
            <a:ext cx="342067" cy="42755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/>
          <p:nvPr/>
        </p:nvSpPr>
        <p:spPr>
          <a:xfrm>
            <a:off x="1462326" y="5098018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Additional Resources</a:t>
            </a:r>
            <a:endParaRPr b="0" i="0" sz="2200" u="none" cap="none" strike="noStrike"/>
          </a:p>
        </p:txBody>
      </p:sp>
      <p:sp>
        <p:nvSpPr>
          <p:cNvPr id="199" name="Google Shape;199;p22"/>
          <p:cNvSpPr/>
          <p:nvPr/>
        </p:nvSpPr>
        <p:spPr>
          <a:xfrm>
            <a:off x="1462326" y="5584150"/>
            <a:ext cx="692336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Visit blockchain.com, IBM Blockchain, and Hyperledger for deep dives.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58309" y="2125385"/>
            <a:ext cx="6428184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The History of Blockchain</a:t>
            </a:r>
            <a:endParaRPr b="0" i="0" sz="445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758309" y="3163014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830997" y="3192959"/>
            <a:ext cx="342067" cy="42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0" i="0" sz="2650" u="none" cap="none" strike="noStrike"/>
          </a:p>
        </p:txBody>
      </p:sp>
      <p:sp>
        <p:nvSpPr>
          <p:cNvPr id="67" name="Google Shape;67;p14"/>
          <p:cNvSpPr/>
          <p:nvPr/>
        </p:nvSpPr>
        <p:spPr>
          <a:xfrm>
            <a:off x="1462326" y="3237428"/>
            <a:ext cx="4468297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1991: Cryptographic Time-stamping</a:t>
            </a:r>
            <a:endParaRPr b="0" i="0" sz="220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1462326" y="3723561"/>
            <a:ext cx="57175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Haber and Stornetta introduce secure timestamping for documents.</a:t>
            </a:r>
            <a:endParaRPr b="0" i="0" sz="170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7450574" y="3163014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7523262" y="3192959"/>
            <a:ext cx="342067" cy="42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b="0" i="0" sz="265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8154591" y="3237428"/>
            <a:ext cx="3229808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2008: Bitcoin Whitepaper</a:t>
            </a:r>
            <a:endParaRPr b="0" i="0" sz="220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8154591" y="3723561"/>
            <a:ext cx="57175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Satoshi Nakamoto presents blockchain as a solution for digital currency.</a:t>
            </a:r>
            <a:endParaRPr b="0" i="0" sz="170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758309" y="485024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830997" y="4880193"/>
            <a:ext cx="342067" cy="42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b="0" i="0" sz="2650" u="none" cap="none" strike="noStrike"/>
          </a:p>
        </p:txBody>
      </p:sp>
      <p:sp>
        <p:nvSpPr>
          <p:cNvPr id="75" name="Google Shape;75;p14"/>
          <p:cNvSpPr/>
          <p:nvPr/>
        </p:nvSpPr>
        <p:spPr>
          <a:xfrm>
            <a:off x="1462326" y="4924663"/>
            <a:ext cx="3512582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2009: Bitcoin Genesis Block</a:t>
            </a:r>
            <a:endParaRPr b="0" i="0" sz="220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1462326" y="5410795"/>
            <a:ext cx="57175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The first block of the Bitcoin blockchain is mined, starting the network.</a:t>
            </a:r>
            <a:endParaRPr b="0" i="0" sz="170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7450574" y="485024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7523262" y="4880193"/>
            <a:ext cx="342067" cy="42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Barlow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b="0" i="0" sz="265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8154591" y="4924663"/>
            <a:ext cx="4381857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2015: Ethereum &amp; Smart Contracts</a:t>
            </a:r>
            <a:endParaRPr b="0" i="0" sz="220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8154591" y="5410795"/>
            <a:ext cx="57175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Introduction of programmable contracts expands blockchain capabilities.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758309" y="2567583"/>
            <a:ext cx="5701546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Inside a Block</a:t>
            </a:r>
            <a:endParaRPr b="0" i="0" sz="445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Block Components</a:t>
            </a:r>
            <a:endParaRPr b="0" i="0" sz="2200" u="none" cap="none" strike="noStrike"/>
          </a:p>
        </p:txBody>
      </p:sp>
      <p:sp>
        <p:nvSpPr>
          <p:cNvPr id="88" name="Google Shape;88;p15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Transactions recorded</a:t>
            </a:r>
            <a:endParaRPr b="0" i="0" sz="170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Timestamp marks creation</a:t>
            </a:r>
            <a:endParaRPr b="0" i="0" sz="17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Unique hash identifier</a:t>
            </a:r>
            <a:endParaRPr b="0" i="0" sz="17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7587139" y="3821787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Chain Security</a:t>
            </a:r>
            <a:endParaRPr b="0" i="0" sz="220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Hashes link blocks</a:t>
            </a:r>
            <a:endParaRPr b="0" i="0" sz="170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Immutable chain structure</a:t>
            </a:r>
            <a:endParaRPr b="0" i="0" sz="17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7587139" y="5239464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Tampering invalidates chain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70819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758309" y="3965615"/>
            <a:ext cx="7619643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Decentralization &amp; Agreement</a:t>
            </a:r>
            <a:endParaRPr b="0" i="0" sz="4450" u="none" cap="none" strike="noStrike"/>
          </a:p>
        </p:txBody>
      </p:sp>
      <p:sp>
        <p:nvSpPr>
          <p:cNvPr id="102" name="Google Shape;102;p16"/>
          <p:cNvSpPr/>
          <p:nvPr/>
        </p:nvSpPr>
        <p:spPr>
          <a:xfrm>
            <a:off x="758309" y="5003244"/>
            <a:ext cx="4226838" cy="1968937"/>
          </a:xfrm>
          <a:prstGeom prst="roundRect">
            <a:avLst>
              <a:gd fmla="val 99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974884" y="5219819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Ledger Copies</a:t>
            </a:r>
            <a:endParaRPr b="0" i="0" sz="2200" u="none" cap="none" strike="noStrike"/>
          </a:p>
        </p:txBody>
      </p:sp>
      <p:sp>
        <p:nvSpPr>
          <p:cNvPr id="104" name="Google Shape;104;p16"/>
          <p:cNvSpPr/>
          <p:nvPr/>
        </p:nvSpPr>
        <p:spPr>
          <a:xfrm>
            <a:off x="974884" y="5705951"/>
            <a:ext cx="3793688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Every node holds the full ledger copy.</a:t>
            </a:r>
            <a:endParaRPr b="0" i="0" sz="170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5201722" y="5003244"/>
            <a:ext cx="4226838" cy="1968937"/>
          </a:xfrm>
          <a:prstGeom prst="roundRect">
            <a:avLst>
              <a:gd fmla="val 99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418296" y="5219819"/>
            <a:ext cx="3012638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Consensus Mechanisms</a:t>
            </a:r>
            <a:endParaRPr b="0" i="0" sz="220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5418296" y="5705951"/>
            <a:ext cx="3793688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Nodes agree through consensus for valid transactions.</a:t>
            </a:r>
            <a:endParaRPr b="0" i="0" sz="1700" u="none" cap="none" strike="noStrike"/>
          </a:p>
        </p:txBody>
      </p:sp>
      <p:sp>
        <p:nvSpPr>
          <p:cNvPr id="108" name="Google Shape;108;p16"/>
          <p:cNvSpPr/>
          <p:nvPr/>
        </p:nvSpPr>
        <p:spPr>
          <a:xfrm>
            <a:off x="9645134" y="5003244"/>
            <a:ext cx="4226838" cy="1968937"/>
          </a:xfrm>
          <a:prstGeom prst="roundRect">
            <a:avLst>
              <a:gd fmla="val 99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9861709" y="5219819"/>
            <a:ext cx="3793688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Proof of Work vs Proof of Stake</a:t>
            </a:r>
            <a:endParaRPr b="0" i="0" sz="220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9861709" y="6062186"/>
            <a:ext cx="3793688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PoW uses computing power, PoS relies on stake ownership.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758309" y="2795588"/>
            <a:ext cx="6936700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What Are Smart Contracts?</a:t>
            </a:r>
            <a:endParaRPr b="0" i="0" sz="4450" u="none" cap="none" strike="noStrike"/>
          </a:p>
        </p:txBody>
      </p:sp>
      <p:sp>
        <p:nvSpPr>
          <p:cNvPr id="117" name="Google Shape;117;p17"/>
          <p:cNvSpPr/>
          <p:nvPr/>
        </p:nvSpPr>
        <p:spPr>
          <a:xfrm>
            <a:off x="758309" y="3833217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1462326" y="3907631"/>
            <a:ext cx="3152775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Self-executing Programs</a:t>
            </a:r>
            <a:endParaRPr b="0" i="0" sz="2200" u="none" cap="none" strike="noStrike"/>
          </a:p>
        </p:txBody>
      </p:sp>
      <p:sp>
        <p:nvSpPr>
          <p:cNvPr id="119" name="Google Shape;119;p17"/>
          <p:cNvSpPr/>
          <p:nvPr/>
        </p:nvSpPr>
        <p:spPr>
          <a:xfrm>
            <a:off x="1462326" y="4393763"/>
            <a:ext cx="3486745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Run automatically on the blockchain once conditions meet.</a:t>
            </a:r>
            <a:endParaRPr b="0" i="0" sz="1700" u="none" cap="none" strike="noStrike"/>
          </a:p>
        </p:txBody>
      </p:sp>
      <p:sp>
        <p:nvSpPr>
          <p:cNvPr id="120" name="Google Shape;120;p17"/>
          <p:cNvSpPr/>
          <p:nvPr/>
        </p:nvSpPr>
        <p:spPr>
          <a:xfrm>
            <a:off x="5219819" y="3833217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923836" y="3907631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No Middleman Needed</a:t>
            </a:r>
            <a:endParaRPr b="0" i="0" sz="2200" u="none" cap="none" strike="noStrike"/>
          </a:p>
        </p:txBody>
      </p:sp>
      <p:sp>
        <p:nvSpPr>
          <p:cNvPr id="122" name="Google Shape;122;p17"/>
          <p:cNvSpPr/>
          <p:nvPr/>
        </p:nvSpPr>
        <p:spPr>
          <a:xfrm>
            <a:off x="5923836" y="4393763"/>
            <a:ext cx="348674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Automate agreements without intermediaries or delays.</a:t>
            </a:r>
            <a:endParaRPr b="0" i="0" sz="1700" u="none" cap="none" strike="noStrike"/>
          </a:p>
        </p:txBody>
      </p:sp>
      <p:sp>
        <p:nvSpPr>
          <p:cNvPr id="123" name="Google Shape;123;p17"/>
          <p:cNvSpPr/>
          <p:nvPr/>
        </p:nvSpPr>
        <p:spPr>
          <a:xfrm>
            <a:off x="9681329" y="3833217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0385346" y="3907631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Example: Escrow</a:t>
            </a:r>
            <a:endParaRPr b="0" i="0" sz="2200" u="none" cap="none" strike="noStrike"/>
          </a:p>
        </p:txBody>
      </p:sp>
      <p:sp>
        <p:nvSpPr>
          <p:cNvPr id="125" name="Google Shape;125;p17"/>
          <p:cNvSpPr/>
          <p:nvPr/>
        </p:nvSpPr>
        <p:spPr>
          <a:xfrm>
            <a:off x="10385346" y="4393763"/>
            <a:ext cx="348674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Funds release automatically without a lawyer’s involvement.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/>
          <p:nvPr/>
        </p:nvSpPr>
        <p:spPr>
          <a:xfrm>
            <a:off x="758309" y="2583775"/>
            <a:ext cx="7255312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Blockchain in Banking &amp; DeFi</a:t>
            </a:r>
            <a:endParaRPr b="0" i="0" sz="4450" u="none" cap="none" strike="noStrike"/>
          </a:p>
        </p:txBody>
      </p:sp>
      <p:sp>
        <p:nvSpPr>
          <p:cNvPr id="132" name="Google Shape;132;p18"/>
          <p:cNvSpPr/>
          <p:nvPr/>
        </p:nvSpPr>
        <p:spPr>
          <a:xfrm>
            <a:off x="758309" y="3837980"/>
            <a:ext cx="302085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Cross-Border Payments</a:t>
            </a:r>
            <a:endParaRPr b="0" i="0" sz="2200" u="none" cap="none" strike="noStrike"/>
          </a:p>
        </p:txBody>
      </p:sp>
      <p:sp>
        <p:nvSpPr>
          <p:cNvPr id="133" name="Google Shape;133;p18"/>
          <p:cNvSpPr/>
          <p:nvPr/>
        </p:nvSpPr>
        <p:spPr>
          <a:xfrm>
            <a:off x="758309" y="4410789"/>
            <a:ext cx="4018359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Services like Ripple and Stellar improve speed and cost.</a:t>
            </a:r>
            <a:endParaRPr b="0" i="0" sz="1700" u="none" cap="none" strike="noStrike"/>
          </a:p>
        </p:txBody>
      </p:sp>
      <p:sp>
        <p:nvSpPr>
          <p:cNvPr id="134" name="Google Shape;134;p18"/>
          <p:cNvSpPr/>
          <p:nvPr/>
        </p:nvSpPr>
        <p:spPr>
          <a:xfrm>
            <a:off x="5312926" y="383798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Decentralized Finance</a:t>
            </a:r>
            <a:endParaRPr b="0" i="0" sz="2200" u="none" cap="none" strike="noStrike"/>
          </a:p>
        </p:txBody>
      </p:sp>
      <p:sp>
        <p:nvSpPr>
          <p:cNvPr id="135" name="Google Shape;135;p18"/>
          <p:cNvSpPr/>
          <p:nvPr/>
        </p:nvSpPr>
        <p:spPr>
          <a:xfrm>
            <a:off x="5312926" y="4410789"/>
            <a:ext cx="4018359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Platforms such as Aave and Compound offer lending and borrowing.</a:t>
            </a:r>
            <a:endParaRPr b="0" i="0" sz="1700" u="none" cap="none" strike="noStrike"/>
          </a:p>
        </p:txBody>
      </p:sp>
      <p:sp>
        <p:nvSpPr>
          <p:cNvPr id="136" name="Google Shape;136;p18"/>
          <p:cNvSpPr/>
          <p:nvPr/>
        </p:nvSpPr>
        <p:spPr>
          <a:xfrm>
            <a:off x="9867543" y="3837980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Benefits</a:t>
            </a:r>
            <a:endParaRPr b="0" i="0" sz="2200" u="none" cap="none" strike="noStrike"/>
          </a:p>
        </p:txBody>
      </p:sp>
      <p:sp>
        <p:nvSpPr>
          <p:cNvPr id="137" name="Google Shape;137;p18"/>
          <p:cNvSpPr/>
          <p:nvPr/>
        </p:nvSpPr>
        <p:spPr>
          <a:xfrm>
            <a:off x="9867543" y="4410789"/>
            <a:ext cx="4018359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Lower fees, faster transactions, no intermediaries required.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758309" y="2616279"/>
            <a:ext cx="8306514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Transparency &amp; Trust in Tracking</a:t>
            </a:r>
            <a:endParaRPr b="0" i="0" sz="4450" u="none" cap="none" strike="noStrike"/>
          </a:p>
        </p:txBody>
      </p:sp>
      <p:sp>
        <p:nvSpPr>
          <p:cNvPr id="144" name="Google Shape;144;p19"/>
          <p:cNvSpPr/>
          <p:nvPr/>
        </p:nvSpPr>
        <p:spPr>
          <a:xfrm>
            <a:off x="758309" y="3653909"/>
            <a:ext cx="4226838" cy="1959412"/>
          </a:xfrm>
          <a:prstGeom prst="roundRect">
            <a:avLst>
              <a:gd fmla="val 9952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974884" y="3870484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Food Traceability</a:t>
            </a:r>
            <a:endParaRPr b="0" i="0" sz="2200" u="none" cap="none" strike="noStrike"/>
          </a:p>
        </p:txBody>
      </p:sp>
      <p:sp>
        <p:nvSpPr>
          <p:cNvPr id="146" name="Google Shape;146;p19"/>
          <p:cNvSpPr/>
          <p:nvPr/>
        </p:nvSpPr>
        <p:spPr>
          <a:xfrm>
            <a:off x="974884" y="4356616"/>
            <a:ext cx="3793688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Walmart + IBM ensure safety and freshness in foods.</a:t>
            </a:r>
            <a:endParaRPr b="0" i="0" sz="1700" u="none" cap="none" strike="noStrike"/>
          </a:p>
        </p:txBody>
      </p:sp>
      <p:sp>
        <p:nvSpPr>
          <p:cNvPr id="147" name="Google Shape;147;p19"/>
          <p:cNvSpPr/>
          <p:nvPr/>
        </p:nvSpPr>
        <p:spPr>
          <a:xfrm>
            <a:off x="5201722" y="3653909"/>
            <a:ext cx="4226838" cy="1959412"/>
          </a:xfrm>
          <a:prstGeom prst="roundRect">
            <a:avLst>
              <a:gd fmla="val 9952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5418296" y="3870484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Pharma Verification</a:t>
            </a:r>
            <a:endParaRPr b="0" i="0" sz="2200" u="none" cap="none" strike="noStrike"/>
          </a:p>
        </p:txBody>
      </p:sp>
      <p:sp>
        <p:nvSpPr>
          <p:cNvPr id="149" name="Google Shape;149;p19"/>
          <p:cNvSpPr/>
          <p:nvPr/>
        </p:nvSpPr>
        <p:spPr>
          <a:xfrm>
            <a:off x="5418296" y="4356616"/>
            <a:ext cx="3793688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Drug authenticity and patient data tracking with tamper-proof records.</a:t>
            </a:r>
            <a:endParaRPr b="0" i="0" sz="1700" u="none" cap="none" strike="noStrike"/>
          </a:p>
        </p:txBody>
      </p:sp>
      <p:sp>
        <p:nvSpPr>
          <p:cNvPr id="150" name="Google Shape;150;p19"/>
          <p:cNvSpPr/>
          <p:nvPr/>
        </p:nvSpPr>
        <p:spPr>
          <a:xfrm>
            <a:off x="9645134" y="3653909"/>
            <a:ext cx="4226838" cy="1959412"/>
          </a:xfrm>
          <a:prstGeom prst="roundRect">
            <a:avLst>
              <a:gd fmla="val 9952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9861709" y="3870484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Trust &amp; Security</a:t>
            </a:r>
            <a:endParaRPr b="0" i="0" sz="2200" u="none" cap="none" strike="noStrike"/>
          </a:p>
        </p:txBody>
      </p:sp>
      <p:sp>
        <p:nvSpPr>
          <p:cNvPr id="152" name="Google Shape;152;p19"/>
          <p:cNvSpPr/>
          <p:nvPr/>
        </p:nvSpPr>
        <p:spPr>
          <a:xfrm>
            <a:off x="9861709" y="4356616"/>
            <a:ext cx="3793688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Blockchain provides an immutable audit trail across supply chains.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8" name="Google Shape;1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758309" y="2298740"/>
            <a:ext cx="6483429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Blockchain Beyond Money</a:t>
            </a:r>
            <a:endParaRPr b="0" i="0" sz="4450" u="none" cap="none" strike="noStrike"/>
          </a:p>
        </p:txBody>
      </p:sp>
      <p:sp>
        <p:nvSpPr>
          <p:cNvPr id="160" name="Google Shape;160;p20"/>
          <p:cNvSpPr/>
          <p:nvPr/>
        </p:nvSpPr>
        <p:spPr>
          <a:xfrm>
            <a:off x="758309" y="333636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1462326" y="3410783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Digital Identity</a:t>
            </a:r>
            <a:endParaRPr b="0" i="0" sz="2200" u="none" cap="none" strike="noStrike"/>
          </a:p>
        </p:txBody>
      </p:sp>
      <p:sp>
        <p:nvSpPr>
          <p:cNvPr id="162" name="Google Shape;162;p20"/>
          <p:cNvSpPr/>
          <p:nvPr/>
        </p:nvSpPr>
        <p:spPr>
          <a:xfrm>
            <a:off x="1462326" y="3896916"/>
            <a:ext cx="29743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Examples include Estonia’s e-Residency programs.</a:t>
            </a:r>
            <a:endParaRPr b="0" i="0" sz="1700" u="none" cap="none" strike="noStrike"/>
          </a:p>
        </p:txBody>
      </p:sp>
      <p:sp>
        <p:nvSpPr>
          <p:cNvPr id="163" name="Google Shape;163;p20"/>
          <p:cNvSpPr/>
          <p:nvPr/>
        </p:nvSpPr>
        <p:spPr>
          <a:xfrm>
            <a:off x="4707374" y="3336369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5411391" y="3410783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Government Uses</a:t>
            </a:r>
            <a:endParaRPr b="0" i="0" sz="2200" u="none" cap="none" strike="noStrike"/>
          </a:p>
        </p:txBody>
      </p:sp>
      <p:sp>
        <p:nvSpPr>
          <p:cNvPr id="165" name="Google Shape;165;p20"/>
          <p:cNvSpPr/>
          <p:nvPr/>
        </p:nvSpPr>
        <p:spPr>
          <a:xfrm>
            <a:off x="5411391" y="3896916"/>
            <a:ext cx="2974300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Secure voting systems and land registry management.</a:t>
            </a:r>
            <a:endParaRPr b="0" i="0" sz="1700" u="none" cap="none" strike="noStrike"/>
          </a:p>
        </p:txBody>
      </p:sp>
      <p:sp>
        <p:nvSpPr>
          <p:cNvPr id="166" name="Google Shape;166;p20"/>
          <p:cNvSpPr/>
          <p:nvPr/>
        </p:nvSpPr>
        <p:spPr>
          <a:xfrm>
            <a:off x="758309" y="5023604"/>
            <a:ext cx="487442" cy="487442"/>
          </a:xfrm>
          <a:prstGeom prst="roundRect">
            <a:avLst>
              <a:gd fmla="val 40004" name="adj"/>
            </a:avLst>
          </a:prstGeom>
          <a:solidFill>
            <a:srgbClr val="EEEFF5"/>
          </a:solidFill>
          <a:ln>
            <a:noFill/>
          </a:ln>
          <a:effectLst>
            <a:outerShdw blurRad="53340" rotWithShape="0" algn="bl" dir="13500000" dist="26670">
              <a:srgbClr val="FFFFFF">
                <a:alpha val="6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1462326" y="5098018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Barlow"/>
                <a:ea typeface="Barlow"/>
                <a:cs typeface="Barlow"/>
                <a:sym typeface="Barlow"/>
              </a:rPr>
              <a:t>New Markets</a:t>
            </a:r>
            <a:endParaRPr b="0" i="0" sz="2200" u="none" cap="none" strike="noStrike"/>
          </a:p>
        </p:txBody>
      </p:sp>
      <p:sp>
        <p:nvSpPr>
          <p:cNvPr id="168" name="Google Shape;168;p20"/>
          <p:cNvSpPr/>
          <p:nvPr/>
        </p:nvSpPr>
        <p:spPr>
          <a:xfrm>
            <a:off x="1462326" y="5584150"/>
            <a:ext cx="692336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NFTs, gaming assets, and blockchain energy trading platforms.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>
            <a:off x="758309" y="2757130"/>
            <a:ext cx="8108752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Solving Today’s Digital Problems</a:t>
            </a:r>
            <a:endParaRPr b="0" i="0" sz="4450" u="none" cap="none" strike="noStrike"/>
          </a:p>
        </p:txBody>
      </p:sp>
      <p:sp>
        <p:nvSpPr>
          <p:cNvPr id="175" name="Google Shape;175;p21"/>
          <p:cNvSpPr/>
          <p:nvPr/>
        </p:nvSpPr>
        <p:spPr>
          <a:xfrm>
            <a:off x="758309" y="4011335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Trustless Systems</a:t>
            </a:r>
            <a:endParaRPr b="0" i="0" sz="2200" u="none" cap="none" strike="noStrike"/>
          </a:p>
        </p:txBody>
      </p:sp>
      <p:sp>
        <p:nvSpPr>
          <p:cNvPr id="176" name="Google Shape;176;p21"/>
          <p:cNvSpPr/>
          <p:nvPr/>
        </p:nvSpPr>
        <p:spPr>
          <a:xfrm>
            <a:off x="758309" y="4584144"/>
            <a:ext cx="4018359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Ensures data integrity without trusted third parties.</a:t>
            </a:r>
            <a:endParaRPr b="0" i="0" sz="1700" u="none" cap="none" strike="noStrike"/>
          </a:p>
        </p:txBody>
      </p:sp>
      <p:sp>
        <p:nvSpPr>
          <p:cNvPr id="177" name="Google Shape;177;p21"/>
          <p:cNvSpPr/>
          <p:nvPr/>
        </p:nvSpPr>
        <p:spPr>
          <a:xfrm>
            <a:off x="5312926" y="4011335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Decentralization</a:t>
            </a:r>
            <a:endParaRPr b="0" i="0" sz="2200" u="none" cap="none" strike="noStrike"/>
          </a:p>
        </p:txBody>
      </p:sp>
      <p:sp>
        <p:nvSpPr>
          <p:cNvPr id="178" name="Google Shape;178;p21"/>
          <p:cNvSpPr/>
          <p:nvPr/>
        </p:nvSpPr>
        <p:spPr>
          <a:xfrm>
            <a:off x="5312926" y="4584144"/>
            <a:ext cx="4018359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Networks gain resilience and reduce single points of failure.</a:t>
            </a:r>
            <a:endParaRPr b="0" i="0" sz="1700" u="none" cap="none" strike="noStrike"/>
          </a:p>
        </p:txBody>
      </p:sp>
      <p:sp>
        <p:nvSpPr>
          <p:cNvPr id="179" name="Google Shape;179;p21"/>
          <p:cNvSpPr/>
          <p:nvPr/>
        </p:nvSpPr>
        <p:spPr>
          <a:xfrm>
            <a:off x="9867543" y="4011335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7068F4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Market Growth</a:t>
            </a:r>
            <a:endParaRPr b="0" i="0" sz="2200" u="none" cap="none" strike="noStrike"/>
          </a:p>
        </p:txBody>
      </p:sp>
      <p:sp>
        <p:nvSpPr>
          <p:cNvPr id="180" name="Google Shape;180;p21"/>
          <p:cNvSpPr/>
          <p:nvPr/>
        </p:nvSpPr>
        <p:spPr>
          <a:xfrm>
            <a:off x="9867543" y="4584144"/>
            <a:ext cx="4018359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Montserrat"/>
                <a:ea typeface="Montserrat"/>
                <a:cs typeface="Montserrat"/>
                <a:sym typeface="Montserrat"/>
              </a:rPr>
              <a:t>Rising enterprise adoption drives blockchain innovation worldwide.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