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10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11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12.png"/><Relationship Id="rId5" Type="http://schemas.openxmlformats.org/officeDocument/2006/relationships/image" Target="../media/image24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280190" y="3408878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01014"/>
              </a:buClr>
              <a:buSzPts val="4450"/>
              <a:buFont typeface="Playfair Display"/>
              <a:buNone/>
            </a:pPr>
            <a:r>
              <a:rPr b="1" i="0" lang="en-US" sz="4450" u="none" cap="none" strike="noStrike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Blockchain Varieties</a:t>
            </a:r>
            <a:endParaRPr b="0" i="0" sz="4450" u="none" cap="none" strike="noStrike"/>
          </a:p>
        </p:txBody>
      </p:sp>
      <p:sp>
        <p:nvSpPr>
          <p:cNvPr id="58" name="Google Shape;58;p13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Public, Private, and Consortium Networks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835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/>
          <p:nvPr/>
        </p:nvSpPr>
        <p:spPr>
          <a:xfrm>
            <a:off x="793790" y="3957518"/>
            <a:ext cx="6319599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01014"/>
              </a:buClr>
              <a:buSzPts val="4450"/>
              <a:buFont typeface="Playfair Display"/>
              <a:buNone/>
            </a:pPr>
            <a:r>
              <a:rPr b="1" i="0" lang="en-US" sz="4450" u="none" cap="none" strike="noStrike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When to Use Each Type?</a:t>
            </a:r>
            <a:endParaRPr b="0" i="0" sz="4450" u="none" cap="none" strike="noStrike"/>
          </a:p>
        </p:txBody>
      </p:sp>
      <p:sp>
        <p:nvSpPr>
          <p:cNvPr id="178" name="Google Shape;178;p22"/>
          <p:cNvSpPr/>
          <p:nvPr/>
        </p:nvSpPr>
        <p:spPr>
          <a:xfrm>
            <a:off x="793790" y="5686901"/>
            <a:ext cx="4120753" cy="226814"/>
          </a:xfrm>
          <a:prstGeom prst="roundRect">
            <a:avLst>
              <a:gd fmla="val 15001" name="adj"/>
            </a:avLst>
          </a:prstGeom>
          <a:solidFill>
            <a:srgbClr val="E0E0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793790" y="625387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2200"/>
              <a:buFont typeface="Playfair Display"/>
              <a:buNone/>
            </a:pPr>
            <a:r>
              <a:rPr b="1" i="0" lang="en-US" sz="2200" u="none" cap="none" strike="noStrike">
                <a:solidFill>
                  <a:srgbClr val="39393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Public</a:t>
            </a:r>
            <a:endParaRPr b="0" i="0" sz="2200" u="none" cap="none" strike="noStrike"/>
          </a:p>
        </p:txBody>
      </p:sp>
      <p:sp>
        <p:nvSpPr>
          <p:cNvPr id="180" name="Google Shape;180;p22"/>
          <p:cNvSpPr/>
          <p:nvPr/>
        </p:nvSpPr>
        <p:spPr>
          <a:xfrm>
            <a:off x="793790" y="6744295"/>
            <a:ext cx="412075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Crypto, NFTs, DApps.</a:t>
            </a:r>
            <a:endParaRPr b="0" i="0" sz="1750" u="none" cap="none" strike="noStrike"/>
          </a:p>
        </p:txBody>
      </p:sp>
      <p:sp>
        <p:nvSpPr>
          <p:cNvPr id="181" name="Google Shape;181;p22"/>
          <p:cNvSpPr/>
          <p:nvPr/>
        </p:nvSpPr>
        <p:spPr>
          <a:xfrm>
            <a:off x="5254704" y="5346621"/>
            <a:ext cx="4120872" cy="226814"/>
          </a:xfrm>
          <a:prstGeom prst="roundRect">
            <a:avLst>
              <a:gd fmla="val 15001" name="adj"/>
            </a:avLst>
          </a:prstGeom>
          <a:solidFill>
            <a:srgbClr val="E0E0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5254704" y="591359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2200"/>
              <a:buFont typeface="Playfair Display"/>
              <a:buNone/>
            </a:pPr>
            <a:r>
              <a:rPr b="1" i="0" lang="en-US" sz="2200" u="none" cap="none" strike="noStrike">
                <a:solidFill>
                  <a:srgbClr val="39393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Private</a:t>
            </a:r>
            <a:endParaRPr b="0" i="0" sz="2200" u="none" cap="none" strike="noStrike"/>
          </a:p>
        </p:txBody>
      </p:sp>
      <p:sp>
        <p:nvSpPr>
          <p:cNvPr id="183" name="Google Shape;183;p22"/>
          <p:cNvSpPr/>
          <p:nvPr/>
        </p:nvSpPr>
        <p:spPr>
          <a:xfrm>
            <a:off x="5254704" y="6404015"/>
            <a:ext cx="412087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Banking, Pharma Supply Chains.</a:t>
            </a:r>
            <a:endParaRPr b="0" i="0" sz="1750" u="none" cap="none" strike="noStrike"/>
          </a:p>
        </p:txBody>
      </p:sp>
      <p:sp>
        <p:nvSpPr>
          <p:cNvPr id="184" name="Google Shape;184;p22"/>
          <p:cNvSpPr/>
          <p:nvPr/>
        </p:nvSpPr>
        <p:spPr>
          <a:xfrm>
            <a:off x="9715738" y="5006459"/>
            <a:ext cx="4120872" cy="226814"/>
          </a:xfrm>
          <a:prstGeom prst="roundRect">
            <a:avLst>
              <a:gd fmla="val 15001" name="adj"/>
            </a:avLst>
          </a:prstGeom>
          <a:solidFill>
            <a:srgbClr val="E0E0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9715738" y="557343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2200"/>
              <a:buFont typeface="Playfair Display"/>
              <a:buNone/>
            </a:pPr>
            <a:r>
              <a:rPr b="1" i="0" lang="en-US" sz="2200" u="none" cap="none" strike="noStrike">
                <a:solidFill>
                  <a:srgbClr val="39393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Consortium</a:t>
            </a:r>
            <a:endParaRPr b="0" i="0" sz="2200" u="none" cap="none" strike="noStrike"/>
          </a:p>
        </p:txBody>
      </p:sp>
      <p:sp>
        <p:nvSpPr>
          <p:cNvPr id="186" name="Google Shape;186;p22"/>
          <p:cNvSpPr/>
          <p:nvPr/>
        </p:nvSpPr>
        <p:spPr>
          <a:xfrm>
            <a:off x="9715738" y="6063853"/>
            <a:ext cx="412087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Insurance, Energy Markets.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6280190" y="1542098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01014"/>
              </a:buClr>
              <a:buSzPts val="4450"/>
              <a:buFont typeface="Playfair Display"/>
              <a:buNone/>
            </a:pPr>
            <a:r>
              <a:rPr b="1" i="0" lang="en-US" sz="4450" u="none" cap="none" strike="noStrike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Why Blockchain Types Matter</a:t>
            </a:r>
            <a:endParaRPr b="0" i="0" sz="4450" u="none" cap="none" strike="noStrike"/>
          </a:p>
        </p:txBody>
      </p:sp>
      <p:sp>
        <p:nvSpPr>
          <p:cNvPr id="66" name="Google Shape;66;p14"/>
          <p:cNvSpPr/>
          <p:nvPr/>
        </p:nvSpPr>
        <p:spPr>
          <a:xfrm>
            <a:off x="6280190" y="3299817"/>
            <a:ext cx="510302" cy="510302"/>
          </a:xfrm>
          <a:prstGeom prst="roundRect">
            <a:avLst>
              <a:gd fmla="val 6667" name="adj"/>
            </a:avLst>
          </a:prstGeom>
          <a:solidFill>
            <a:srgbClr val="E0E0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7017306" y="3377684"/>
            <a:ext cx="2899410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2200"/>
              <a:buFont typeface="Playfair Display"/>
              <a:buNone/>
            </a:pPr>
            <a:r>
              <a:rPr b="1" i="0" lang="en-US" sz="2200" u="none" cap="none" strike="noStrike">
                <a:solidFill>
                  <a:srgbClr val="39393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 all blockchains are the same</a:t>
            </a:r>
            <a:endParaRPr b="0" i="0" sz="2200" u="none" cap="none" strike="noStrike"/>
          </a:p>
        </p:txBody>
      </p:sp>
      <p:sp>
        <p:nvSpPr>
          <p:cNvPr id="68" name="Google Shape;68;p14"/>
          <p:cNvSpPr/>
          <p:nvPr/>
        </p:nvSpPr>
        <p:spPr>
          <a:xfrm>
            <a:off x="7017306" y="4222433"/>
            <a:ext cx="289941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Each type offers unique features.</a:t>
            </a:r>
            <a:endParaRPr b="0" i="0" sz="1750" u="none" cap="none" strike="noStrike"/>
          </a:p>
        </p:txBody>
      </p:sp>
      <p:sp>
        <p:nvSpPr>
          <p:cNvPr id="69" name="Google Shape;69;p14"/>
          <p:cNvSpPr/>
          <p:nvPr/>
        </p:nvSpPr>
        <p:spPr>
          <a:xfrm>
            <a:off x="10200203" y="3299817"/>
            <a:ext cx="510302" cy="510302"/>
          </a:xfrm>
          <a:prstGeom prst="roundRect">
            <a:avLst>
              <a:gd fmla="val 6667" name="adj"/>
            </a:avLst>
          </a:prstGeom>
          <a:solidFill>
            <a:srgbClr val="E0E0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0937319" y="3377684"/>
            <a:ext cx="2899410" cy="1062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2200"/>
              <a:buFont typeface="Playfair Display"/>
              <a:buNone/>
            </a:pPr>
            <a:r>
              <a:rPr b="1" i="0" lang="en-US" sz="2200" u="none" cap="none" strike="noStrike">
                <a:solidFill>
                  <a:srgbClr val="39393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Different use cases need different structures</a:t>
            </a:r>
            <a:endParaRPr b="0" i="0" sz="2200" u="none" cap="none" strike="noStrike"/>
          </a:p>
        </p:txBody>
      </p:sp>
      <p:sp>
        <p:nvSpPr>
          <p:cNvPr id="71" name="Google Shape;71;p14"/>
          <p:cNvSpPr/>
          <p:nvPr/>
        </p:nvSpPr>
        <p:spPr>
          <a:xfrm>
            <a:off x="10937319" y="4576762"/>
            <a:ext cx="289941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One size does not fit all solutions.</a:t>
            </a:r>
            <a:endParaRPr b="0" i="0" sz="1750" u="none" cap="none" strike="noStrike"/>
          </a:p>
        </p:txBody>
      </p:sp>
      <p:sp>
        <p:nvSpPr>
          <p:cNvPr id="72" name="Google Shape;72;p14"/>
          <p:cNvSpPr/>
          <p:nvPr/>
        </p:nvSpPr>
        <p:spPr>
          <a:xfrm>
            <a:off x="6280190" y="5756196"/>
            <a:ext cx="510302" cy="510302"/>
          </a:xfrm>
          <a:prstGeom prst="roundRect">
            <a:avLst>
              <a:gd fmla="val 6667" name="adj"/>
            </a:avLst>
          </a:prstGeom>
          <a:solidFill>
            <a:srgbClr val="E0E0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7017306" y="5834063"/>
            <a:ext cx="6775966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2200"/>
              <a:buFont typeface="Playfair Display"/>
              <a:buNone/>
            </a:pPr>
            <a:r>
              <a:rPr b="1" i="0" lang="en-US" sz="2200" u="none" cap="none" strike="noStrike">
                <a:solidFill>
                  <a:srgbClr val="39393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Understanding access control and governance is key</a:t>
            </a:r>
            <a:endParaRPr b="0" i="0" sz="2200" u="none" cap="none" strike="noStrike"/>
          </a:p>
        </p:txBody>
      </p:sp>
      <p:sp>
        <p:nvSpPr>
          <p:cNvPr id="74" name="Google Shape;74;p14"/>
          <p:cNvSpPr/>
          <p:nvPr/>
        </p:nvSpPr>
        <p:spPr>
          <a:xfrm>
            <a:off x="7017306" y="6324481"/>
            <a:ext cx="681930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Crucial for effective implementation.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793790" y="1456968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01014"/>
              </a:buClr>
              <a:buSzPts val="4450"/>
              <a:buFont typeface="Playfair Display"/>
              <a:buNone/>
            </a:pPr>
            <a:r>
              <a:rPr b="1" i="0" lang="en-US" sz="4450" u="none" cap="none" strike="noStrike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What Defines a Blockchain Type?</a:t>
            </a:r>
            <a:endParaRPr b="0" i="0" sz="4450" u="none" cap="none" strike="noStrike"/>
          </a:p>
        </p:txBody>
      </p:sp>
      <p:sp>
        <p:nvSpPr>
          <p:cNvPr id="82" name="Google Shape;82;p15"/>
          <p:cNvSpPr/>
          <p:nvPr/>
        </p:nvSpPr>
        <p:spPr>
          <a:xfrm>
            <a:off x="793790" y="3214688"/>
            <a:ext cx="3664863" cy="2024182"/>
          </a:xfrm>
          <a:prstGeom prst="roundRect">
            <a:avLst>
              <a:gd fmla="val 1681" name="adj"/>
            </a:avLst>
          </a:prstGeom>
          <a:solidFill>
            <a:srgbClr val="E0E0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020604" y="344150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2200"/>
              <a:buFont typeface="Playfair Display"/>
              <a:buNone/>
            </a:pPr>
            <a:r>
              <a:rPr b="1" i="0" lang="en-US" sz="2200" u="none" cap="none" strike="noStrike">
                <a:solidFill>
                  <a:srgbClr val="39393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Who can participate?</a:t>
            </a:r>
            <a:endParaRPr b="0" i="0" sz="2200" u="none" cap="none" strike="noStrike"/>
          </a:p>
        </p:txBody>
      </p:sp>
      <p:sp>
        <p:nvSpPr>
          <p:cNvPr id="84" name="Google Shape;84;p15"/>
          <p:cNvSpPr/>
          <p:nvPr/>
        </p:nvSpPr>
        <p:spPr>
          <a:xfrm>
            <a:off x="1020604" y="3931920"/>
            <a:ext cx="321123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Determines network openness.</a:t>
            </a:r>
            <a:endParaRPr b="0" i="0" sz="1750" u="none" cap="none" strike="noStrike"/>
          </a:p>
        </p:txBody>
      </p:sp>
      <p:sp>
        <p:nvSpPr>
          <p:cNvPr id="85" name="Google Shape;85;p15"/>
          <p:cNvSpPr/>
          <p:nvPr/>
        </p:nvSpPr>
        <p:spPr>
          <a:xfrm>
            <a:off x="4685467" y="3214688"/>
            <a:ext cx="3664863" cy="2024182"/>
          </a:xfrm>
          <a:prstGeom prst="roundRect">
            <a:avLst>
              <a:gd fmla="val 1681" name="adj"/>
            </a:avLst>
          </a:prstGeom>
          <a:solidFill>
            <a:srgbClr val="E0E0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4912281" y="3441502"/>
            <a:ext cx="3211235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2200"/>
              <a:buFont typeface="Playfair Display"/>
              <a:buNone/>
            </a:pPr>
            <a:r>
              <a:rPr b="1" i="0" lang="en-US" sz="2200" u="none" cap="none" strike="noStrike">
                <a:solidFill>
                  <a:srgbClr val="39393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Who validates transactions?</a:t>
            </a:r>
            <a:endParaRPr b="0" i="0" sz="2200" u="none" cap="none" strike="noStrike"/>
          </a:p>
        </p:txBody>
      </p:sp>
      <p:sp>
        <p:nvSpPr>
          <p:cNvPr id="87" name="Google Shape;87;p15"/>
          <p:cNvSpPr/>
          <p:nvPr/>
        </p:nvSpPr>
        <p:spPr>
          <a:xfrm>
            <a:off x="4912281" y="4286250"/>
            <a:ext cx="321123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Ensures data integrity and security.</a:t>
            </a:r>
            <a:endParaRPr b="0" i="0" sz="1750" u="none" cap="none" strike="noStrike"/>
          </a:p>
        </p:txBody>
      </p:sp>
      <p:sp>
        <p:nvSpPr>
          <p:cNvPr id="88" name="Google Shape;88;p15"/>
          <p:cNvSpPr/>
          <p:nvPr/>
        </p:nvSpPr>
        <p:spPr>
          <a:xfrm>
            <a:off x="793790" y="5465683"/>
            <a:ext cx="7556421" cy="1306949"/>
          </a:xfrm>
          <a:prstGeom prst="roundRect">
            <a:avLst>
              <a:gd fmla="val 2603" name="adj"/>
            </a:avLst>
          </a:prstGeom>
          <a:solidFill>
            <a:srgbClr val="E0E0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1020604" y="5692497"/>
            <a:ext cx="4002643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2200"/>
              <a:buFont typeface="Playfair Display"/>
              <a:buNone/>
            </a:pPr>
            <a:r>
              <a:rPr b="1" i="0" lang="en-US" sz="2200" u="none" cap="none" strike="noStrike">
                <a:solidFill>
                  <a:srgbClr val="39393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Who has control over the data?</a:t>
            </a:r>
            <a:endParaRPr b="0" i="0" sz="2200" u="none" cap="none" strike="noStrike"/>
          </a:p>
        </p:txBody>
      </p:sp>
      <p:sp>
        <p:nvSpPr>
          <p:cNvPr id="90" name="Google Shape;90;p15"/>
          <p:cNvSpPr/>
          <p:nvPr/>
        </p:nvSpPr>
        <p:spPr>
          <a:xfrm>
            <a:off x="1020604" y="6182916"/>
            <a:ext cx="710279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Defines governance structure.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793790" y="1198840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01014"/>
              </a:buClr>
              <a:buSzPts val="4450"/>
              <a:buFont typeface="Playfair Display"/>
              <a:buNone/>
            </a:pPr>
            <a:r>
              <a:rPr b="1" i="0" lang="en-US" sz="4450" u="none" cap="none" strike="noStrike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Public Blockchains</a:t>
            </a:r>
            <a:endParaRPr b="0" i="0" sz="4450" u="none" cap="none" strike="noStrike"/>
          </a:p>
        </p:txBody>
      </p:sp>
      <p:sp>
        <p:nvSpPr>
          <p:cNvPr id="97" name="Google Shape;97;p16"/>
          <p:cNvSpPr/>
          <p:nvPr/>
        </p:nvSpPr>
        <p:spPr>
          <a:xfrm>
            <a:off x="793790" y="2474595"/>
            <a:ext cx="2917627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01014"/>
              </a:buClr>
              <a:buSzPts val="2200"/>
              <a:buFont typeface="Playfair Display"/>
              <a:buNone/>
            </a:pPr>
            <a:r>
              <a:rPr b="1" i="0" lang="en-US" sz="2200" u="none" cap="none" strike="noStrike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Open &amp; Decentralized</a:t>
            </a:r>
            <a:endParaRPr b="0" i="0" sz="2200" u="none" cap="none" strike="noStrike"/>
          </a:p>
        </p:txBody>
      </p:sp>
      <p:sp>
        <p:nvSpPr>
          <p:cNvPr id="98" name="Google Shape;98;p16"/>
          <p:cNvSpPr/>
          <p:nvPr/>
        </p:nvSpPr>
        <p:spPr>
          <a:xfrm>
            <a:off x="793790" y="3055739"/>
            <a:ext cx="6244709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Anyone can join permissionlessly. These networks are transparent and trustless. They are powered by Proof-of-Work or Proof-of-Stake consensus.</a:t>
            </a:r>
            <a:endParaRPr b="0" i="0" sz="1750" u="none" cap="none" strike="noStrike"/>
          </a:p>
        </p:txBody>
      </p:sp>
      <p:sp>
        <p:nvSpPr>
          <p:cNvPr id="99" name="Google Shape;99;p16"/>
          <p:cNvSpPr/>
          <p:nvPr/>
        </p:nvSpPr>
        <p:spPr>
          <a:xfrm>
            <a:off x="793790" y="4348520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Char char="•"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Bitcoin</a:t>
            </a:r>
            <a:endParaRPr b="0" i="0" sz="1750" u="none" cap="none" strike="noStrike"/>
          </a:p>
        </p:txBody>
      </p:sp>
      <p:sp>
        <p:nvSpPr>
          <p:cNvPr id="100" name="Google Shape;100;p16"/>
          <p:cNvSpPr/>
          <p:nvPr/>
        </p:nvSpPr>
        <p:spPr>
          <a:xfrm>
            <a:off x="793790" y="4790718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Char char="•"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Ethereum</a:t>
            </a:r>
            <a:endParaRPr b="0" i="0" sz="1750" u="none" cap="none" strike="noStrike"/>
          </a:p>
        </p:txBody>
      </p:sp>
      <p:pic>
        <p:nvPicPr>
          <p:cNvPr descr="preencoded.png"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9521" y="2502932"/>
            <a:ext cx="6244709" cy="4272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6280190" y="2053709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01014"/>
              </a:buClr>
              <a:buSzPts val="4450"/>
              <a:buFont typeface="Playfair Display"/>
              <a:buNone/>
            </a:pPr>
            <a:r>
              <a:rPr b="1" i="0" lang="en-US" sz="4450" u="none" cap="none" strike="noStrike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Real-Life Analogy – Public Blockchain</a:t>
            </a:r>
            <a:endParaRPr b="0" i="0" sz="4450" u="none" cap="none" strike="noStrike"/>
          </a:p>
        </p:txBody>
      </p:sp>
      <p:pic>
        <p:nvPicPr>
          <p:cNvPr descr="preencoded.png" id="109" name="Google Shape;10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0190" y="3811429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>
            <a:off x="6280190" y="4605218"/>
            <a:ext cx="2329815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2200"/>
              <a:buFont typeface="Playfair Display"/>
              <a:buNone/>
            </a:pPr>
            <a:r>
              <a:rPr b="1" i="0" lang="en-US" sz="2200" u="none" cap="none" strike="noStrike">
                <a:solidFill>
                  <a:srgbClr val="39393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Like a Public Park</a:t>
            </a:r>
            <a:endParaRPr b="0" i="0" sz="2200" u="none" cap="none" strike="noStrike"/>
          </a:p>
        </p:txBody>
      </p:sp>
      <p:sp>
        <p:nvSpPr>
          <p:cNvPr id="111" name="Google Shape;111;p17"/>
          <p:cNvSpPr/>
          <p:nvPr/>
        </p:nvSpPr>
        <p:spPr>
          <a:xfrm>
            <a:off x="6280190" y="5449967"/>
            <a:ext cx="232981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Anyone can walk in freely.</a:t>
            </a:r>
            <a:endParaRPr b="0" i="0" sz="1750" u="none" cap="none" strike="noStrike"/>
          </a:p>
        </p:txBody>
      </p:sp>
      <p:pic>
        <p:nvPicPr>
          <p:cNvPr descr="preencoded.png" id="112" name="Google Shape;11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93493" y="3811429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8893493" y="4605218"/>
            <a:ext cx="2329815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2200"/>
              <a:buFont typeface="Playfair Display"/>
              <a:buNone/>
            </a:pPr>
            <a:r>
              <a:rPr b="1" i="0" lang="en-US" sz="2200" u="none" cap="none" strike="noStrike">
                <a:solidFill>
                  <a:srgbClr val="39393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All activities visible</a:t>
            </a:r>
            <a:endParaRPr b="0" i="0" sz="2200" u="none" cap="none" strike="noStrike"/>
          </a:p>
        </p:txBody>
      </p:sp>
      <p:sp>
        <p:nvSpPr>
          <p:cNvPr id="114" name="Google Shape;114;p17"/>
          <p:cNvSpPr/>
          <p:nvPr/>
        </p:nvSpPr>
        <p:spPr>
          <a:xfrm>
            <a:off x="8893493" y="5449967"/>
            <a:ext cx="232981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Transparency for everyone.</a:t>
            </a:r>
            <a:endParaRPr b="0" i="0" sz="1750" u="none" cap="none" strike="noStrike"/>
          </a:p>
        </p:txBody>
      </p:sp>
      <p:pic>
        <p:nvPicPr>
          <p:cNvPr descr="preencoded.png" id="115" name="Google Shape;11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06795" y="3811429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11506795" y="4605218"/>
            <a:ext cx="2329815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2200"/>
              <a:buFont typeface="Playfair Display"/>
              <a:buNone/>
            </a:pPr>
            <a:r>
              <a:rPr b="1" i="0" lang="en-US" sz="2200" u="none" cap="none" strike="noStrike">
                <a:solidFill>
                  <a:srgbClr val="39393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Shared maintenance</a:t>
            </a:r>
            <a:endParaRPr b="0" i="0" sz="2200" u="none" cap="none" strike="noStrike"/>
          </a:p>
        </p:txBody>
      </p:sp>
      <p:sp>
        <p:nvSpPr>
          <p:cNvPr id="117" name="Google Shape;117;p17"/>
          <p:cNvSpPr/>
          <p:nvPr/>
        </p:nvSpPr>
        <p:spPr>
          <a:xfrm>
            <a:off x="11506795" y="5449967"/>
            <a:ext cx="232981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Like mining fees for upkeep.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93790" y="1198840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01014"/>
              </a:buClr>
              <a:buSzPts val="4450"/>
              <a:buFont typeface="Playfair Display"/>
              <a:buNone/>
            </a:pPr>
            <a:r>
              <a:rPr b="1" i="0" lang="en-US" sz="4450" u="none" cap="none" strike="noStrike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Private Blockchains</a:t>
            </a:r>
            <a:endParaRPr b="0" i="0" sz="4450" u="none" cap="none" strike="noStrike"/>
          </a:p>
        </p:txBody>
      </p:sp>
      <p:pic>
        <p:nvPicPr>
          <p:cNvPr descr="preencoded.png"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2502932"/>
            <a:ext cx="6244709" cy="427267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7599521" y="2474595"/>
            <a:ext cx="3135868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01014"/>
              </a:buClr>
              <a:buSzPts val="2200"/>
              <a:buFont typeface="Playfair Display"/>
              <a:buNone/>
            </a:pPr>
            <a:r>
              <a:rPr b="1" i="0" lang="en-US" sz="2200" u="none" cap="none" strike="noStrike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Controlled &amp; Restricted</a:t>
            </a:r>
            <a:endParaRPr b="0" i="0" sz="2200" u="none" cap="none" strike="noStrike"/>
          </a:p>
        </p:txBody>
      </p:sp>
      <p:sp>
        <p:nvSpPr>
          <p:cNvPr id="126" name="Google Shape;126;p18"/>
          <p:cNvSpPr/>
          <p:nvPr/>
        </p:nvSpPr>
        <p:spPr>
          <a:xfrm>
            <a:off x="7599521" y="3055739"/>
            <a:ext cx="6244709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Only invited nodes can participate. A central authority decides all access. These networks offer higher speed and privacy.</a:t>
            </a:r>
            <a:endParaRPr b="0" i="0" sz="1750" u="none" cap="none" strike="noStrike"/>
          </a:p>
        </p:txBody>
      </p:sp>
      <p:sp>
        <p:nvSpPr>
          <p:cNvPr id="127" name="Google Shape;127;p18"/>
          <p:cNvSpPr/>
          <p:nvPr/>
        </p:nvSpPr>
        <p:spPr>
          <a:xfrm>
            <a:off x="7599521" y="4348520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Char char="•"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Hyperledger Fabric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/>
          <p:nvPr/>
        </p:nvSpPr>
        <p:spPr>
          <a:xfrm>
            <a:off x="793790" y="119455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01014"/>
              </a:buClr>
              <a:buSzPts val="4450"/>
              <a:buFont typeface="Playfair Display"/>
              <a:buNone/>
            </a:pPr>
            <a:r>
              <a:rPr b="1" i="0" lang="en-US" sz="4450" u="none" cap="none" strike="noStrike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Real-Life Analogy – Private Blockchain</a:t>
            </a:r>
            <a:endParaRPr b="0" i="0" sz="4450" u="none" cap="none" strike="noStrike"/>
          </a:p>
        </p:txBody>
      </p:sp>
      <p:pic>
        <p:nvPicPr>
          <p:cNvPr descr="preencoded.png" id="135" name="Google Shape;13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2952274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/>
          <p:nvPr/>
        </p:nvSpPr>
        <p:spPr>
          <a:xfrm>
            <a:off x="2268022" y="3179088"/>
            <a:ext cx="3312319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2200"/>
              <a:buFont typeface="Playfair Display"/>
              <a:buNone/>
            </a:pPr>
            <a:r>
              <a:rPr b="1" i="0" lang="en-US" sz="2200" u="none" cap="none" strike="noStrike">
                <a:solidFill>
                  <a:srgbClr val="39393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Access by employees only</a:t>
            </a:r>
            <a:endParaRPr b="0" i="0" sz="2200" u="none" cap="none" strike="noStrike"/>
          </a:p>
        </p:txBody>
      </p:sp>
      <p:pic>
        <p:nvPicPr>
          <p:cNvPr descr="preencoded.png" id="137" name="Google Shape;13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790" y="4313158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2268022" y="453997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2200"/>
              <a:buFont typeface="Playfair Display"/>
              <a:buNone/>
            </a:pPr>
            <a:r>
              <a:rPr b="1" i="0" lang="en-US" sz="2200" u="none" cap="none" strike="noStrike">
                <a:solidFill>
                  <a:srgbClr val="39393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High performance</a:t>
            </a:r>
            <a:endParaRPr b="0" i="0" sz="2200" u="none" cap="none" strike="noStrike"/>
          </a:p>
        </p:txBody>
      </p:sp>
      <p:pic>
        <p:nvPicPr>
          <p:cNvPr descr="preencoded.png" id="139" name="Google Shape;13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790" y="5674042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/>
          <p:nvPr/>
        </p:nvSpPr>
        <p:spPr>
          <a:xfrm>
            <a:off x="2268022" y="5900857"/>
            <a:ext cx="3270647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2200"/>
              <a:buFont typeface="Playfair Display"/>
              <a:buNone/>
            </a:pPr>
            <a:r>
              <a:rPr b="1" i="0" lang="en-US" sz="2200" u="none" cap="none" strike="noStrike">
                <a:solidFill>
                  <a:srgbClr val="39393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All data logged internally</a:t>
            </a:r>
            <a:endParaRPr b="0" i="0" sz="220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793790" y="1198840"/>
            <a:ext cx="6458426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01014"/>
              </a:buClr>
              <a:buSzPts val="4450"/>
              <a:buFont typeface="Playfair Display"/>
              <a:buNone/>
            </a:pPr>
            <a:r>
              <a:rPr b="1" i="0" lang="en-US" sz="4450" u="none" cap="none" strike="noStrike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Consortium Blockchains</a:t>
            </a:r>
            <a:endParaRPr b="0" i="0" sz="4450" u="none" cap="none" strike="noStrike"/>
          </a:p>
        </p:txBody>
      </p:sp>
      <p:sp>
        <p:nvSpPr>
          <p:cNvPr id="147" name="Google Shape;147;p20"/>
          <p:cNvSpPr/>
          <p:nvPr/>
        </p:nvSpPr>
        <p:spPr>
          <a:xfrm>
            <a:off x="793790" y="2474595"/>
            <a:ext cx="4021574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01014"/>
              </a:buClr>
              <a:buSzPts val="2200"/>
              <a:buFont typeface="Playfair Display"/>
              <a:buNone/>
            </a:pPr>
            <a:r>
              <a:rPr b="1" i="0" lang="en-US" sz="2200" u="none" cap="none" strike="noStrike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Shared Between Organizations</a:t>
            </a:r>
            <a:endParaRPr b="0" i="0" sz="2200" u="none" cap="none" strike="noStrike"/>
          </a:p>
        </p:txBody>
      </p:sp>
      <p:sp>
        <p:nvSpPr>
          <p:cNvPr id="148" name="Google Shape;148;p20"/>
          <p:cNvSpPr/>
          <p:nvPr/>
        </p:nvSpPr>
        <p:spPr>
          <a:xfrm>
            <a:off x="793790" y="3055739"/>
            <a:ext cx="6244709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These are permissioned but multi-party networks. They feature joint control and validation among members. Used for industry-wide cooperation.</a:t>
            </a:r>
            <a:endParaRPr b="0" i="0" sz="1750" u="none" cap="none" strike="noStrike"/>
          </a:p>
        </p:txBody>
      </p:sp>
      <p:sp>
        <p:nvSpPr>
          <p:cNvPr id="149" name="Google Shape;149;p20"/>
          <p:cNvSpPr/>
          <p:nvPr/>
        </p:nvSpPr>
        <p:spPr>
          <a:xfrm>
            <a:off x="793790" y="4348520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Char char="•"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R3 Corda (consortium)</a:t>
            </a:r>
            <a:endParaRPr b="0" i="0" sz="1750" u="none" cap="none" strike="noStrike"/>
          </a:p>
        </p:txBody>
      </p:sp>
      <p:sp>
        <p:nvSpPr>
          <p:cNvPr id="150" name="Google Shape;150;p20"/>
          <p:cNvSpPr/>
          <p:nvPr/>
        </p:nvSpPr>
        <p:spPr>
          <a:xfrm>
            <a:off x="793790" y="4790718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Char char="•"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Energy Web</a:t>
            </a:r>
            <a:endParaRPr b="0" i="0" sz="1750" u="none" cap="none" strike="noStrike"/>
          </a:p>
        </p:txBody>
      </p:sp>
      <p:sp>
        <p:nvSpPr>
          <p:cNvPr id="151" name="Google Shape;151;p20"/>
          <p:cNvSpPr/>
          <p:nvPr/>
        </p:nvSpPr>
        <p:spPr>
          <a:xfrm>
            <a:off x="793790" y="5232916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Char char="•"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IBM Food Trust</a:t>
            </a:r>
            <a:endParaRPr b="0" i="0" sz="1750" u="none" cap="none" strike="noStrike"/>
          </a:p>
        </p:txBody>
      </p:sp>
      <p:pic>
        <p:nvPicPr>
          <p:cNvPr descr="preencoded.png"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9521" y="2502932"/>
            <a:ext cx="6244709" cy="4272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>
            <a:off x="793790" y="1251109"/>
            <a:ext cx="11424047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01014"/>
              </a:buClr>
              <a:buSzPts val="4450"/>
              <a:buFont typeface="Playfair Display"/>
              <a:buNone/>
            </a:pPr>
            <a:r>
              <a:rPr b="1" i="0" lang="en-US" sz="4450" u="none" cap="none" strike="noStrike">
                <a:solidFill>
                  <a:srgbClr val="10101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Real-Life Analogy – Consortium Blockchain</a:t>
            </a:r>
            <a:endParaRPr b="0" i="0" sz="4450" u="none" cap="none" strike="noStrike"/>
          </a:p>
        </p:txBody>
      </p:sp>
      <p:sp>
        <p:nvSpPr>
          <p:cNvPr id="159" name="Google Shape;159;p21"/>
          <p:cNvSpPr/>
          <p:nvPr/>
        </p:nvSpPr>
        <p:spPr>
          <a:xfrm>
            <a:off x="1743789" y="408789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2200"/>
              <a:buFont typeface="Playfair Display"/>
              <a:buNone/>
            </a:pPr>
            <a:r>
              <a:rPr b="1" i="0" lang="en-US" sz="2200" u="none" cap="none" strike="noStrike">
                <a:solidFill>
                  <a:srgbClr val="39393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Like a Joint Venture</a:t>
            </a:r>
            <a:endParaRPr b="0" i="0" sz="2200" u="none" cap="none" strike="noStrike"/>
          </a:p>
        </p:txBody>
      </p:sp>
      <p:sp>
        <p:nvSpPr>
          <p:cNvPr id="160" name="Google Shape;160;p21"/>
          <p:cNvSpPr/>
          <p:nvPr/>
        </p:nvSpPr>
        <p:spPr>
          <a:xfrm>
            <a:off x="793790" y="4578310"/>
            <a:ext cx="378523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Multiple companies form a partnership.</a:t>
            </a:r>
            <a:endParaRPr b="0" i="0" sz="1750" u="none" cap="none" strike="noStrike"/>
          </a:p>
        </p:txBody>
      </p:sp>
      <p:pic>
        <p:nvPicPr>
          <p:cNvPr descr="preencoded.png"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2" name="Google Shape;16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1411" y="4209098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/>
          <p:nvPr/>
        </p:nvSpPr>
        <p:spPr>
          <a:xfrm>
            <a:off x="9937790" y="3042999"/>
            <a:ext cx="2906316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2200"/>
              <a:buFont typeface="Playfair Display"/>
              <a:buNone/>
            </a:pPr>
            <a:r>
              <a:rPr b="1" i="0" lang="en-US" sz="2200" u="none" cap="none" strike="noStrike">
                <a:solidFill>
                  <a:srgbClr val="39393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Shared rules and trust</a:t>
            </a:r>
            <a:endParaRPr b="0" i="0" sz="2200" u="none" cap="none" strike="noStrike"/>
          </a:p>
        </p:txBody>
      </p:sp>
      <p:sp>
        <p:nvSpPr>
          <p:cNvPr id="164" name="Google Shape;164;p21"/>
          <p:cNvSpPr/>
          <p:nvPr/>
        </p:nvSpPr>
        <p:spPr>
          <a:xfrm>
            <a:off x="9937790" y="3533418"/>
            <a:ext cx="3898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Agreement on governance.</a:t>
            </a:r>
            <a:endParaRPr b="0" i="0" sz="1750" u="none" cap="none" strike="noStrike"/>
          </a:p>
        </p:txBody>
      </p:sp>
      <p:pic>
        <p:nvPicPr>
          <p:cNvPr descr="preencoded.png" id="165" name="Google Shape;16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6" name="Google Shape;16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70307" y="3258026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/>
          <p:nvPr/>
        </p:nvSpPr>
        <p:spPr>
          <a:xfrm>
            <a:off x="9937790" y="549556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2200"/>
              <a:buFont typeface="Playfair Display"/>
              <a:buNone/>
            </a:pPr>
            <a:r>
              <a:rPr b="1" i="0" lang="en-US" sz="2200" u="none" cap="none" strike="noStrike">
                <a:solidFill>
                  <a:srgbClr val="39393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Balanced control</a:t>
            </a:r>
            <a:endParaRPr b="0" i="0" sz="2200" u="none" cap="none" strike="noStrike"/>
          </a:p>
        </p:txBody>
      </p:sp>
      <p:sp>
        <p:nvSpPr>
          <p:cNvPr id="168" name="Google Shape;168;p21"/>
          <p:cNvSpPr/>
          <p:nvPr/>
        </p:nvSpPr>
        <p:spPr>
          <a:xfrm>
            <a:off x="9937790" y="5985986"/>
            <a:ext cx="3898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939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39393C"/>
                </a:solidFill>
                <a:latin typeface="Open Sans"/>
                <a:ea typeface="Open Sans"/>
                <a:cs typeface="Open Sans"/>
                <a:sym typeface="Open Sans"/>
              </a:rPr>
              <a:t>No single entity dominates.</a:t>
            </a:r>
            <a:endParaRPr b="0" i="0" sz="1750" u="none" cap="none" strike="noStrike"/>
          </a:p>
        </p:txBody>
      </p:sp>
      <p:pic>
        <p:nvPicPr>
          <p:cNvPr descr="preencoded.png" id="169" name="Google Shape;169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0" name="Google Shape;170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94533" y="5984200"/>
            <a:ext cx="339328" cy="424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