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83" r:id="rId2"/>
    <p:sldId id="534" r:id="rId3"/>
    <p:sldId id="535" r:id="rId4"/>
    <p:sldId id="286" r:id="rId5"/>
    <p:sldId id="600" r:id="rId6"/>
    <p:sldId id="537" r:id="rId7"/>
    <p:sldId id="539" r:id="rId8"/>
    <p:sldId id="540" r:id="rId9"/>
    <p:sldId id="541" r:id="rId10"/>
    <p:sldId id="546" r:id="rId11"/>
    <p:sldId id="547" r:id="rId12"/>
    <p:sldId id="548" r:id="rId13"/>
    <p:sldId id="601" r:id="rId14"/>
    <p:sldId id="373" r:id="rId15"/>
    <p:sldId id="551" r:id="rId16"/>
    <p:sldId id="552" r:id="rId17"/>
    <p:sldId id="553" r:id="rId18"/>
    <p:sldId id="602" r:id="rId19"/>
    <p:sldId id="603" r:id="rId20"/>
    <p:sldId id="604" r:id="rId21"/>
    <p:sldId id="605" r:id="rId22"/>
    <p:sldId id="606" r:id="rId23"/>
    <p:sldId id="607" r:id="rId24"/>
    <p:sldId id="560" r:id="rId25"/>
    <p:sldId id="561" r:id="rId26"/>
    <p:sldId id="608" r:id="rId27"/>
    <p:sldId id="609" r:id="rId28"/>
    <p:sldId id="564" r:id="rId29"/>
    <p:sldId id="565" r:id="rId30"/>
    <p:sldId id="610" r:id="rId31"/>
    <p:sldId id="572" r:id="rId32"/>
    <p:sldId id="611" r:id="rId33"/>
    <p:sldId id="574" r:id="rId34"/>
    <p:sldId id="612" r:id="rId35"/>
    <p:sldId id="613" r:id="rId36"/>
    <p:sldId id="577" r:id="rId37"/>
    <p:sldId id="578" r:id="rId38"/>
    <p:sldId id="579" r:id="rId39"/>
    <p:sldId id="580" r:id="rId40"/>
    <p:sldId id="614" r:id="rId41"/>
    <p:sldId id="615" r:id="rId42"/>
    <p:sldId id="625" r:id="rId43"/>
    <p:sldId id="584" r:id="rId44"/>
    <p:sldId id="616" r:id="rId45"/>
    <p:sldId id="586" r:id="rId46"/>
    <p:sldId id="617" r:id="rId47"/>
    <p:sldId id="626" r:id="rId48"/>
    <p:sldId id="619" r:id="rId49"/>
    <p:sldId id="590" r:id="rId50"/>
    <p:sldId id="620" r:id="rId51"/>
    <p:sldId id="621" r:id="rId52"/>
    <p:sldId id="593" r:id="rId53"/>
    <p:sldId id="594" r:id="rId54"/>
    <p:sldId id="622" r:id="rId55"/>
    <p:sldId id="598" r:id="rId56"/>
    <p:sldId id="623" r:id="rId57"/>
    <p:sldId id="624" r:id="rId58"/>
    <p:sldId id="28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xIvsmYOeFlWO5Wwj/tbdA==" hashData="fOiagG8X3dUalY9L0HMSwg1KwNi8CD61jJSIPlOkI5dc71/T+iOthtwHlHbsgOCLuPUcc/aplOZ4H1rlxercdQ=="/>
  <p:extLst>
    <p:ext uri="{521415D9-36F7-43E2-AB2F-B90AF26B5E84}">
      <p14:sectionLst xmlns:p14="http://schemas.microsoft.com/office/powerpoint/2010/main">
        <p14:section name="Default Section" id="{1390711D-F853-48E3-A520-8D024CB230CB}">
          <p14:sldIdLst>
            <p14:sldId id="283"/>
            <p14:sldId id="534"/>
          </p14:sldIdLst>
        </p14:section>
        <p14:section name="Introduction" id="{44A39DE7-8E4E-4BAE-B77F-456E2A2A7A90}">
          <p14:sldIdLst>
            <p14:sldId id="535"/>
            <p14:sldId id="286"/>
          </p14:sldIdLst>
        </p14:section>
        <p14:section name="Dart Tool" id="{EFBE64B9-90C9-464A-B79B-1AD4E3FC733D}">
          <p14:sldIdLst>
            <p14:sldId id="600"/>
            <p14:sldId id="537"/>
          </p14:sldIdLst>
        </p14:section>
        <p14:section name="Print/Write on Console" id="{94D98AC2-0730-4BF3-B810-9B4C82B95670}">
          <p14:sldIdLst>
            <p14:sldId id="539"/>
            <p14:sldId id="540"/>
          </p14:sldIdLst>
        </p14:section>
        <p14:section name="Nullable – Nonnullable Variables" id="{140AEB4E-E80B-4E72-ACC5-966155ADD705}">
          <p14:sldIdLst>
            <p14:sldId id="541"/>
            <p14:sldId id="546"/>
            <p14:sldId id="547"/>
            <p14:sldId id="548"/>
            <p14:sldId id="601"/>
          </p14:sldIdLst>
        </p14:section>
        <p14:section name="Access Modifiers" id="{C3231E11-D47A-4659-A793-A04DAA77A853}">
          <p14:sldIdLst>
            <p14:sldId id="373"/>
            <p14:sldId id="551"/>
          </p14:sldIdLst>
        </p14:section>
        <p14:section name="Decision Making" id="{6E2E6EC9-66B7-4D4D-BEA7-DE1B252367E9}">
          <p14:sldIdLst>
            <p14:sldId id="552"/>
            <p14:sldId id="553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Loops" id="{937DA9DC-5EB7-427F-8883-BAC08B33AE49}">
          <p14:sldIdLst>
            <p14:sldId id="560"/>
            <p14:sldId id="561"/>
            <p14:sldId id="608"/>
            <p14:sldId id="609"/>
          </p14:sldIdLst>
        </p14:section>
        <p14:section name="Function" id="{EAC2A835-0465-4DB4-89B9-439023C69285}">
          <p14:sldIdLst>
            <p14:sldId id="564"/>
            <p14:sldId id="565"/>
            <p14:sldId id="610"/>
            <p14:sldId id="572"/>
            <p14:sldId id="611"/>
            <p14:sldId id="574"/>
            <p14:sldId id="612"/>
            <p14:sldId id="613"/>
            <p14:sldId id="577"/>
            <p14:sldId id="578"/>
          </p14:sldIdLst>
        </p14:section>
        <p14:section name="Collections" id="{B6DAFA93-B7D9-43A0-941E-B7CFE1D9C765}">
          <p14:sldIdLst>
            <p14:sldId id="579"/>
            <p14:sldId id="580"/>
            <p14:sldId id="614"/>
            <p14:sldId id="615"/>
            <p14:sldId id="625"/>
            <p14:sldId id="584"/>
            <p14:sldId id="616"/>
            <p14:sldId id="586"/>
            <p14:sldId id="617"/>
            <p14:sldId id="626"/>
            <p14:sldId id="619"/>
            <p14:sldId id="590"/>
            <p14:sldId id="620"/>
            <p14:sldId id="621"/>
            <p14:sldId id="593"/>
            <p14:sldId id="594"/>
            <p14:sldId id="622"/>
            <p14:sldId id="598"/>
            <p14:sldId id="623"/>
            <p14:sldId id="624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36A66"/>
    <a:srgbClr val="F2F2F2"/>
    <a:srgbClr val="D71E3F"/>
    <a:srgbClr val="607D8B"/>
    <a:srgbClr val="1D6BA5"/>
    <a:srgbClr val="ED524F"/>
    <a:srgbClr val="1D3064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09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C218C1C-969C-4E59-8027-1BA3F0D38C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6ADB10-FD95-4CEB-98E7-4FA837CE41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8433-EE2A-41B9-BA56-D2396856AE90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6D3071-CA2D-4040-8804-09E92AEBFB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5E4A6F-F650-4C9C-829F-3B9F190B18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E52D4-162F-44F0-919A-0F008E60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72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8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935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35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31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06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36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37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91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27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48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56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785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30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12.png"/><Relationship Id="rId9" Type="http://schemas.openxmlformats.org/officeDocument/2006/relationships/image" Target="../media/image14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Darshan Institute of Engineering &amp; Technology for Diploma Studies, Rajkot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 flip="none" rotWithShape="1">
            <a:gsLst>
              <a:gs pos="0">
                <a:srgbClr val="D71E3F">
                  <a:shade val="30000"/>
                  <a:satMod val="115000"/>
                </a:srgbClr>
              </a:gs>
              <a:gs pos="50000">
                <a:srgbClr val="D71E3F">
                  <a:shade val="67500"/>
                  <a:satMod val="115000"/>
                </a:srgbClr>
              </a:gs>
              <a:gs pos="100000">
                <a:srgbClr val="D71E3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rgbClr val="D71E3F">
                  <a:shade val="30000"/>
                  <a:satMod val="115000"/>
                </a:srgbClr>
              </a:gs>
              <a:gs pos="50000">
                <a:srgbClr val="D71E3F">
                  <a:shade val="67500"/>
                  <a:satMod val="115000"/>
                </a:srgbClr>
              </a:gs>
              <a:gs pos="100000">
                <a:srgbClr val="D71E3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 Programming – I  (CP – I)</a:t>
            </a:r>
          </a:p>
          <a:p>
            <a:pPr lvl="0"/>
            <a:r>
              <a:rPr lang="en-US" dirty="0"/>
              <a:t>DU # 23DCE101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5713ED-4ABD-47B6-858A-1D4B5CF56E0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8334" y="429749"/>
            <a:ext cx="2946640" cy="9052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738263-46D4-4D28-9615-BF958908128D}"/>
              </a:ext>
            </a:extLst>
          </p:cNvPr>
          <p:cNvSpPr txBox="1"/>
          <p:nvPr userDrawn="1"/>
        </p:nvSpPr>
        <p:spPr>
          <a:xfrm>
            <a:off x="1837677" y="5521352"/>
            <a:ext cx="307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Computer Engineering Department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834F009-928D-4C38-9AD3-82B36C1093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D71E3F">
                        <a:shade val="30000"/>
                        <a:satMod val="115000"/>
                      </a:srgbClr>
                    </a:gs>
                    <a:gs pos="50000">
                      <a:srgbClr val="D71E3F">
                        <a:shade val="67500"/>
                        <a:satMod val="115000"/>
                      </a:srgbClr>
                    </a:gs>
                    <a:gs pos="100000">
                      <a:srgbClr val="D71E3F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Prof. Akash N Siddhpura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9563A82-B445-4495-BF07-A363760BD24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72" y="2062801"/>
            <a:ext cx="1786910" cy="17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7" y="5537768"/>
            <a:ext cx="4079263" cy="316723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50C19C1-CCA6-41F8-A349-518437B526D1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70BA9B2-A383-4E11-A930-79C7DB84C0F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7" y="5537768"/>
            <a:ext cx="4079263" cy="36756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38632C7-07EE-4F9C-8233-02B02E8C89FC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54D06A-C8AF-409A-8F19-BD778E4BEE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7" y="5537768"/>
            <a:ext cx="4079263" cy="32825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7B3427B-188B-4900-B48F-E5B9881624A5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F93E28D-CBE0-4383-909A-4B382FCB3BB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7" y="5537768"/>
            <a:ext cx="4079263" cy="26686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3230D6A-1241-4E5B-AD95-3F0026D5E34F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61CFAB5-CC50-4C38-A8CE-5AC7B6E8E1C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978922" cy="316724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7191BDD-BF92-4D48-981F-D834B1E00380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E74553B-F83C-4887-85F5-95F2B31139E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9"/>
            <a:ext cx="3978922" cy="276024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FA71190-A77B-4209-A80E-DB5A272B6800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725EBB8-3E85-4844-8CD8-558634DD557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7" y="5537768"/>
            <a:ext cx="4079263" cy="36756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D1D986-F272-40AD-8E4B-CBC6109210A2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945C481-A049-4E89-826C-ECC2C2D424F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7" y="5537768"/>
            <a:ext cx="4079263" cy="353884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054B27E-47BE-45D8-88E7-9B920FD79C18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65063E3-29C7-4F1C-940C-E84E1B1B8D9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966222" cy="26686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94F4DA2-7990-4DAE-B9F6-ADB27BC53AD4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5799D394-A04E-49DA-BC5A-159DB5374E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rgbClr val="D71E3F">
                  <a:shade val="30000"/>
                  <a:satMod val="115000"/>
                </a:srgbClr>
              </a:gs>
              <a:gs pos="50000">
                <a:srgbClr val="D71E3F">
                  <a:shade val="67500"/>
                  <a:satMod val="115000"/>
                </a:srgbClr>
              </a:gs>
              <a:gs pos="100000">
                <a:srgbClr val="D71E3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xmlns="" id="{1BB32699-4C62-4BBF-9A17-90008E297198}"/>
              </a:ext>
            </a:extLst>
          </p:cNvPr>
          <p:cNvSpPr/>
          <p:nvPr userDrawn="1"/>
        </p:nvSpPr>
        <p:spPr>
          <a:xfrm rot="5400000">
            <a:off x="4309397" y="1708494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D71E3F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2C58FA9-71EA-487D-8A75-915EC6877722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 flip="none" rotWithShape="1">
            <a:gsLst>
              <a:gs pos="0">
                <a:srgbClr val="D71E3F">
                  <a:shade val="30000"/>
                  <a:satMod val="115000"/>
                </a:srgbClr>
              </a:gs>
              <a:gs pos="50000">
                <a:srgbClr val="D71E3F">
                  <a:shade val="67500"/>
                  <a:satMod val="115000"/>
                </a:srgbClr>
              </a:gs>
              <a:gs pos="100000">
                <a:srgbClr val="D71E3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7A77512-C96D-4B1D-861C-3369397D6121}"/>
              </a:ext>
            </a:extLst>
          </p:cNvPr>
          <p:cNvSpPr/>
          <p:nvPr userDrawn="1"/>
        </p:nvSpPr>
        <p:spPr>
          <a:xfrm flipH="1"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rgbClr val="D71E3F">
                  <a:shade val="30000"/>
                  <a:satMod val="115000"/>
                </a:srgbClr>
              </a:gs>
              <a:gs pos="50000">
                <a:srgbClr val="D71E3F">
                  <a:shade val="67500"/>
                  <a:satMod val="115000"/>
                </a:srgbClr>
              </a:gs>
              <a:gs pos="100000">
                <a:srgbClr val="D71E3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8342F5D-5C3A-4D09-B74D-32BF20197BBC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xmlns="" id="{7DBD9FF3-DB58-439A-9C3F-981DC0699B89}"/>
              </a:ext>
            </a:extLst>
          </p:cNvPr>
          <p:cNvSpPr>
            <a:spLocks/>
          </p:cNvSpPr>
          <p:nvPr userDrawn="1"/>
        </p:nvSpPr>
        <p:spPr bwMode="auto">
          <a:xfrm>
            <a:off x="2736224" y="-2949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 flip="none" rotWithShape="1">
            <a:gsLst>
              <a:gs pos="0">
                <a:srgbClr val="D71E3F">
                  <a:shade val="30000"/>
                  <a:satMod val="115000"/>
                </a:srgbClr>
              </a:gs>
              <a:gs pos="50000">
                <a:srgbClr val="D71E3F">
                  <a:shade val="67500"/>
                  <a:satMod val="115000"/>
                </a:srgbClr>
              </a:gs>
              <a:gs pos="100000">
                <a:srgbClr val="D71E3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655B1926-C5B6-4865-B639-303A5A9FEE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63466" y="1743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E7C639A-5CC9-4FBB-A197-82D7D8F34BCB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</a:t>
            </a:r>
            <a:r>
              <a:rPr lang="en-US" sz="1600" dirty="0" smtClean="0"/>
              <a:t>Studies, Rajkot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8DCC7DC-434D-4ADE-9AA5-73DBFABF63FB}"/>
              </a:ext>
            </a:extLst>
          </p:cNvPr>
          <p:cNvSpPr txBox="1"/>
          <p:nvPr userDrawn="1"/>
        </p:nvSpPr>
        <p:spPr>
          <a:xfrm>
            <a:off x="1837677" y="5521352"/>
            <a:ext cx="301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Computer Engineering Department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FF1B25E3-830F-4191-9F6A-E15558F3AD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D71E3F">
                        <a:shade val="30000"/>
                        <a:satMod val="115000"/>
                      </a:srgbClr>
                    </a:gs>
                    <a:gs pos="50000">
                      <a:srgbClr val="D71E3F">
                        <a:shade val="67500"/>
                        <a:satMod val="115000"/>
                      </a:srgbClr>
                    </a:gs>
                    <a:gs pos="100000">
                      <a:srgbClr val="D71E3F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Prof. Akash N Siddhpura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DFE5C760-C782-403F-8484-E8CFF370144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8334" y="429749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5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7" y="5537768"/>
            <a:ext cx="4079263" cy="353884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Computer Science and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2CA93B0-CE72-48B1-821C-85BCEA5255C5}"/>
              </a:ext>
            </a:extLst>
          </p:cNvPr>
          <p:cNvSpPr txBox="1"/>
          <p:nvPr userDrawn="1"/>
        </p:nvSpPr>
        <p:spPr>
          <a:xfrm>
            <a:off x="1837677" y="5802204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Science, Diploma Engineering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984C881B-3C61-4232-9E01-4D5A6453447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27" y="365143"/>
            <a:ext cx="2091771" cy="9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Logo on TR">
  <p:cSld name="1_Title and Content - Logo on T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4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56;p94"/>
          <p:cNvSpPr txBox="1"/>
          <p:nvPr/>
        </p:nvSpPr>
        <p:spPr>
          <a:xfrm>
            <a:off x="8382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</a:t>
            </a:r>
            <a:r>
              <a:rPr lang="en-US" sz="1200" dirty="0" smtClean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Neeraj</a:t>
            </a:r>
            <a:r>
              <a:rPr lang="en-US" sz="1200" baseline="0" dirty="0" smtClean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H. Ahuja</a:t>
            </a:r>
            <a:endParaRPr sz="1200" dirty="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7" name="Google Shape;57;p94"/>
          <p:cNvSpPr txBox="1"/>
          <p:nvPr/>
        </p:nvSpPr>
        <p:spPr>
          <a:xfrm>
            <a:off x="4038600" y="6604000"/>
            <a:ext cx="50038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#2302CS501 (MPF)   </a:t>
            </a:r>
            <a:r>
              <a:rPr lang="en-US" sz="1200" dirty="0" smtClean="0">
                <a:solidFill>
                  <a:srgbClr val="36363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1200" dirty="0" smtClean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Unit 1 – Introduction to Dart Programming Language</a:t>
            </a:r>
            <a:endParaRPr dirty="0"/>
          </a:p>
        </p:txBody>
      </p:sp>
      <p:sp>
        <p:nvSpPr>
          <p:cNvPr id="58" name="Google Shape;58;p94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9" name="Google Shape;59;p94"/>
          <p:cNvPicPr preferRelativeResize="0"/>
          <p:nvPr/>
        </p:nvPicPr>
        <p:blipFill rotWithShape="1">
          <a:blip r:embed="rId2">
            <a:alphaModFix/>
          </a:blip>
          <a:srcRect t="86739" r="1768" b="3534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4"/>
          <p:cNvSpPr txBox="1">
            <a:spLocks noGrp="1"/>
          </p:cNvSpPr>
          <p:nvPr>
            <p:ph type="body" idx="1"/>
          </p:nvPr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marL="914400" lvl="1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marL="1828800" lvl="3" indent="-3302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p94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94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" name="Google Shape;64;p9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2" y="922376"/>
            <a:ext cx="1761119" cy="53634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2089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768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#2302CS101 (CP-I)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	 – C Operators and Decision Making Statements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rgbClr val="B70B29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B70B29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B70B29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B70B29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B70B29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9701" y="883612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49046"/>
          </a:xfrm>
        </p:spPr>
        <p:txBody>
          <a:bodyPr>
            <a:noAutofit/>
          </a:bodyPr>
          <a:lstStyle>
            <a:lvl1pPr marL="265113" indent="-265113" algn="just">
              <a:buClr>
                <a:srgbClr val="C00000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C00000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C00000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C00000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C00000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Neeraj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H. Ahuja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FAF378B-2717-4CC6-8D60-EB80E7F49B96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8479" y="5994950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C8A35A72-DC65-4454-992D-69FC0A1BF1D6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768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#2302CS501 (MPF)   </a:t>
            </a:r>
            <a:r>
              <a:rPr lang="en-US" sz="1200" dirty="0" smtClean="0">
                <a:solidFill>
                  <a:srgbClr val="36363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1200" dirty="0" smtClean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Unit 1 – Introduction to Dart Programming Language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56790"/>
          </a:xfrm>
        </p:spPr>
        <p:txBody>
          <a:bodyPr>
            <a:noAutofit/>
          </a:bodyPr>
          <a:lstStyle>
            <a:lvl1pPr marL="265113" indent="-265113" algn="just">
              <a:buClr>
                <a:srgbClr val="C00000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C00000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C00000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C00000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C00000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8E06D2F-EE6F-49DE-8EB6-A96F88CA5713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179" y="5923943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31CFA4F9-AC18-4CC4-A21C-32F65F3384A1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768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#2302CS101 (CP-I)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	 – C Operators and Decision Making Statements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D71E3F">
                        <a:shade val="30000"/>
                        <a:satMod val="115000"/>
                      </a:srgbClr>
                    </a:gs>
                    <a:gs pos="50000">
                      <a:srgbClr val="D71E3F">
                        <a:shade val="67500"/>
                        <a:satMod val="115000"/>
                      </a:srgbClr>
                    </a:gs>
                    <a:gs pos="100000">
                      <a:srgbClr val="D71E3F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rgbClr val="D71E3F">
                  <a:shade val="30000"/>
                  <a:satMod val="115000"/>
                </a:srgbClr>
              </a:gs>
              <a:gs pos="50000">
                <a:srgbClr val="D71E3F">
                  <a:shade val="67500"/>
                  <a:satMod val="115000"/>
                </a:srgbClr>
              </a:gs>
              <a:gs pos="100000">
                <a:srgbClr val="D71E3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7C127DF-19C1-4A8F-B876-99D5A90C0F01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9176" y="6204430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76EFF2C-1636-48DB-9A77-5FC33CF265D5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2962" y="180767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82D1206C-8415-4A72-9C93-138E2D24590C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768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#2302CS101 (CP-I)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	 – C Operators and Decision Making Statements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44C3A39-E5FB-4C14-8A43-2D8FDDB0AED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3212" y="5923943"/>
            <a:ext cx="1824315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467ABCD6-1B4A-4D53-974C-CC1FACE54E24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768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#2302CS101 (CP-I)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	 – C Operators and Decision Making Statements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Akash N Siddhpura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2A07D-EEE5-4EBD-8B95-4427C001AFD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10" y="5923943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4DF955B-5D8A-4B8D-B6A7-A2E812040F7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76800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#2302CS101 (CP-I)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	 – C Operators and Decision Making Statements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74" r:id="rId11"/>
    <p:sldLayoutId id="2147483677" r:id="rId12"/>
    <p:sldLayoutId id="2147483678" r:id="rId13"/>
    <p:sldLayoutId id="2147483679" r:id="rId14"/>
    <p:sldLayoutId id="2147483681" r:id="rId15"/>
    <p:sldLayoutId id="2147483683" r:id="rId16"/>
    <p:sldLayoutId id="2147483682" r:id="rId17"/>
    <p:sldLayoutId id="2147483684" r:id="rId18"/>
    <p:sldLayoutId id="2147483685" r:id="rId19"/>
    <p:sldLayoutId id="2147483686" r:id="rId20"/>
    <p:sldLayoutId id="214748369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tlang.org/install/archive" TargetMode="External"/><Relationship Id="rId2" Type="http://schemas.openxmlformats.org/officeDocument/2006/relationships/hyperlink" Target="https://dartpad.dartlang.or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sz="4800" dirty="0" smtClean="0"/>
              <a:t>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Introduction to Dart Programming Language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neeraj.ahuja@darshan.ac.in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7698352028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2206" y="0"/>
            <a:ext cx="4646358" cy="7346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Mobile Programming using Flutter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(MPF)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2302CS501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97B1F5C9-B8D4-46F1-9C51-0EB595CDD8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9A7BEC-5E94-41D6-95AB-3D2BFB0D5E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Neeraj H. Ahuja</a:t>
            </a:r>
            <a:endParaRPr lang="en-US" dirty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629CBBE-A2D3-C150-5036-5E4E2B6DA542}"/>
              </a:ext>
            </a:extLst>
          </p:cNvPr>
          <p:cNvSpPr txBox="1">
            <a:spLocks/>
          </p:cNvSpPr>
          <p:nvPr/>
        </p:nvSpPr>
        <p:spPr>
          <a:xfrm>
            <a:off x="559490" y="3502238"/>
            <a:ext cx="7955861" cy="87428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pPr algn="just"/>
            <a:r>
              <a:rPr lang="en-US" sz="1800" i="1" dirty="0" smtClean="0"/>
              <a:t>CO1: </a:t>
            </a:r>
            <a:r>
              <a:rPr lang="en-US" sz="1800" i="1" dirty="0" smtClean="0">
                <a:latin typeface="Roboto Condensed,Bold"/>
              </a:rPr>
              <a:t>practice</a:t>
            </a:r>
            <a:r>
              <a:rPr lang="en-US" sz="1800" b="0" i="1" dirty="0" smtClean="0">
                <a:latin typeface="Roboto Condensed,Bold"/>
              </a:rPr>
              <a:t> </a:t>
            </a:r>
            <a:r>
              <a:rPr lang="en-US" sz="1800" b="0" i="1" dirty="0">
                <a:latin typeface="Roboto Condensed,Bold"/>
              </a:rPr>
              <a:t>different </a:t>
            </a:r>
            <a:r>
              <a:rPr lang="en-US" sz="1800" b="0" i="1" dirty="0" err="1">
                <a:latin typeface="Roboto Condensed,Bold"/>
              </a:rPr>
              <a:t>datatypes</a:t>
            </a:r>
            <a:r>
              <a:rPr lang="en-US" sz="1800" b="0" i="1" dirty="0">
                <a:latin typeface="Roboto Condensed,Bold"/>
              </a:rPr>
              <a:t> and programming in dart </a:t>
            </a:r>
            <a:r>
              <a:rPr lang="en-US" sz="1800" b="0" i="1" dirty="0" smtClean="0">
                <a:latin typeface="Roboto Condensed,Bold"/>
              </a:rPr>
              <a:t>language</a:t>
            </a:r>
            <a:endParaRPr lang="en-US" sz="1800" b="0" i="1" dirty="0">
              <a:latin typeface="Roboto Condensed,Bold"/>
            </a:endParaRPr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Null Safety in simple words means a </a:t>
            </a:r>
            <a:r>
              <a:rPr lang="en-US" b="1" dirty="0"/>
              <a:t>variable cannot contain a ‘null’ value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It prevents errors that result from unintentional access of variables set to null.</a:t>
            </a:r>
          </a:p>
          <a:p>
            <a:pPr lvl="0"/>
            <a:r>
              <a:rPr lang="en-US" dirty="0"/>
              <a:t>There are two types of variables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200" dirty="0" smtClean="0"/>
              <a:t>Non-</a:t>
            </a:r>
            <a:r>
              <a:rPr lang="en-US" sz="2200" dirty="0" err="1" smtClean="0"/>
              <a:t>nullable</a:t>
            </a:r>
            <a:r>
              <a:rPr lang="en-US" sz="2200" dirty="0" smtClean="0"/>
              <a:t> Types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200" dirty="0" err="1" smtClean="0"/>
              <a:t>Nullable</a:t>
            </a:r>
            <a:r>
              <a:rPr lang="en-US" sz="2200" dirty="0" smtClean="0"/>
              <a:t>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Non-</a:t>
            </a:r>
            <a:r>
              <a:rPr lang="en-US" b="1" dirty="0" err="1">
                <a:solidFill>
                  <a:srgbClr val="C00000"/>
                </a:solidFill>
              </a:rPr>
              <a:t>nullable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Types</a:t>
            </a:r>
            <a:endParaRPr lang="en-US" dirty="0"/>
          </a:p>
          <a:p>
            <a:pPr lvl="1"/>
            <a:r>
              <a:rPr lang="en-US" sz="2200" dirty="0"/>
              <a:t>When we use null safety, all types are by </a:t>
            </a:r>
            <a:r>
              <a:rPr lang="en-US" sz="2200" b="1" dirty="0"/>
              <a:t>default non-</a:t>
            </a:r>
            <a:r>
              <a:rPr lang="en-US" sz="2200" b="1" dirty="0" err="1"/>
              <a:t>nullable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b="1" dirty="0"/>
              <a:t>For example</a:t>
            </a:r>
            <a:r>
              <a:rPr lang="en-US" sz="2200" dirty="0"/>
              <a:t>, an </a:t>
            </a:r>
            <a:r>
              <a:rPr lang="en-US" sz="2200" dirty="0" err="1"/>
              <a:t>int</a:t>
            </a:r>
            <a:r>
              <a:rPr lang="en-US" sz="2200" dirty="0"/>
              <a:t> variable must have an integer value</a:t>
            </a:r>
            <a:r>
              <a:rPr lang="en-US" sz="2200" dirty="0" smtClean="0"/>
              <a:t>.</a:t>
            </a:r>
          </a:p>
          <a:p>
            <a:pPr marL="790575" lvl="2" indent="0">
              <a:spcBef>
                <a:spcPts val="1000"/>
              </a:spcBef>
              <a:buSzPts val="2200"/>
              <a:buNone/>
            </a:pPr>
            <a:r>
              <a:rPr lang="en-US" sz="2200" b="1" dirty="0"/>
              <a:t>Example: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/>
              <a:t>void main(){ </a:t>
            </a:r>
          </a:p>
          <a:p>
            <a:pPr marL="1704975" lvl="4" indent="0">
              <a:buSzPts val="2200"/>
              <a:buNone/>
            </a:pPr>
            <a:r>
              <a:rPr lang="en-US" sz="2200" dirty="0" err="1"/>
              <a:t>int</a:t>
            </a:r>
            <a:r>
              <a:rPr lang="en-US" sz="2200" dirty="0"/>
              <a:t> number;</a:t>
            </a:r>
          </a:p>
          <a:p>
            <a:pPr marL="1704975" lvl="4" indent="0">
              <a:buSzPts val="2200"/>
              <a:buNone/>
            </a:pPr>
            <a:r>
              <a:rPr lang="en-US" sz="2200" dirty="0"/>
              <a:t>number = 0; </a:t>
            </a:r>
          </a:p>
          <a:p>
            <a:pPr marL="1247775" lvl="3" indent="0">
              <a:buSzPts val="2200"/>
              <a:buNone/>
            </a:pPr>
            <a:r>
              <a:rPr lang="en-US" sz="2200" dirty="0"/>
              <a:t>}</a:t>
            </a:r>
            <a:r>
              <a:rPr lang="en-US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5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2"/>
            </a:pPr>
            <a:r>
              <a:rPr lang="en-US" b="1" dirty="0" err="1">
                <a:solidFill>
                  <a:srgbClr val="C00000"/>
                </a:solidFill>
              </a:rPr>
              <a:t>Nullable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Types</a:t>
            </a:r>
            <a:endParaRPr lang="en-US" dirty="0" smtClean="0"/>
          </a:p>
          <a:p>
            <a:pPr lvl="1"/>
            <a:r>
              <a:rPr lang="en-US" sz="2200" dirty="0" err="1"/>
              <a:t>Nullable</a:t>
            </a:r>
            <a:r>
              <a:rPr lang="en-US" sz="2200" dirty="0"/>
              <a:t> type </a:t>
            </a:r>
            <a:r>
              <a:rPr lang="en-US" sz="2200" dirty="0">
                <a:solidFill>
                  <a:srgbClr val="C00000"/>
                </a:solidFill>
              </a:rPr>
              <a:t>(?) operators </a:t>
            </a:r>
            <a:r>
              <a:rPr lang="en-US" sz="2200" dirty="0"/>
              <a:t>specify if a variable can be null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 err="1"/>
              <a:t>nullable</a:t>
            </a:r>
            <a:r>
              <a:rPr lang="en-US" sz="2200" dirty="0"/>
              <a:t> variable does not need to be initialized before being used</a:t>
            </a:r>
            <a:r>
              <a:rPr lang="en-US" sz="2200" dirty="0" smtClean="0"/>
              <a:t>.</a:t>
            </a:r>
          </a:p>
          <a:p>
            <a:pPr marL="790575" lvl="2" indent="0">
              <a:spcBef>
                <a:spcPts val="1000"/>
              </a:spcBef>
              <a:buSzPts val="2200"/>
              <a:buNone/>
            </a:pPr>
            <a:r>
              <a:rPr lang="en-US" sz="2200" b="1" dirty="0"/>
              <a:t>Example:</a:t>
            </a:r>
            <a:endParaRPr lang="en-US" sz="2200" dirty="0"/>
          </a:p>
          <a:p>
            <a:pPr marL="1262063" lvl="3" indent="-14287">
              <a:buSzPts val="2200"/>
              <a:buNone/>
            </a:pPr>
            <a:r>
              <a:rPr lang="en-US" sz="2200" dirty="0"/>
              <a:t>void main() {</a:t>
            </a:r>
          </a:p>
          <a:p>
            <a:pPr marL="1704975" lvl="4" indent="0">
              <a:buSzPts val="2200"/>
              <a:buNone/>
            </a:pPr>
            <a:r>
              <a:rPr lang="en-US" sz="2200" dirty="0"/>
              <a:t>String</a:t>
            </a:r>
            <a:r>
              <a:rPr lang="en-US" sz="2200" b="1" dirty="0">
                <a:solidFill>
                  <a:srgbClr val="C00000"/>
                </a:solidFill>
              </a:rPr>
              <a:t>?</a:t>
            </a:r>
            <a:r>
              <a:rPr lang="en-US" sz="2200" b="1" dirty="0"/>
              <a:t> </a:t>
            </a:r>
            <a:r>
              <a:rPr lang="en-US" sz="2200" dirty="0"/>
              <a:t>name; </a:t>
            </a:r>
          </a:p>
          <a:p>
            <a:pPr marL="1704975" lvl="4" indent="0">
              <a:buSzPts val="2200"/>
              <a:buNone/>
            </a:pPr>
            <a:r>
              <a:rPr lang="en-US" sz="2200" dirty="0" err="1"/>
              <a:t>int</a:t>
            </a:r>
            <a:r>
              <a:rPr lang="en-US" sz="2200" b="1" dirty="0">
                <a:solidFill>
                  <a:srgbClr val="C00000"/>
                </a:solidFill>
              </a:rPr>
              <a:t>?</a:t>
            </a:r>
            <a:r>
              <a:rPr lang="en-US" sz="2200" dirty="0"/>
              <a:t> number = 36;</a:t>
            </a:r>
          </a:p>
          <a:p>
            <a:pPr marL="1704975" lvl="4" indent="0">
              <a:buSzPts val="2200"/>
              <a:buNone/>
            </a:pPr>
            <a:r>
              <a:rPr lang="en-US" sz="2200" b="1" dirty="0"/>
              <a:t>number = null;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/>
              <a:t>print(number);</a:t>
            </a:r>
          </a:p>
          <a:p>
            <a:pPr marL="1704975" lvl="4" indent="0">
              <a:buSzPts val="2200"/>
              <a:buNone/>
            </a:pPr>
            <a:r>
              <a:rPr lang="en-US" sz="2200" dirty="0"/>
              <a:t>print(name);</a:t>
            </a:r>
          </a:p>
          <a:p>
            <a:pPr marL="1247775" lvl="3" indent="0">
              <a:buSzPts val="2200"/>
              <a:buNone/>
            </a:pPr>
            <a:r>
              <a:rPr lang="en-US" sz="2200" dirty="0"/>
              <a:t>}</a:t>
            </a:r>
          </a:p>
          <a:p>
            <a:pPr marL="1247775" lvl="3" indent="0">
              <a:buSzPts val="2200"/>
              <a:buNone/>
            </a:pPr>
            <a:endParaRPr lang="en-US" dirty="0" smtClean="0"/>
          </a:p>
        </p:txBody>
      </p:sp>
      <p:sp>
        <p:nvSpPr>
          <p:cNvPr id="4" name="Google Shape;485;p21"/>
          <p:cNvSpPr txBox="1"/>
          <p:nvPr/>
        </p:nvSpPr>
        <p:spPr>
          <a:xfrm>
            <a:off x="6615495" y="2293631"/>
            <a:ext cx="193040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200" dirty="0"/>
          </a:p>
          <a:p>
            <a:pPr marL="363538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</a:t>
            </a:r>
            <a:endParaRPr sz="2200" dirty="0"/>
          </a:p>
          <a:p>
            <a:pPr marL="363538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257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Assertion Operator (!)</a:t>
            </a:r>
            <a:endParaRPr lang="en-US" dirty="0"/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is used to inform dart compiler that the variable value is not null.</a:t>
            </a:r>
            <a:endParaRPr lang="en-US" sz="2400" dirty="0"/>
          </a:p>
          <a:p>
            <a:pPr marL="790575" lvl="2" indent="0">
              <a:spcBef>
                <a:spcPts val="1000"/>
              </a:spcBef>
              <a:buSzPts val="2200"/>
              <a:buNone/>
            </a:pPr>
            <a:r>
              <a:rPr lang="en-US" sz="2200" b="1" dirty="0" smtClean="0"/>
              <a:t>Example:</a:t>
            </a:r>
            <a:endParaRPr lang="en-US" dirty="0" smtClean="0"/>
          </a:p>
          <a:p>
            <a:pPr marL="1247775" lvl="3" indent="0">
              <a:buSzPts val="2200"/>
              <a:buNone/>
            </a:pPr>
            <a:r>
              <a:rPr lang="en-US" sz="2200" dirty="0" smtClean="0"/>
              <a:t>void main(){</a:t>
            </a:r>
          </a:p>
          <a:p>
            <a:pPr marL="1704975" lvl="4" indent="0">
              <a:buSzPts val="2200"/>
              <a:buNone/>
            </a:pPr>
            <a:r>
              <a:rPr lang="en-US" sz="2200" dirty="0" err="1" smtClean="0"/>
              <a:t>int</a:t>
            </a:r>
            <a:r>
              <a:rPr lang="en-US" sz="2200" dirty="0" smtClean="0">
                <a:solidFill>
                  <a:srgbClr val="C00000"/>
                </a:solidFill>
              </a:rPr>
              <a:t>?</a:t>
            </a:r>
            <a:r>
              <a:rPr lang="en-US" sz="2200" dirty="0" smtClean="0"/>
              <a:t> </a:t>
            </a:r>
            <a:r>
              <a:rPr lang="en-US" sz="2200" dirty="0" err="1" smtClean="0"/>
              <a:t>anyNumber</a:t>
            </a:r>
            <a:r>
              <a:rPr lang="en-US" sz="2200" dirty="0" smtClean="0"/>
              <a:t> = 50;</a:t>
            </a:r>
          </a:p>
          <a:p>
            <a:pPr marL="1704975" lvl="4" indent="0">
              <a:buSzPts val="2200"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data = </a:t>
            </a:r>
            <a:r>
              <a:rPr lang="en-US" sz="2200" dirty="0" err="1" smtClean="0"/>
              <a:t>anyNumber</a:t>
            </a:r>
            <a:r>
              <a:rPr lang="en-US" sz="2200" b="1" dirty="0" smtClean="0">
                <a:solidFill>
                  <a:srgbClr val="C00000"/>
                </a:solidFill>
              </a:rPr>
              <a:t>!</a:t>
            </a:r>
            <a:r>
              <a:rPr lang="en-US" sz="2200" dirty="0" smtClean="0"/>
              <a:t>;   </a:t>
            </a:r>
            <a:r>
              <a:rPr lang="en-US" sz="2200" b="1" dirty="0" smtClean="0"/>
              <a:t>// Because the value is not </a:t>
            </a:r>
            <a:r>
              <a:rPr lang="en-US" sz="2200" b="1" dirty="0" err="1" smtClean="0"/>
              <a:t>nullable</a:t>
            </a:r>
            <a:r>
              <a:rPr lang="en-US" sz="2200" b="1" dirty="0" smtClean="0"/>
              <a:t>, this is valid</a:t>
            </a:r>
            <a:endParaRPr lang="en-US" sz="2200" dirty="0" smtClean="0"/>
          </a:p>
          <a:p>
            <a:pPr marL="1262063" lvl="4" indent="0">
              <a:buSzPts val="2200"/>
              <a:buNone/>
            </a:pPr>
            <a:r>
              <a:rPr lang="en-US" sz="2200" dirty="0" smtClean="0"/>
              <a:t>}</a:t>
            </a:r>
            <a:endParaRPr lang="en-US" sz="2200" b="1" dirty="0" smtClean="0"/>
          </a:p>
          <a:p>
            <a:pPr marL="1247775" lvl="3" indent="0">
              <a:buSzPts val="22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8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043A65D-7187-407F-85FD-858F863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F8F831-6409-40C5-9D83-3E45812FA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Access </a:t>
            </a:r>
            <a:r>
              <a:rPr lang="en-US" b="1" dirty="0"/>
              <a:t>modifiers</a:t>
            </a:r>
            <a:r>
              <a:rPr lang="en-US" dirty="0"/>
              <a:t> are </a:t>
            </a:r>
            <a:r>
              <a:rPr lang="en-US" b="1" dirty="0"/>
              <a:t>special keywords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</a:t>
            </a:r>
            <a:r>
              <a:rPr lang="en-US" b="1" dirty="0"/>
              <a:t>control</a:t>
            </a:r>
            <a:r>
              <a:rPr lang="en-US" dirty="0"/>
              <a:t> who can </a:t>
            </a:r>
            <a:r>
              <a:rPr lang="en-US" b="1" dirty="0"/>
              <a:t>see or use</a:t>
            </a:r>
            <a:r>
              <a:rPr lang="en-US" dirty="0"/>
              <a:t> classes, variables, methods, and constructors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help in </a:t>
            </a:r>
            <a:r>
              <a:rPr lang="en-US" b="1" dirty="0" smtClean="0"/>
              <a:t>hiding important data</a:t>
            </a:r>
            <a:r>
              <a:rPr lang="en-US" dirty="0" smtClean="0"/>
              <a:t> from unwanted access (this is called </a:t>
            </a:r>
            <a:r>
              <a:rPr lang="en-US" b="1" dirty="0" smtClean="0"/>
              <a:t>encapsulation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Access Modifiers </a:t>
            </a:r>
            <a:r>
              <a:rPr lang="en-US" b="1" dirty="0" smtClean="0"/>
              <a:t>protect</a:t>
            </a:r>
            <a:r>
              <a:rPr lang="en-US" dirty="0" smtClean="0"/>
              <a:t> the internal parts of a program.</a:t>
            </a:r>
          </a:p>
          <a:p>
            <a:r>
              <a:rPr lang="en-US" dirty="0" smtClean="0"/>
              <a:t>It can </a:t>
            </a:r>
            <a:r>
              <a:rPr lang="en-US" dirty="0"/>
              <a:t>decide </a:t>
            </a:r>
            <a:r>
              <a:rPr lang="en-US" b="1" dirty="0"/>
              <a:t>what can be accessed from where</a:t>
            </a:r>
            <a:r>
              <a:rPr lang="en-US" dirty="0"/>
              <a:t> in your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0079" y="3213980"/>
            <a:ext cx="6373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Example:</a:t>
            </a:r>
            <a:endParaRPr lang="en-IN" sz="2200" b="1" dirty="0" smtClean="0"/>
          </a:p>
          <a:p>
            <a:r>
              <a:rPr lang="en-IN" sz="2200" dirty="0" smtClean="0"/>
              <a:t>void </a:t>
            </a:r>
            <a:r>
              <a:rPr lang="en-IN" sz="2200" dirty="0"/>
              <a:t>main</a:t>
            </a:r>
            <a:r>
              <a:rPr lang="en-IN" sz="2200" dirty="0" smtClean="0"/>
              <a:t>()</a:t>
            </a:r>
          </a:p>
          <a:p>
            <a:r>
              <a:rPr lang="en-IN" sz="2200" dirty="0" smtClean="0"/>
              <a:t>{</a:t>
            </a:r>
            <a:endParaRPr lang="en-IN" sz="2200" dirty="0"/>
          </a:p>
          <a:p>
            <a:r>
              <a:rPr lang="en-IN" sz="2200" dirty="0"/>
              <a:t>  </a:t>
            </a:r>
            <a:r>
              <a:rPr lang="en-IN" sz="2200" dirty="0" err="1"/>
              <a:t>var</a:t>
            </a:r>
            <a:r>
              <a:rPr lang="en-IN" sz="2200" dirty="0"/>
              <a:t> </a:t>
            </a:r>
            <a:r>
              <a:rPr lang="en-IN" sz="2200" dirty="0" err="1"/>
              <a:t>publicName</a:t>
            </a:r>
            <a:r>
              <a:rPr lang="en-IN" sz="2200" dirty="0"/>
              <a:t> = "I am Public";  // Public variable</a:t>
            </a:r>
          </a:p>
          <a:p>
            <a:r>
              <a:rPr lang="en-IN" sz="2200" dirty="0"/>
              <a:t>  </a:t>
            </a:r>
            <a:r>
              <a:rPr lang="en-IN" sz="2200" dirty="0" err="1"/>
              <a:t>var</a:t>
            </a:r>
            <a:r>
              <a:rPr lang="en-IN" sz="2200" dirty="0"/>
              <a:t> _</a:t>
            </a:r>
            <a:r>
              <a:rPr lang="en-IN" sz="2200" dirty="0" err="1"/>
              <a:t>privateName</a:t>
            </a:r>
            <a:r>
              <a:rPr lang="en-IN" sz="2200" dirty="0"/>
              <a:t> = "I am Private";  // Private variable</a:t>
            </a:r>
          </a:p>
          <a:p>
            <a:endParaRPr lang="en-IN" sz="2200" dirty="0"/>
          </a:p>
          <a:p>
            <a:r>
              <a:rPr lang="en-IN" sz="2200" dirty="0"/>
              <a:t>  print(</a:t>
            </a:r>
            <a:r>
              <a:rPr lang="en-IN" sz="2200" dirty="0" err="1"/>
              <a:t>publicName</a:t>
            </a:r>
            <a:r>
              <a:rPr lang="en-IN" sz="2200" dirty="0"/>
              <a:t>);      // </a:t>
            </a:r>
            <a:r>
              <a:rPr lang="en-IN" sz="2200" b="1" dirty="0">
                <a:solidFill>
                  <a:srgbClr val="C00000"/>
                </a:solidFill>
              </a:rPr>
              <a:t>✅ Accessible</a:t>
            </a:r>
          </a:p>
          <a:p>
            <a:r>
              <a:rPr lang="en-IN" sz="2200" dirty="0"/>
              <a:t>  print(_</a:t>
            </a:r>
            <a:r>
              <a:rPr lang="en-IN" sz="2200" dirty="0" err="1"/>
              <a:t>privateName</a:t>
            </a:r>
            <a:r>
              <a:rPr lang="en-IN" sz="2200" dirty="0"/>
              <a:t>);    // </a:t>
            </a:r>
            <a:r>
              <a:rPr lang="en-IN" sz="2200" b="1" dirty="0">
                <a:solidFill>
                  <a:srgbClr val="C00000"/>
                </a:solidFill>
              </a:rPr>
              <a:t>✅ Accessible (same file</a:t>
            </a:r>
            <a:r>
              <a:rPr lang="en-IN" sz="2200" dirty="0"/>
              <a:t>)</a:t>
            </a:r>
          </a:p>
          <a:p>
            <a:r>
              <a:rPr lang="en-I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04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043A65D-7187-407F-85FD-858F863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F8F831-6409-40C5-9D83-3E45812FA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Decision-making statements allow programmers to choose which statement should be executed under different </a:t>
            </a:r>
            <a:r>
              <a:rPr lang="en-US" dirty="0" smtClean="0"/>
              <a:t>conditions.</a:t>
            </a:r>
          </a:p>
          <a:p>
            <a:r>
              <a:rPr lang="en-US" dirty="0" smtClean="0"/>
              <a:t>There </a:t>
            </a:r>
            <a:r>
              <a:rPr lang="en-US" dirty="0"/>
              <a:t>are four types of Decision-Making statements available in Dart.</a:t>
            </a:r>
          </a:p>
          <a:p>
            <a:pPr marL="719138" lvl="1" indent="-457200">
              <a:buSzPts val="2400"/>
              <a:buFont typeface="Roboto Condensed"/>
              <a:buAutoNum type="arabicParenR"/>
            </a:pPr>
            <a:r>
              <a:rPr lang="en-US" sz="2400" dirty="0"/>
              <a:t>if statement</a:t>
            </a:r>
            <a:endParaRPr lang="en-US" dirty="0"/>
          </a:p>
          <a:p>
            <a:pPr marL="719138" lvl="1" indent="-457200">
              <a:buSzPts val="2400"/>
              <a:buFont typeface="Roboto Condensed"/>
              <a:buAutoNum type="arabicParenR"/>
            </a:pPr>
            <a:r>
              <a:rPr lang="en-US" sz="2400" dirty="0"/>
              <a:t>if-else statement</a:t>
            </a:r>
            <a:endParaRPr lang="en-US" dirty="0"/>
          </a:p>
          <a:p>
            <a:pPr marL="719138" lvl="1" indent="-457200">
              <a:buSzPts val="2400"/>
              <a:buFont typeface="Roboto Condensed"/>
              <a:buAutoNum type="arabicParenR"/>
            </a:pPr>
            <a:r>
              <a:rPr lang="en-US" sz="2400" dirty="0"/>
              <a:t>if else if statement</a:t>
            </a:r>
            <a:endParaRPr lang="en-US" dirty="0"/>
          </a:p>
          <a:p>
            <a:pPr marL="719138" lvl="1" indent="-457200">
              <a:buSzPts val="2400"/>
              <a:buFont typeface="Roboto Condensed"/>
              <a:buAutoNum type="arabicParenR"/>
            </a:pPr>
            <a:r>
              <a:rPr lang="en-US" sz="2400" dirty="0"/>
              <a:t>switch-case statement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if </a:t>
            </a:r>
            <a:r>
              <a:rPr lang="en-US" b="1" dirty="0" smtClean="0">
                <a:solidFill>
                  <a:srgbClr val="C00000"/>
                </a:solidFill>
              </a:rPr>
              <a:t>statement</a:t>
            </a:r>
          </a:p>
          <a:p>
            <a:pPr marL="1001712" lvl="1" indent="-457200"/>
            <a:r>
              <a:rPr lang="en-US" sz="2200" dirty="0"/>
              <a:t>The if statement checks the given condition and if it returns true, the block of code is executed.</a:t>
            </a:r>
            <a:endParaRPr lang="en-US" sz="2200" dirty="0" smtClean="0"/>
          </a:p>
          <a:p>
            <a:pPr marL="1079500" lvl="2" indent="-273050">
              <a:buSzPts val="2200"/>
              <a:buNone/>
            </a:pPr>
            <a:r>
              <a:rPr lang="en-US" sz="2200" b="1" dirty="0"/>
              <a:t>Syntax:</a:t>
            </a:r>
          </a:p>
          <a:p>
            <a:pPr marL="1335087" lvl="3" indent="0">
              <a:buSzPts val="2200"/>
              <a:buNone/>
            </a:pPr>
            <a:r>
              <a:rPr lang="en-US" sz="2200" b="1" dirty="0"/>
              <a:t>if(condition)</a:t>
            </a:r>
            <a:r>
              <a:rPr lang="en-US" sz="2200" dirty="0"/>
              <a:t> {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    statement 1;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    statement 2;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       .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       .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    statement n;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}</a:t>
            </a:r>
            <a:endParaRPr lang="en-IN" dirty="0"/>
          </a:p>
        </p:txBody>
      </p:sp>
      <p:sp>
        <p:nvSpPr>
          <p:cNvPr id="4" name="Google Shape;644;p43"/>
          <p:cNvSpPr txBox="1"/>
          <p:nvPr/>
        </p:nvSpPr>
        <p:spPr>
          <a:xfrm>
            <a:off x="5856992" y="1663908"/>
            <a:ext cx="4667945" cy="331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Example:</a:t>
            </a:r>
            <a:endParaRPr sz="22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20687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 main()</a:t>
            </a:r>
            <a:endParaRPr dirty="0"/>
          </a:p>
          <a:p>
            <a:pPr marL="420687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20687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8;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877887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if(a &gt; 5)</a:t>
            </a:r>
            <a:endParaRPr dirty="0"/>
          </a:p>
          <a:p>
            <a:pPr marL="877887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35087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print(" $a is greater than 5");</a:t>
            </a:r>
            <a:endParaRPr dirty="0"/>
          </a:p>
          <a:p>
            <a:pPr marL="900113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Google Shape;645;p43"/>
          <p:cNvSpPr txBox="1"/>
          <p:nvPr/>
        </p:nvSpPr>
        <p:spPr>
          <a:xfrm>
            <a:off x="5856992" y="4978648"/>
            <a:ext cx="46679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dirty="0"/>
          </a:p>
          <a:p>
            <a:pPr marL="457200" marR="0" lvl="1" indent="-7937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 is greater than 5</a:t>
            </a:r>
            <a:endParaRPr sz="2200" b="1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1312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b="1" dirty="0">
                <a:solidFill>
                  <a:srgbClr val="C00000"/>
                </a:solidFill>
              </a:rPr>
              <a:t>if-else statement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01712" lvl="1" indent="-457200"/>
            <a:r>
              <a:rPr lang="en-US" dirty="0"/>
              <a:t>The if-else statement checks the given condition and if it is true, it executes the if-block of code otherwise the else-block of code is executed. </a:t>
            </a:r>
            <a:endParaRPr lang="en-US" dirty="0" smtClean="0"/>
          </a:p>
          <a:p>
            <a:pPr marL="1001712" lvl="1" indent="-457200"/>
            <a:r>
              <a:rPr lang="en-US" sz="2200" b="1" dirty="0" smtClean="0"/>
              <a:t>Syntax:</a:t>
            </a:r>
          </a:p>
          <a:p>
            <a:pPr marL="1335087" lvl="3" indent="0">
              <a:buSzPts val="2200"/>
              <a:buNone/>
            </a:pPr>
            <a:r>
              <a:rPr lang="en-US" sz="2200" b="1" dirty="0"/>
              <a:t>if(condition)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dirty="0"/>
              <a:t>{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dirty="0"/>
              <a:t>statements;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dirty="0"/>
              <a:t>}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b="1" dirty="0"/>
              <a:t>else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dirty="0"/>
              <a:t>{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dirty="0"/>
              <a:t>statements;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dirty="0"/>
              <a:t>}</a:t>
            </a:r>
            <a:endParaRPr lang="en-IN" dirty="0"/>
          </a:p>
        </p:txBody>
      </p:sp>
      <p:sp>
        <p:nvSpPr>
          <p:cNvPr id="6" name="Google Shape;652;p44"/>
          <p:cNvSpPr txBox="1"/>
          <p:nvPr/>
        </p:nvSpPr>
        <p:spPr>
          <a:xfrm>
            <a:off x="5812022" y="1910374"/>
            <a:ext cx="4718279" cy="474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Example:</a:t>
            </a:r>
            <a:endParaRPr sz="22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20687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void main()</a:t>
            </a:r>
            <a:endParaRPr dirty="0"/>
          </a:p>
          <a:p>
            <a:pPr marL="420687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20687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2;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877887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if(a &gt; 5)</a:t>
            </a:r>
            <a:endParaRPr dirty="0"/>
          </a:p>
          <a:p>
            <a:pPr marL="877887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35087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print(" $a is greater than 5");</a:t>
            </a:r>
            <a:endParaRPr dirty="0"/>
          </a:p>
          <a:p>
            <a:pPr marL="900113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dirty="0"/>
          </a:p>
          <a:p>
            <a:pPr marL="900113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</a:t>
            </a:r>
            <a:endParaRPr dirty="0"/>
          </a:p>
          <a:p>
            <a:pPr marL="900113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 dirty="0"/>
          </a:p>
          <a:p>
            <a:pPr marL="1357313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print(" $a is smaller than 5");</a:t>
            </a:r>
            <a:endParaRPr dirty="0"/>
          </a:p>
          <a:p>
            <a:pPr marL="900113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653;p44"/>
          <p:cNvSpPr txBox="1"/>
          <p:nvPr/>
        </p:nvSpPr>
        <p:spPr>
          <a:xfrm>
            <a:off x="9352426" y="1910374"/>
            <a:ext cx="290493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dirty="0"/>
          </a:p>
          <a:p>
            <a:pPr marL="457200" marR="0" lvl="1" indent="-7937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 is smaller than 5</a:t>
            </a:r>
            <a:endParaRPr sz="2200" b="1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067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634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194886"/>
            <a:ext cx="4248279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ysClr val="windowText" lastClr="000000"/>
                </a:solidFill>
              </a:rPr>
              <a:t>Topics</a:t>
            </a:r>
            <a:endParaRPr lang="en-US" sz="3600" b="1" dirty="0">
              <a:solidFill>
                <a:sysClr val="windowText" lastClr="000000"/>
              </a:solidFill>
            </a:endParaRPr>
          </a:p>
          <a:p>
            <a:endParaRPr lang="en-US" sz="2000" b="1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ysClr val="windowText" lastClr="000000"/>
                </a:solidFill>
              </a:rPr>
              <a:t>Dart Tool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Print/Write on </a:t>
            </a:r>
            <a:r>
              <a:rPr lang="en-US" sz="2000" dirty="0" smtClean="0"/>
              <a:t>Console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Nullable</a:t>
            </a:r>
            <a:r>
              <a:rPr lang="en-US" sz="2000" dirty="0"/>
              <a:t> – </a:t>
            </a:r>
            <a:r>
              <a:rPr lang="en-US" sz="2000" dirty="0" err="1"/>
              <a:t>Nonnullable</a:t>
            </a:r>
            <a:r>
              <a:rPr lang="en-US" sz="2000" dirty="0"/>
              <a:t> </a:t>
            </a:r>
            <a:r>
              <a:rPr lang="en-US" sz="2000" dirty="0" smtClean="0"/>
              <a:t>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Access </a:t>
            </a:r>
            <a:r>
              <a:rPr lang="en-US" sz="2000" dirty="0" smtClean="0"/>
              <a:t>Modifiers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Decision </a:t>
            </a:r>
            <a:r>
              <a:rPr lang="en-US" sz="2000" dirty="0" smtClean="0"/>
              <a:t>Making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Loops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Function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Collections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b="1" dirty="0">
                <a:solidFill>
                  <a:srgbClr val="C00000"/>
                </a:solidFill>
              </a:rPr>
              <a:t>if-else-if statement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01712" lvl="1" indent="-457200"/>
            <a:r>
              <a:rPr lang="en-US" sz="2200" dirty="0"/>
              <a:t>if-else-if statement is used when we have more than two options.</a:t>
            </a:r>
            <a:r>
              <a:rPr lang="en-US" sz="2200" dirty="0" smtClean="0"/>
              <a:t> </a:t>
            </a:r>
          </a:p>
          <a:p>
            <a:pPr marL="1079500" lvl="2" indent="-273050">
              <a:buSzPts val="2200"/>
              <a:buNone/>
            </a:pPr>
            <a:r>
              <a:rPr lang="en-US" sz="2200" b="1" dirty="0"/>
              <a:t>Syntax:</a:t>
            </a:r>
          </a:p>
          <a:p>
            <a:pPr marL="1335087" lvl="3" indent="0">
              <a:buSzPts val="2200"/>
              <a:buNone/>
            </a:pPr>
            <a:r>
              <a:rPr lang="en-US" sz="2200" b="1" dirty="0"/>
              <a:t>if(condition1)</a:t>
            </a:r>
            <a:r>
              <a:rPr lang="en-US" sz="2200" dirty="0"/>
              <a:t>{</a:t>
            </a:r>
          </a:p>
          <a:p>
            <a:pPr marL="1792286" lvl="4" indent="0">
              <a:buSzPts val="2200"/>
              <a:buNone/>
            </a:pPr>
            <a:r>
              <a:rPr lang="en-US" sz="2200" dirty="0"/>
              <a:t>statements-1;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}</a:t>
            </a:r>
          </a:p>
          <a:p>
            <a:pPr marL="1335087" lvl="3" indent="0">
              <a:buSzPts val="2200"/>
              <a:buNone/>
            </a:pPr>
            <a:r>
              <a:rPr lang="en-US" sz="2200" b="1" dirty="0"/>
              <a:t>else if(condition2)</a:t>
            </a:r>
            <a:r>
              <a:rPr lang="en-US" sz="2200" dirty="0"/>
              <a:t>{</a:t>
            </a:r>
          </a:p>
          <a:p>
            <a:pPr marL="1792286" lvl="4" indent="0">
              <a:buSzPts val="2200"/>
              <a:buNone/>
            </a:pPr>
            <a:r>
              <a:rPr lang="en-US" sz="2200" dirty="0"/>
              <a:t>statements-2;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}</a:t>
            </a:r>
          </a:p>
          <a:p>
            <a:pPr marL="1335087" lvl="3" indent="0">
              <a:buSzPts val="2200"/>
              <a:buNone/>
            </a:pPr>
            <a:r>
              <a:rPr lang="en-US" sz="2200" b="1" dirty="0"/>
              <a:t>.</a:t>
            </a:r>
            <a:endParaRPr lang="en-US" sz="2200" dirty="0"/>
          </a:p>
          <a:p>
            <a:pPr marL="1335087" lvl="3" indent="0">
              <a:buSzPts val="2200"/>
              <a:buNone/>
            </a:pPr>
            <a:r>
              <a:rPr lang="en-US" sz="2200" b="1" dirty="0"/>
              <a:t>.</a:t>
            </a:r>
            <a:endParaRPr lang="en-US" sz="2200" dirty="0"/>
          </a:p>
          <a:p>
            <a:pPr marL="1335087" lvl="3" indent="0">
              <a:buSzPts val="2200"/>
              <a:buNone/>
            </a:pPr>
            <a:r>
              <a:rPr lang="en-US" sz="2200" b="1" dirty="0"/>
              <a:t>else</a:t>
            </a:r>
            <a:r>
              <a:rPr lang="en-US" sz="2200" dirty="0"/>
              <a:t>{</a:t>
            </a:r>
          </a:p>
          <a:p>
            <a:pPr marL="1792286" lvl="4" indent="0">
              <a:buSzPts val="2200"/>
              <a:buNone/>
            </a:pPr>
            <a:r>
              <a:rPr lang="en-US" sz="2200" dirty="0"/>
              <a:t>statements-N;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3111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3"/>
            </a:pPr>
            <a:r>
              <a:rPr lang="en-US" b="1" dirty="0">
                <a:solidFill>
                  <a:srgbClr val="C00000"/>
                </a:solidFill>
              </a:rPr>
              <a:t>if-else-if statement (Cont</a:t>
            </a:r>
            <a:r>
              <a:rPr lang="en-US" b="1" dirty="0" smtClean="0">
                <a:solidFill>
                  <a:srgbClr val="C00000"/>
                </a:solidFill>
              </a:rPr>
              <a:t>.)</a:t>
            </a:r>
          </a:p>
          <a:p>
            <a:pPr marL="1079500" lvl="2" indent="-273050">
              <a:buSzPts val="2200"/>
              <a:buNone/>
            </a:pPr>
            <a:r>
              <a:rPr lang="en-US" sz="2200" b="1" dirty="0" smtClean="0"/>
              <a:t>Example</a:t>
            </a:r>
            <a:r>
              <a:rPr lang="en-US" sz="2200" b="1" dirty="0"/>
              <a:t>: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void main()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dirty="0"/>
              <a:t>{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dirty="0" err="1"/>
              <a:t>int</a:t>
            </a:r>
            <a:r>
              <a:rPr lang="en-US" sz="2200" dirty="0"/>
              <a:t> a = 15, b=5;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b="1" dirty="0">
                <a:solidFill>
                  <a:srgbClr val="C00000"/>
                </a:solidFill>
              </a:rPr>
              <a:t>if (a &lt; b) </a:t>
            </a:r>
            <a:r>
              <a:rPr lang="en-US" sz="2200" dirty="0"/>
              <a:t>{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400"/>
              <a:buNone/>
            </a:pPr>
            <a:r>
              <a:rPr lang="en-US" sz="2400" dirty="0"/>
              <a:t>print("Condition 1 is true");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dirty="0"/>
              <a:t>}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b="1" dirty="0">
                <a:solidFill>
                  <a:srgbClr val="C00000"/>
                </a:solidFill>
              </a:rPr>
              <a:t>else if (a &gt; b) </a:t>
            </a:r>
            <a:r>
              <a:rPr lang="en-US" sz="2200" dirty="0"/>
              <a:t>{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400"/>
              <a:buNone/>
            </a:pPr>
            <a:r>
              <a:rPr lang="en-US" sz="2400" dirty="0"/>
              <a:t>print("Condition 2 is true");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dirty="0"/>
              <a:t>}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b="1" dirty="0">
                <a:solidFill>
                  <a:srgbClr val="C00000"/>
                </a:solidFill>
              </a:rPr>
              <a:t>else</a:t>
            </a:r>
            <a:r>
              <a:rPr lang="en-US" sz="2200" dirty="0"/>
              <a:t> {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400"/>
              <a:buNone/>
            </a:pPr>
            <a:r>
              <a:rPr lang="en-US" sz="2400" dirty="0"/>
              <a:t>print(“Both are equals");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dirty="0"/>
              <a:t>}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dirty="0"/>
              <a:t>}</a:t>
            </a:r>
            <a:endParaRPr lang="en-IN" dirty="0"/>
          </a:p>
        </p:txBody>
      </p:sp>
      <p:sp>
        <p:nvSpPr>
          <p:cNvPr id="4" name="Google Shape;666;p46"/>
          <p:cNvSpPr txBox="1"/>
          <p:nvPr/>
        </p:nvSpPr>
        <p:spPr>
          <a:xfrm>
            <a:off x="6144526" y="1250807"/>
            <a:ext cx="290493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dirty="0"/>
          </a:p>
          <a:p>
            <a:pPr marL="457200" marR="0" lvl="1" indent="-7937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 2 is true</a:t>
            </a:r>
            <a:endParaRPr sz="2200" b="1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5568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4"/>
            </a:pPr>
            <a:r>
              <a:rPr lang="en-US" b="1" dirty="0">
                <a:solidFill>
                  <a:srgbClr val="C00000"/>
                </a:solidFill>
              </a:rPr>
              <a:t>Switch-Case </a:t>
            </a:r>
            <a:r>
              <a:rPr lang="en-US" b="1" dirty="0" smtClean="0">
                <a:solidFill>
                  <a:srgbClr val="C00000"/>
                </a:solidFill>
              </a:rPr>
              <a:t>Statement </a:t>
            </a:r>
          </a:p>
          <a:p>
            <a:pPr marL="1001712" lvl="1" indent="-457200"/>
            <a:r>
              <a:rPr lang="en-US" sz="2200" dirty="0"/>
              <a:t>It is also known as multi-way decision-making </a:t>
            </a:r>
            <a:r>
              <a:rPr lang="en-US" sz="2200" dirty="0" smtClean="0"/>
              <a:t>statement.</a:t>
            </a:r>
          </a:p>
          <a:p>
            <a:pPr marL="1001712" lvl="1" indent="-457200"/>
            <a:r>
              <a:rPr lang="en-US" sz="2200" dirty="0" smtClean="0"/>
              <a:t>Switch-case statement working is similar to if-else-if statement.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pPr marL="1079500" lvl="2" indent="-273050">
              <a:buSzPts val="2200"/>
              <a:buNone/>
            </a:pPr>
            <a:r>
              <a:rPr lang="en-US" sz="2200" b="1" dirty="0"/>
              <a:t>Syntax:</a:t>
            </a:r>
          </a:p>
          <a:p>
            <a:pPr marL="1335087" lvl="3" indent="0">
              <a:buSzPts val="2200"/>
              <a:buNone/>
            </a:pPr>
            <a:r>
              <a:rPr lang="en-US" sz="2200" b="1" dirty="0">
                <a:solidFill>
                  <a:srgbClr val="C00000"/>
                </a:solidFill>
              </a:rPr>
              <a:t>switch(expression)</a:t>
            </a:r>
            <a:r>
              <a:rPr lang="en-US" sz="2200" dirty="0"/>
              <a:t> { 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b="1" dirty="0"/>
              <a:t>case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value1</a:t>
            </a:r>
            <a:r>
              <a:rPr lang="en-US" sz="2200" dirty="0"/>
              <a:t>: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// statements</a:t>
            </a:r>
            <a:endParaRPr lang="en-US" dirty="0"/>
          </a:p>
          <a:p>
            <a:pPr marL="2249487" lvl="5" indent="0">
              <a:buClr>
                <a:srgbClr val="C00000"/>
              </a:buClr>
              <a:buSzPts val="2200"/>
              <a:buNone/>
            </a:pPr>
            <a:r>
              <a:rPr lang="en-US" sz="2200" dirty="0">
                <a:solidFill>
                  <a:srgbClr val="C00000"/>
                </a:solidFill>
              </a:rPr>
              <a:t>break; 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b="1" dirty="0"/>
              <a:t>case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value2</a:t>
            </a:r>
            <a:r>
              <a:rPr lang="en-US" sz="2200" dirty="0"/>
              <a:t>: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// statements</a:t>
            </a:r>
            <a:endParaRPr lang="en-US" dirty="0"/>
          </a:p>
          <a:p>
            <a:pPr marL="2249487" lvl="5" indent="0">
              <a:buClr>
                <a:srgbClr val="C00000"/>
              </a:buClr>
              <a:buSzPts val="2200"/>
              <a:buNone/>
            </a:pPr>
            <a:r>
              <a:rPr lang="en-US" sz="2200" dirty="0">
                <a:solidFill>
                  <a:srgbClr val="C00000"/>
                </a:solidFill>
              </a:rPr>
              <a:t>break; </a:t>
            </a:r>
            <a:endParaRPr lang="en-US" dirty="0"/>
          </a:p>
          <a:p>
            <a:pPr marL="1792286" lvl="4" indent="0">
              <a:lnSpc>
                <a:spcPct val="100000"/>
              </a:lnSpc>
              <a:spcBef>
                <a:spcPts val="0"/>
              </a:spcBef>
              <a:buSzPts val="2200"/>
              <a:buNone/>
            </a:pPr>
            <a:r>
              <a:rPr lang="en-US" sz="2200" dirty="0"/>
              <a:t>    .</a:t>
            </a:r>
            <a:endParaRPr lang="en-US" dirty="0"/>
          </a:p>
          <a:p>
            <a:pPr marL="1792286" lvl="4" indent="0">
              <a:lnSpc>
                <a:spcPct val="100000"/>
              </a:lnSpc>
              <a:spcBef>
                <a:spcPts val="0"/>
              </a:spcBef>
              <a:buSzPts val="2200"/>
              <a:buNone/>
            </a:pPr>
            <a:r>
              <a:rPr lang="en-US" sz="2200" dirty="0"/>
              <a:t>    .</a:t>
            </a:r>
            <a:endParaRPr lang="en-US" dirty="0"/>
          </a:p>
          <a:p>
            <a:pPr marL="1792286" lvl="4" indent="0">
              <a:spcBef>
                <a:spcPts val="0"/>
              </a:spcBef>
              <a:buSzPts val="2200"/>
              <a:buNone/>
            </a:pPr>
            <a:r>
              <a:rPr lang="en-US" sz="2200" b="1" dirty="0"/>
              <a:t>default</a:t>
            </a:r>
            <a:r>
              <a:rPr lang="en-US" sz="2200" dirty="0"/>
              <a:t>: 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//statements;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dirty="0"/>
              <a:t>}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4"/>
            </a:pPr>
            <a:r>
              <a:rPr lang="en-US" b="1" dirty="0" smtClean="0">
                <a:solidFill>
                  <a:srgbClr val="C00000"/>
                </a:solidFill>
              </a:rPr>
              <a:t>Switch-case </a:t>
            </a:r>
            <a:r>
              <a:rPr lang="en-US" b="1" dirty="0">
                <a:solidFill>
                  <a:srgbClr val="C00000"/>
                </a:solidFill>
              </a:rPr>
              <a:t>statement (Cont.)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marL="1079500" lvl="2" indent="-273050">
              <a:buSzPts val="2200"/>
              <a:buNone/>
            </a:pPr>
            <a:r>
              <a:rPr lang="en-US" sz="2200" b="1" dirty="0"/>
              <a:t>Example:</a:t>
            </a:r>
          </a:p>
          <a:p>
            <a:pPr marL="1335087" lvl="3" indent="0">
              <a:buSzPts val="2200"/>
              <a:buNone/>
            </a:pPr>
            <a:r>
              <a:rPr lang="en-US" sz="2200" dirty="0"/>
              <a:t>void main()</a:t>
            </a:r>
            <a:endParaRPr lang="en-US" dirty="0"/>
          </a:p>
          <a:p>
            <a:pPr marL="1335087" lvl="3" indent="0">
              <a:buSzPts val="2200"/>
              <a:buNone/>
            </a:pPr>
            <a:r>
              <a:rPr lang="en-US" sz="2200" dirty="0"/>
              <a:t>{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dirty="0" err="1"/>
              <a:t>var</a:t>
            </a:r>
            <a:r>
              <a:rPr lang="en-US" sz="2200" dirty="0"/>
              <a:t> grade = "B";</a:t>
            </a:r>
            <a:endParaRPr lang="en-US" dirty="0"/>
          </a:p>
          <a:p>
            <a:pPr marL="1792286" lvl="4" indent="0">
              <a:buSzPts val="2200"/>
              <a:buNone/>
            </a:pPr>
            <a:r>
              <a:rPr lang="en-US" sz="2200" b="1" dirty="0">
                <a:solidFill>
                  <a:srgbClr val="C00000"/>
                </a:solidFill>
              </a:rPr>
              <a:t>switch(grade)</a:t>
            </a:r>
            <a:r>
              <a:rPr lang="en-US" sz="2200" dirty="0"/>
              <a:t>{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200"/>
              <a:buNone/>
            </a:pPr>
            <a:r>
              <a:rPr lang="en-US" sz="2200" b="1" dirty="0"/>
              <a:t>case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"A"</a:t>
            </a:r>
            <a:r>
              <a:rPr lang="en-US" sz="2200" dirty="0"/>
              <a:t>:</a:t>
            </a:r>
            <a:endParaRPr lang="en-US" dirty="0"/>
          </a:p>
          <a:p>
            <a:pPr marL="2706687" lvl="6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print("Excellent");</a:t>
            </a:r>
            <a:endParaRPr lang="en-US" dirty="0"/>
          </a:p>
          <a:p>
            <a:pPr marL="2706687" lvl="6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break; 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200"/>
              <a:buNone/>
            </a:pPr>
            <a:r>
              <a:rPr lang="en-US" sz="2200" b="1" dirty="0"/>
              <a:t>case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"B"</a:t>
            </a:r>
            <a:r>
              <a:rPr lang="en-US" sz="2200" dirty="0"/>
              <a:t>:</a:t>
            </a:r>
            <a:endParaRPr lang="en-US" dirty="0"/>
          </a:p>
          <a:p>
            <a:pPr marL="2706687" lvl="6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print("Good");</a:t>
            </a:r>
            <a:endParaRPr lang="en-US" dirty="0"/>
          </a:p>
          <a:p>
            <a:pPr marL="2706687" lvl="6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break; </a:t>
            </a:r>
            <a:endParaRPr lang="en-US" dirty="0"/>
          </a:p>
          <a:p>
            <a:pPr marL="2249487" lvl="5" indent="0">
              <a:buClr>
                <a:schemeClr val="dk1"/>
              </a:buClr>
              <a:buSzPts val="2200"/>
              <a:buNone/>
            </a:pPr>
            <a:r>
              <a:rPr lang="en-US" sz="2200" b="1" dirty="0"/>
              <a:t>case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"C"</a:t>
            </a:r>
            <a:r>
              <a:rPr lang="en-US" sz="2200" dirty="0"/>
              <a:t>:</a:t>
            </a:r>
            <a:endParaRPr lang="en-US" dirty="0"/>
          </a:p>
          <a:p>
            <a:pPr marL="2706687" lvl="6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print("Fair"); </a:t>
            </a:r>
            <a:endParaRPr lang="en-US" dirty="0"/>
          </a:p>
          <a:p>
            <a:pPr marL="2706687" lvl="6" indent="0">
              <a:buClr>
                <a:schemeClr val="dk1"/>
              </a:buClr>
              <a:buSzPts val="2200"/>
              <a:buNone/>
            </a:pPr>
            <a:r>
              <a:rPr lang="en-US" sz="2200" dirty="0"/>
              <a:t>break;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Google Shape;679;p48"/>
          <p:cNvSpPr txBox="1"/>
          <p:nvPr/>
        </p:nvSpPr>
        <p:spPr>
          <a:xfrm>
            <a:off x="6120263" y="1250807"/>
            <a:ext cx="5083107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-1047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"D"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dirty="0"/>
          </a:p>
          <a:p>
            <a:pPr marL="1371600" marR="0" lvl="3" indent="-1047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print("Poor"); </a:t>
            </a:r>
            <a:endParaRPr dirty="0"/>
          </a:p>
          <a:p>
            <a:pPr marL="1371600" marR="0" lvl="3" indent="-1047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break; </a:t>
            </a:r>
            <a:endParaRPr dirty="0"/>
          </a:p>
          <a:p>
            <a:pPr marL="914400" marR="0" lvl="2" indent="-1047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dirty="0"/>
          </a:p>
          <a:p>
            <a:pPr marL="1371600" marR="0" lvl="3" indent="-1047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print("Invalid choice"); </a:t>
            </a:r>
            <a:endParaRPr dirty="0"/>
          </a:p>
          <a:p>
            <a:pPr marL="457200" marR="0" lvl="1" indent="-7937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dirty="0"/>
          </a:p>
        </p:txBody>
      </p:sp>
      <p:sp>
        <p:nvSpPr>
          <p:cNvPr id="5" name="Google Shape;680;p48"/>
          <p:cNvSpPr txBox="1"/>
          <p:nvPr/>
        </p:nvSpPr>
        <p:spPr>
          <a:xfrm>
            <a:off x="6120263" y="3713020"/>
            <a:ext cx="508310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dirty="0"/>
          </a:p>
          <a:p>
            <a:pPr marL="44926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41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043A65D-7187-407F-85FD-858F863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F8F831-6409-40C5-9D83-3E45812FA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- 7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r>
              <a:rPr lang="en-US" dirty="0"/>
              <a:t>are used to </a:t>
            </a:r>
            <a:r>
              <a:rPr lang="en-US" b="1" dirty="0"/>
              <a:t>repeat block of code </a:t>
            </a:r>
            <a:r>
              <a:rPr lang="en-US" dirty="0"/>
              <a:t>until conditions are false</a:t>
            </a:r>
            <a:r>
              <a:rPr lang="en-US" dirty="0" smtClean="0"/>
              <a:t>.</a:t>
            </a:r>
          </a:p>
          <a:p>
            <a:r>
              <a:rPr lang="en-US" dirty="0"/>
              <a:t>There are different types of loops available in </a:t>
            </a:r>
            <a:r>
              <a:rPr lang="en-US" dirty="0" smtClean="0"/>
              <a:t>Dart.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200" dirty="0"/>
              <a:t>for… in loop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200" dirty="0"/>
              <a:t>for each </a:t>
            </a:r>
            <a:r>
              <a:rPr lang="en-US" sz="2200" dirty="0" smtClean="0"/>
              <a:t>loop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9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for…in </a:t>
            </a:r>
            <a:r>
              <a:rPr lang="en-US" b="1" dirty="0" smtClean="0">
                <a:solidFill>
                  <a:srgbClr val="C00000"/>
                </a:solidFill>
              </a:rPr>
              <a:t>Loop</a:t>
            </a:r>
          </a:p>
          <a:p>
            <a:pPr marL="1001712" lvl="1" indent="-457200"/>
            <a:r>
              <a:rPr lang="en-US" sz="2200" dirty="0"/>
              <a:t>The for...in loop is used to loop through an object's </a:t>
            </a:r>
            <a:r>
              <a:rPr lang="en-US" sz="2200" dirty="0" smtClean="0"/>
              <a:t>properties.</a:t>
            </a:r>
          </a:p>
          <a:p>
            <a:pPr marL="1079500" lvl="2" indent="-273050">
              <a:buSzPts val="2200"/>
              <a:buNone/>
            </a:pPr>
            <a:r>
              <a:rPr lang="en-US" sz="2200" b="1" dirty="0"/>
              <a:t>Syntax:</a:t>
            </a:r>
          </a:p>
          <a:p>
            <a:pPr marL="1335087" lvl="3" indent="0">
              <a:buSzPts val="2200"/>
              <a:buNone/>
            </a:pPr>
            <a:r>
              <a:rPr lang="en-US" sz="2200" b="1" dirty="0">
                <a:solidFill>
                  <a:srgbClr val="C00000"/>
                </a:solidFill>
              </a:rPr>
              <a:t>for (</a:t>
            </a:r>
            <a:r>
              <a:rPr lang="en-US" sz="2200" dirty="0" err="1"/>
              <a:t>variablename</a:t>
            </a:r>
            <a:r>
              <a:rPr lang="en-US" sz="2200" b="1" dirty="0">
                <a:solidFill>
                  <a:srgbClr val="C00000"/>
                </a:solidFill>
              </a:rPr>
              <a:t> in </a:t>
            </a:r>
            <a:r>
              <a:rPr lang="en-US" sz="2200" dirty="0"/>
              <a:t>object</a:t>
            </a:r>
            <a:r>
              <a:rPr lang="en-US" sz="2200" b="1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{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endParaRPr lang="en-US" sz="2200" dirty="0"/>
          </a:p>
          <a:p>
            <a:pPr marL="1792286" lvl="4" indent="0">
              <a:buSzPts val="2200"/>
              <a:buNone/>
            </a:pPr>
            <a:r>
              <a:rPr lang="en-US" sz="2200" dirty="0"/>
              <a:t>// Body of the loop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endParaRPr lang="en-US" sz="2200" dirty="0"/>
          </a:p>
          <a:p>
            <a:pPr marL="1335087" lvl="3" indent="0">
              <a:buSzPts val="2200"/>
              <a:buNone/>
            </a:pPr>
            <a:r>
              <a:rPr lang="en-US" sz="2200" dirty="0" smtClean="0"/>
              <a:t>}</a:t>
            </a:r>
          </a:p>
          <a:p>
            <a:pPr marL="1220787" lvl="2" indent="-342900">
              <a:buSzPts val="2200"/>
            </a:pPr>
            <a:r>
              <a:rPr lang="en-US" sz="2000" dirty="0"/>
              <a:t>In each iteration, one property from the object is assigned to the </a:t>
            </a:r>
            <a:r>
              <a:rPr lang="en-US" sz="2000" dirty="0" smtClean="0"/>
              <a:t>variable.</a:t>
            </a:r>
          </a:p>
          <a:p>
            <a:pPr marL="1220787" lvl="2" indent="-342900">
              <a:buSzPts val="2200"/>
            </a:pPr>
            <a:r>
              <a:rPr lang="en-US" sz="2000" dirty="0"/>
              <a:t>This loop continues till all the properties of the object are </a:t>
            </a:r>
            <a:r>
              <a:rPr lang="en-US" sz="2000" dirty="0" smtClean="0"/>
              <a:t>exhausted</a:t>
            </a:r>
            <a:r>
              <a:rPr lang="en-US" sz="2400" dirty="0" smtClean="0"/>
              <a:t>.</a:t>
            </a:r>
          </a:p>
          <a:p>
            <a:pPr marL="1335087" lvl="3" indent="0">
              <a:buSzPts val="2200"/>
              <a:buNone/>
            </a:pPr>
            <a:endParaRPr lang="en-US" dirty="0" smtClean="0"/>
          </a:p>
          <a:p>
            <a:pPr marL="1001712" lvl="1" indent="-4572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923" y="3750091"/>
            <a:ext cx="6096000" cy="29146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9625" lvl="2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b="1" dirty="0"/>
              <a:t>Example:</a:t>
            </a:r>
            <a:endParaRPr lang="en-US" sz="2200" dirty="0"/>
          </a:p>
          <a:p>
            <a:pPr marL="1266825" lvl="3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void main()</a:t>
            </a:r>
          </a:p>
          <a:p>
            <a:pPr marL="1266825" lvl="3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{</a:t>
            </a:r>
          </a:p>
          <a:p>
            <a:pPr marL="1724025" lvl="4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obj</a:t>
            </a:r>
            <a:r>
              <a:rPr lang="en-US" sz="2200" dirty="0"/>
              <a:t> = [12,13,14]; </a:t>
            </a:r>
          </a:p>
          <a:p>
            <a:pPr marL="1724025" lvl="4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b="1" dirty="0">
                <a:solidFill>
                  <a:srgbClr val="C00000"/>
                </a:solidFill>
              </a:rPr>
              <a:t>for (</a:t>
            </a: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in</a:t>
            </a:r>
            <a:r>
              <a:rPr lang="en-US" sz="2200" dirty="0"/>
              <a:t> </a:t>
            </a:r>
            <a:r>
              <a:rPr lang="en-US" sz="2200" dirty="0" err="1"/>
              <a:t>obj</a:t>
            </a:r>
            <a:r>
              <a:rPr lang="en-US" sz="2200" b="1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 { </a:t>
            </a:r>
          </a:p>
          <a:p>
            <a:pPr marL="2181225" lvl="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200"/>
            </a:pPr>
            <a:r>
              <a:rPr lang="en-US" sz="2200" dirty="0"/>
              <a:t>print(</a:t>
            </a:r>
            <a:r>
              <a:rPr lang="en-US" sz="2200" dirty="0" err="1"/>
              <a:t>i</a:t>
            </a:r>
            <a:r>
              <a:rPr lang="en-US" sz="2200" dirty="0"/>
              <a:t>); </a:t>
            </a:r>
          </a:p>
          <a:p>
            <a:pPr marL="1724025" lvl="4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} </a:t>
            </a:r>
          </a:p>
          <a:p>
            <a:pPr marL="1266825" lvl="3" algn="just">
              <a:lnSpc>
                <a:spcPct val="90000"/>
              </a:lnSpc>
              <a:buSzPts val="2200"/>
            </a:pPr>
            <a:r>
              <a:rPr lang="en-US" sz="2200" dirty="0"/>
              <a:t>}</a:t>
            </a:r>
            <a:endParaRPr lang="en-IN" sz="2200" dirty="0"/>
          </a:p>
        </p:txBody>
      </p:sp>
      <p:sp>
        <p:nvSpPr>
          <p:cNvPr id="5" name="Google Shape;706;p52"/>
          <p:cNvSpPr txBox="1"/>
          <p:nvPr/>
        </p:nvSpPr>
        <p:spPr>
          <a:xfrm>
            <a:off x="6784318" y="3976067"/>
            <a:ext cx="508310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200" dirty="0"/>
          </a:p>
          <a:p>
            <a:pPr marL="44926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sz="2200" dirty="0"/>
          </a:p>
          <a:p>
            <a:pPr marL="44926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sz="2200" dirty="0"/>
          </a:p>
          <a:p>
            <a:pPr marL="44926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732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b="1" dirty="0">
                <a:solidFill>
                  <a:srgbClr val="C00000"/>
                </a:solidFill>
              </a:rPr>
              <a:t>for Each Loop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01712" lvl="1" indent="-457200"/>
            <a:r>
              <a:rPr lang="en-US" sz="2200" dirty="0"/>
              <a:t>The for Each loop iterates over all list/collection elements or variables</a:t>
            </a:r>
            <a:r>
              <a:rPr lang="en-US" sz="2200" dirty="0" smtClean="0"/>
              <a:t>.</a:t>
            </a:r>
          </a:p>
          <a:p>
            <a:pPr marL="1079500" lvl="2" indent="-273050">
              <a:buSzPts val="2200"/>
              <a:buNone/>
            </a:pPr>
            <a:r>
              <a:rPr lang="en-US" sz="2200" b="1" dirty="0"/>
              <a:t>Syntax:</a:t>
            </a:r>
          </a:p>
          <a:p>
            <a:pPr marL="1335087" lvl="3" indent="0">
              <a:buSzPts val="2200"/>
              <a:buNone/>
            </a:pPr>
            <a:r>
              <a:rPr lang="en-US" sz="2200" dirty="0" err="1"/>
              <a:t>collectionName</a:t>
            </a:r>
            <a:r>
              <a:rPr lang="en-US" sz="2200" b="1" dirty="0" err="1">
                <a:solidFill>
                  <a:srgbClr val="C00000"/>
                </a:solidFill>
              </a:rPr>
              <a:t>.forEach</a:t>
            </a:r>
            <a:r>
              <a:rPr lang="en-US" sz="2200" b="1" dirty="0">
                <a:solidFill>
                  <a:srgbClr val="C00000"/>
                </a:solidFill>
              </a:rPr>
              <a:t>(</a:t>
            </a:r>
            <a:r>
              <a:rPr lang="en-US" sz="2200" dirty="0"/>
              <a:t>void </a:t>
            </a:r>
            <a:r>
              <a:rPr lang="en-US" sz="2200" b="1" dirty="0"/>
              <a:t>f(value)</a:t>
            </a:r>
            <a:r>
              <a:rPr lang="en-US" sz="2200" b="1" dirty="0">
                <a:solidFill>
                  <a:srgbClr val="C00000"/>
                </a:solidFill>
              </a:rPr>
              <a:t>);</a:t>
            </a:r>
            <a:endParaRPr lang="en-US" sz="2200" dirty="0" smtClean="0"/>
          </a:p>
          <a:p>
            <a:pPr marL="1220787" lvl="2" indent="-342900">
              <a:buSzPts val="2200"/>
            </a:pPr>
            <a:r>
              <a:rPr lang="en-US" sz="2200" b="1" dirty="0"/>
              <a:t>f( value):</a:t>
            </a:r>
            <a:r>
              <a:rPr lang="en-US" sz="2200" dirty="0"/>
              <a:t> It is used to make a call to the </a:t>
            </a:r>
            <a:r>
              <a:rPr lang="en-US" sz="2200" b="1" dirty="0"/>
              <a:t>f function </a:t>
            </a:r>
            <a:r>
              <a:rPr lang="en-US" sz="2200" dirty="0"/>
              <a:t>for each element in the </a:t>
            </a:r>
            <a:r>
              <a:rPr lang="en-US" sz="2200" dirty="0" smtClean="0"/>
              <a:t>collection</a:t>
            </a:r>
            <a:r>
              <a:rPr lang="en-US" sz="2200" dirty="0"/>
              <a:t>.</a:t>
            </a:r>
            <a:endParaRPr lang="en-US" sz="2200" dirty="0" smtClean="0"/>
          </a:p>
          <a:p>
            <a:pPr marL="1335087" lvl="3" indent="0">
              <a:buSzPts val="2200"/>
              <a:buNone/>
            </a:pPr>
            <a:endParaRPr lang="en-US" sz="2200" dirty="0" smtClean="0"/>
          </a:p>
          <a:p>
            <a:pPr marL="1001712" lvl="1" indent="-4572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476" y="2790423"/>
            <a:ext cx="6096000" cy="21770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9625" lvl="2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b="1" dirty="0"/>
              <a:t>Example:</a:t>
            </a:r>
            <a:endParaRPr lang="en-US" sz="2200" dirty="0"/>
          </a:p>
          <a:p>
            <a:pPr marL="1266825" lvl="3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void main()</a:t>
            </a:r>
          </a:p>
          <a:p>
            <a:pPr marL="1266825" lvl="3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{</a:t>
            </a:r>
          </a:p>
          <a:p>
            <a:pPr marL="1724025" lvl="4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obj</a:t>
            </a:r>
            <a:r>
              <a:rPr lang="en-US" sz="2200" dirty="0"/>
              <a:t> = [12,13,14]; </a:t>
            </a:r>
          </a:p>
          <a:p>
            <a:pPr marL="1724025" lvl="4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 err="1"/>
              <a:t>obj.</a:t>
            </a:r>
            <a:r>
              <a:rPr lang="en-US" sz="2200" b="1" dirty="0" err="1">
                <a:solidFill>
                  <a:srgbClr val="C00000"/>
                </a:solidFill>
              </a:rPr>
              <a:t>forEach</a:t>
            </a:r>
            <a:r>
              <a:rPr lang="en-US" sz="2200" b="1" dirty="0">
                <a:solidFill>
                  <a:srgbClr val="C00000"/>
                </a:solidFill>
              </a:rPr>
              <a:t>(</a:t>
            </a:r>
            <a:r>
              <a:rPr lang="en-US" sz="2200" dirty="0"/>
              <a:t>(</a:t>
            </a:r>
            <a:r>
              <a:rPr lang="en-US" sz="2200" dirty="0" err="1"/>
              <a:t>num</a:t>
            </a:r>
            <a:r>
              <a:rPr lang="en-US" sz="2200" dirty="0"/>
              <a:t>) =&gt; print(</a:t>
            </a:r>
            <a:r>
              <a:rPr lang="en-US" sz="2200" dirty="0" err="1"/>
              <a:t>num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C00000"/>
                </a:solidFill>
              </a:rPr>
              <a:t>);</a:t>
            </a:r>
            <a:r>
              <a:rPr lang="en-US" sz="2200" dirty="0"/>
              <a:t> </a:t>
            </a:r>
          </a:p>
          <a:p>
            <a:pPr marL="1266825" lvl="3" algn="just">
              <a:lnSpc>
                <a:spcPct val="90000"/>
              </a:lnSpc>
              <a:buSzPts val="2200"/>
            </a:pPr>
            <a:r>
              <a:rPr lang="en-US" sz="2200" dirty="0"/>
              <a:t>}</a:t>
            </a:r>
            <a:endParaRPr lang="en-IN" sz="2200" dirty="0"/>
          </a:p>
        </p:txBody>
      </p:sp>
      <p:sp>
        <p:nvSpPr>
          <p:cNvPr id="6" name="Google Shape;713;p53"/>
          <p:cNvSpPr txBox="1"/>
          <p:nvPr/>
        </p:nvSpPr>
        <p:spPr>
          <a:xfrm>
            <a:off x="967923" y="4894289"/>
            <a:ext cx="508310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200" dirty="0"/>
          </a:p>
          <a:p>
            <a:pPr marL="44926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sz="2200" dirty="0"/>
          </a:p>
          <a:p>
            <a:pPr marL="44926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sz="2200" dirty="0"/>
          </a:p>
          <a:p>
            <a:pPr marL="44926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05018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570A"/>
              </a:buClr>
              <a:buSzPts val="6000"/>
              <a:buFont typeface="Roboto Condensed"/>
              <a:buNone/>
            </a:pP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53" name="Google Shape;753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Section - </a:t>
            </a:r>
            <a:r>
              <a:rPr lang="en-US" dirty="0" smtClean="0"/>
              <a:t>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function is a set of statements to perform a specific </a:t>
            </a:r>
            <a:r>
              <a:rPr lang="en-US" dirty="0" smtClean="0"/>
              <a:t>task.</a:t>
            </a:r>
            <a:endParaRPr lang="en-US" sz="2800" b="1" dirty="0" smtClean="0"/>
          </a:p>
          <a:p>
            <a:r>
              <a:rPr lang="en-US" dirty="0" smtClean="0"/>
              <a:t>Functions </a:t>
            </a:r>
            <a:r>
              <a:rPr lang="en-US" dirty="0"/>
              <a:t>organize the program into </a:t>
            </a:r>
            <a:r>
              <a:rPr lang="en-US" b="1" dirty="0"/>
              <a:t>logical blocks of </a:t>
            </a:r>
            <a:r>
              <a:rPr lang="en-US" b="1" dirty="0" smtClean="0"/>
              <a:t>code</a:t>
            </a:r>
            <a:r>
              <a:rPr lang="en-US" dirty="0" smtClean="0"/>
              <a:t>.</a:t>
            </a:r>
            <a:endParaRPr lang="en-US" sz="2800" b="1" dirty="0" smtClean="0"/>
          </a:p>
          <a:p>
            <a:r>
              <a:rPr lang="en-US" dirty="0" smtClean="0"/>
              <a:t>Functions </a:t>
            </a:r>
            <a:r>
              <a:rPr lang="en-US" dirty="0"/>
              <a:t>are the building blocks of </a:t>
            </a:r>
            <a:r>
              <a:rPr lang="en-US" b="1" dirty="0"/>
              <a:t>readable, maintainable, and reusable </a:t>
            </a:r>
            <a:r>
              <a:rPr lang="en-US" b="1" dirty="0" smtClean="0"/>
              <a:t>code</a:t>
            </a:r>
            <a:r>
              <a:rPr lang="en-US" dirty="0" smtClean="0"/>
              <a:t>.</a:t>
            </a:r>
            <a:endParaRPr lang="en-US" sz="2000" dirty="0" smtClean="0"/>
          </a:p>
          <a:p>
            <a:r>
              <a:rPr lang="en-US" dirty="0" smtClean="0"/>
              <a:t>Once </a:t>
            </a:r>
            <a:r>
              <a:rPr lang="en-US" dirty="0"/>
              <a:t>defined, functions may be called to access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100" y="2815627"/>
            <a:ext cx="6373640" cy="229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lvl="1" algn="just">
              <a:lnSpc>
                <a:spcPct val="90000"/>
              </a:lnSpc>
              <a:spcBef>
                <a:spcPts val="500"/>
              </a:spcBef>
              <a:buSzPts val="2400"/>
            </a:pPr>
            <a:r>
              <a:rPr lang="en-US" sz="2400" b="1" dirty="0"/>
              <a:t>Syntax:</a:t>
            </a:r>
            <a:endParaRPr lang="en-US" dirty="0">
              <a:solidFill>
                <a:srgbClr val="C00000"/>
              </a:solidFill>
            </a:endParaRPr>
          </a:p>
          <a:p>
            <a:pPr marL="603250" lvl="2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b="1" dirty="0" err="1">
                <a:solidFill>
                  <a:srgbClr val="C00000"/>
                </a:solidFill>
              </a:rPr>
              <a:t>return_type</a:t>
            </a:r>
            <a:r>
              <a:rPr lang="en-US" sz="2200" b="1" dirty="0">
                <a:solidFill>
                  <a:srgbClr val="C00000"/>
                </a:solidFill>
              </a:rPr>
              <a:t>  </a:t>
            </a:r>
            <a:r>
              <a:rPr lang="en-US" sz="2200" dirty="0" err="1"/>
              <a:t>function_name</a:t>
            </a:r>
            <a:r>
              <a:rPr lang="en-US" sz="2200" dirty="0"/>
              <a:t> </a:t>
            </a:r>
            <a:r>
              <a:rPr lang="en-US" sz="2200" b="1" dirty="0"/>
              <a:t>(parameters) </a:t>
            </a:r>
            <a:r>
              <a:rPr lang="en-US" sz="2200" dirty="0"/>
              <a:t>{ </a:t>
            </a:r>
            <a:endParaRPr lang="en-US" dirty="0"/>
          </a:p>
          <a:p>
            <a:pPr marL="1060450" lvl="3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// Body of function return value; </a:t>
            </a:r>
            <a:endParaRPr lang="en-US" dirty="0"/>
          </a:p>
          <a:p>
            <a:pPr marL="603250" lvl="2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}</a:t>
            </a:r>
            <a:endParaRPr lang="en-US" dirty="0"/>
          </a:p>
          <a:p>
            <a:pPr marL="269875" lvl="1" algn="just">
              <a:lnSpc>
                <a:spcPct val="90000"/>
              </a:lnSpc>
              <a:spcBef>
                <a:spcPts val="500"/>
              </a:spcBef>
              <a:buSzPts val="2400"/>
            </a:pPr>
            <a:r>
              <a:rPr lang="en-US" sz="2400" b="1" dirty="0"/>
              <a:t>Function Call Syntax:</a:t>
            </a:r>
            <a:endParaRPr lang="en-US" dirty="0"/>
          </a:p>
          <a:p>
            <a:pPr marL="603250" lvl="2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 err="1"/>
              <a:t>function_name</a:t>
            </a:r>
            <a:r>
              <a:rPr lang="en-US" sz="2200" b="1" dirty="0"/>
              <a:t> (</a:t>
            </a:r>
            <a:r>
              <a:rPr lang="en-US" sz="2200" b="1" dirty="0" err="1"/>
              <a:t>argument_list</a:t>
            </a:r>
            <a:r>
              <a:rPr lang="en-US" sz="2200" b="1" dirty="0"/>
              <a:t>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18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88570A"/>
              </a:buClr>
              <a:buSzPts val="6000"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60" name="Google Shape;360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Section - 1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5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512" lvl="1" indent="-68262">
              <a:spcBef>
                <a:spcPts val="0"/>
              </a:spcBef>
              <a:buSzPts val="2200"/>
              <a:buNone/>
            </a:pPr>
            <a:r>
              <a:rPr lang="en-US" sz="2200" b="1" dirty="0"/>
              <a:t>Example:</a:t>
            </a:r>
            <a:endParaRPr lang="en-US" dirty="0"/>
          </a:p>
          <a:p>
            <a:pPr marL="809625" lvl="2" indent="0">
              <a:buSzPts val="2200"/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int</a:t>
            </a:r>
            <a:r>
              <a:rPr lang="en-US" sz="2200" dirty="0"/>
              <a:t> add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a, </a:t>
            </a:r>
            <a:r>
              <a:rPr lang="en-US" sz="2200" b="1" dirty="0" err="1"/>
              <a:t>int</a:t>
            </a:r>
            <a:r>
              <a:rPr lang="en-US" sz="2200" b="1" dirty="0"/>
              <a:t> b)</a:t>
            </a:r>
            <a:endParaRPr lang="en-US" sz="2200" dirty="0"/>
          </a:p>
          <a:p>
            <a:pPr marL="809625" lvl="2" indent="0">
              <a:buSzPts val="2200"/>
              <a:buNone/>
            </a:pPr>
            <a:r>
              <a:rPr lang="en-US" sz="2200" dirty="0"/>
              <a:t>{	</a:t>
            </a:r>
          </a:p>
          <a:p>
            <a:pPr marL="1266825" lvl="3" indent="0">
              <a:buSzPts val="2200"/>
              <a:buNone/>
            </a:pPr>
            <a:r>
              <a:rPr lang="en-US" sz="2200" dirty="0" err="1"/>
              <a:t>int</a:t>
            </a:r>
            <a:r>
              <a:rPr lang="en-US" sz="2200" dirty="0"/>
              <a:t> result = a + b;</a:t>
            </a:r>
          </a:p>
          <a:p>
            <a:pPr marL="1266825" lvl="3" indent="0">
              <a:buSzPts val="2200"/>
              <a:buNone/>
            </a:pPr>
            <a:r>
              <a:rPr lang="en-US" sz="2200" dirty="0"/>
              <a:t>return result; </a:t>
            </a:r>
          </a:p>
          <a:p>
            <a:pPr marL="809625" lvl="2" indent="0">
              <a:buSzPts val="2200"/>
              <a:buNone/>
            </a:pPr>
            <a:r>
              <a:rPr lang="en-US" sz="2200" dirty="0"/>
              <a:t>}</a:t>
            </a:r>
          </a:p>
          <a:p>
            <a:pPr marL="809625" lvl="2" indent="0">
              <a:buSzPts val="2200"/>
              <a:buNone/>
            </a:pPr>
            <a:r>
              <a:rPr lang="en-US" sz="2200" dirty="0"/>
              <a:t>void main()</a:t>
            </a:r>
          </a:p>
          <a:p>
            <a:pPr marL="809625" lvl="2" indent="0">
              <a:buSzPts val="2200"/>
              <a:buNone/>
            </a:pPr>
            <a:r>
              <a:rPr lang="en-US" sz="2200" dirty="0"/>
              <a:t>{</a:t>
            </a:r>
          </a:p>
          <a:p>
            <a:pPr marL="1266825" lvl="3" indent="0">
              <a:buSzPts val="2200"/>
              <a:buNone/>
            </a:pP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output</a:t>
            </a:r>
            <a:r>
              <a:rPr lang="en-US" sz="2200" dirty="0"/>
              <a:t> = </a:t>
            </a:r>
            <a:r>
              <a:rPr lang="en-US" sz="2200" b="1" dirty="0"/>
              <a:t>add(10, 20)</a:t>
            </a:r>
            <a:r>
              <a:rPr lang="en-US" sz="2200" dirty="0"/>
              <a:t>; </a:t>
            </a:r>
          </a:p>
          <a:p>
            <a:pPr marL="1266825" lvl="3" indent="0">
              <a:buSzPts val="2200"/>
              <a:buNone/>
            </a:pPr>
            <a:r>
              <a:rPr lang="en-US" sz="2200" dirty="0"/>
              <a:t>print(output);</a:t>
            </a:r>
          </a:p>
          <a:p>
            <a:pPr marL="809625" lvl="2" indent="0">
              <a:buSzPts val="2200"/>
              <a:buNone/>
            </a:pPr>
            <a:r>
              <a:rPr lang="en-US" sz="2200" dirty="0"/>
              <a:t>}</a:t>
            </a:r>
          </a:p>
          <a:p>
            <a:pPr marL="476250" lvl="1" indent="0">
              <a:buSzPts val="2400"/>
              <a:buNone/>
            </a:pPr>
            <a:r>
              <a:rPr lang="en-US" sz="2200" b="1" dirty="0"/>
              <a:t>Output:</a:t>
            </a:r>
            <a:endParaRPr lang="en-US" sz="2200" dirty="0"/>
          </a:p>
          <a:p>
            <a:pPr marL="809625" lvl="2" indent="0">
              <a:buSzPts val="2000"/>
              <a:buNone/>
            </a:pPr>
            <a:r>
              <a:rPr lang="en-US" sz="22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8213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Named </a:t>
            </a:r>
            <a:r>
              <a:rPr lang="en-US" b="1" dirty="0" smtClean="0">
                <a:solidFill>
                  <a:srgbClr val="C00000"/>
                </a:solidFill>
              </a:rPr>
              <a:t>Optional Parameter</a:t>
            </a:r>
            <a:endParaRPr lang="en-US" dirty="0" smtClean="0"/>
          </a:p>
          <a:p>
            <a:pPr lvl="0"/>
            <a:r>
              <a:rPr lang="en-US" dirty="0" smtClean="0"/>
              <a:t>Named </a:t>
            </a:r>
            <a:r>
              <a:rPr lang="en-US" dirty="0"/>
              <a:t>parameters are </a:t>
            </a:r>
            <a:r>
              <a:rPr lang="en-US" b="1" dirty="0">
                <a:solidFill>
                  <a:srgbClr val="C00000"/>
                </a:solidFill>
              </a:rPr>
              <a:t>optional</a:t>
            </a:r>
            <a:r>
              <a:rPr lang="en-US" dirty="0"/>
              <a:t> unless it is explicitly marked as </a:t>
            </a:r>
            <a:r>
              <a:rPr lang="en-US" b="1" dirty="0" smtClean="0">
                <a:solidFill>
                  <a:srgbClr val="C00000"/>
                </a:solidFill>
              </a:rPr>
              <a:t>required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When </a:t>
            </a:r>
            <a:r>
              <a:rPr lang="en-US" dirty="0"/>
              <a:t>defining a function, use </a:t>
            </a:r>
            <a:r>
              <a:rPr lang="en-US" b="1" dirty="0"/>
              <a:t>{param1, param2, …} </a:t>
            </a:r>
            <a:r>
              <a:rPr lang="en-US" dirty="0"/>
              <a:t>to specify named parameters. </a:t>
            </a:r>
            <a:endParaRPr lang="en-US" dirty="0" smtClean="0"/>
          </a:p>
          <a:p>
            <a:pPr lvl="0"/>
            <a:r>
              <a:rPr lang="en-US" dirty="0" smtClean="0"/>
              <a:t>If </a:t>
            </a:r>
            <a:r>
              <a:rPr lang="en-US" dirty="0"/>
              <a:t>we don’t provide a default value or mark a named parameter as required, their types must </a:t>
            </a:r>
            <a:r>
              <a:rPr lang="en-US" dirty="0" smtClean="0"/>
              <a:t>be </a:t>
            </a:r>
            <a:r>
              <a:rPr lang="en-US" b="1" dirty="0" err="1" smtClean="0"/>
              <a:t>nullable</a:t>
            </a:r>
            <a:r>
              <a:rPr lang="en-US" b="1" dirty="0" smtClean="0"/>
              <a:t> </a:t>
            </a:r>
            <a:r>
              <a:rPr lang="en-US" b="1" dirty="0"/>
              <a:t>as their default value will be 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While </a:t>
            </a:r>
            <a:r>
              <a:rPr lang="en-US" dirty="0"/>
              <a:t>calling a function, you can specify named arguments using </a:t>
            </a:r>
            <a:r>
              <a:rPr lang="en-US" b="1" dirty="0" err="1"/>
              <a:t>paramName</a:t>
            </a:r>
            <a:r>
              <a:rPr lang="en-US" b="1" dirty="0"/>
              <a:t>: value</a:t>
            </a:r>
            <a:r>
              <a:rPr lang="en-US" dirty="0"/>
              <a:t>, and </a:t>
            </a:r>
            <a:r>
              <a:rPr lang="en-US" b="1" dirty="0"/>
              <a:t>order of named parameters is not important</a:t>
            </a:r>
            <a:r>
              <a:rPr lang="en-US" dirty="0"/>
              <a:t>.</a:t>
            </a:r>
          </a:p>
          <a:p>
            <a:pPr marL="0" lvl="0" indent="0"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3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Named Parameter (Cont</a:t>
            </a:r>
            <a:r>
              <a:rPr lang="en-US" b="1" dirty="0" smtClean="0">
                <a:solidFill>
                  <a:srgbClr val="C00000"/>
                </a:solidFill>
              </a:rPr>
              <a:t>.)</a:t>
            </a:r>
          </a:p>
          <a:p>
            <a:pPr marL="269875" lvl="1" indent="0">
              <a:buSzPts val="2200"/>
              <a:buNone/>
            </a:pPr>
            <a:r>
              <a:rPr lang="en-US" sz="2200" b="1" dirty="0"/>
              <a:t>Example:</a:t>
            </a:r>
            <a:endParaRPr lang="en-US" sz="2200" dirty="0"/>
          </a:p>
          <a:p>
            <a:pPr marL="719138" lvl="2" indent="0">
              <a:buSzPts val="2200"/>
              <a:buNone/>
            </a:pPr>
            <a:r>
              <a:rPr lang="en-US" sz="2200" dirty="0"/>
              <a:t>void </a:t>
            </a:r>
            <a:r>
              <a:rPr lang="en-US" sz="2200" b="1" dirty="0" err="1">
                <a:solidFill>
                  <a:srgbClr val="C00000"/>
                </a:solidFill>
              </a:rPr>
              <a:t>printInfo</a:t>
            </a:r>
            <a:r>
              <a:rPr lang="en-US" sz="2200" dirty="0"/>
              <a:t>( </a:t>
            </a:r>
            <a:r>
              <a:rPr lang="en-US" sz="2200" b="1" dirty="0">
                <a:solidFill>
                  <a:srgbClr val="C00000"/>
                </a:solidFill>
              </a:rPr>
              <a:t>{</a:t>
            </a:r>
            <a:r>
              <a:rPr lang="en-US" sz="2200" dirty="0"/>
              <a:t>String</a:t>
            </a:r>
            <a:r>
              <a:rPr lang="en-US" sz="2200" b="1" dirty="0">
                <a:solidFill>
                  <a:srgbClr val="C00000"/>
                </a:solidFill>
              </a:rPr>
              <a:t>? </a:t>
            </a:r>
            <a:r>
              <a:rPr lang="en-US" sz="2200" dirty="0"/>
              <a:t>name, String</a:t>
            </a:r>
            <a:r>
              <a:rPr lang="en-US" sz="2200" b="1" dirty="0">
                <a:solidFill>
                  <a:srgbClr val="C00000"/>
                </a:solidFill>
              </a:rPr>
              <a:t>?</a:t>
            </a:r>
            <a:r>
              <a:rPr lang="en-US" sz="2200" dirty="0"/>
              <a:t> gender, </a:t>
            </a:r>
            <a:r>
              <a:rPr lang="en-US" sz="2200" dirty="0">
                <a:solidFill>
                  <a:srgbClr val="C00000"/>
                </a:solidFill>
              </a:rPr>
              <a:t>required</a:t>
            </a:r>
            <a:r>
              <a:rPr lang="en-US" sz="2200" dirty="0"/>
              <a:t> String city</a:t>
            </a:r>
            <a:r>
              <a:rPr lang="en-US" sz="2200" b="1" dirty="0">
                <a:solidFill>
                  <a:srgbClr val="C00000"/>
                </a:solidFill>
              </a:rPr>
              <a:t>}</a:t>
            </a:r>
            <a:r>
              <a:rPr lang="en-US" sz="2200" dirty="0"/>
              <a:t> ) {</a:t>
            </a:r>
          </a:p>
          <a:p>
            <a:pPr marL="1176338" lvl="4" indent="0">
              <a:buSzPts val="2200"/>
              <a:buNone/>
            </a:pPr>
            <a:r>
              <a:rPr lang="en-US" sz="2200" dirty="0"/>
              <a:t>print("Hello $name your gender is </a:t>
            </a:r>
            <a:r>
              <a:rPr lang="en-US" sz="2200" b="1" dirty="0"/>
              <a:t>$gender </a:t>
            </a:r>
            <a:r>
              <a:rPr lang="en-US" sz="2200" dirty="0"/>
              <a:t>and city is </a:t>
            </a:r>
            <a:r>
              <a:rPr lang="en-US" sz="2200" b="1" dirty="0"/>
              <a:t>$city</a:t>
            </a:r>
            <a:r>
              <a:rPr lang="en-US" sz="2200" dirty="0"/>
              <a:t>.");</a:t>
            </a:r>
          </a:p>
          <a:p>
            <a:pPr marL="719138" lvl="2" indent="0">
              <a:buSzPts val="2200"/>
              <a:buNone/>
            </a:pPr>
            <a:r>
              <a:rPr lang="en-US" sz="2200" dirty="0"/>
              <a:t>}</a:t>
            </a:r>
          </a:p>
          <a:p>
            <a:pPr marL="719138" lvl="2" indent="0">
              <a:buSzPts val="2200"/>
              <a:buNone/>
            </a:pPr>
            <a:r>
              <a:rPr lang="en-US" sz="2200" dirty="0"/>
              <a:t>void main() {</a:t>
            </a:r>
          </a:p>
          <a:p>
            <a:pPr marL="1176338" lvl="4" indent="0">
              <a:buSzPts val="2200"/>
              <a:buNone/>
            </a:pPr>
            <a:r>
              <a:rPr lang="en-US" sz="2200" b="1" dirty="0" err="1"/>
              <a:t>printInfo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gender: "Male", </a:t>
            </a:r>
            <a:r>
              <a:rPr lang="en-US" sz="2200" dirty="0" err="1">
                <a:solidFill>
                  <a:srgbClr val="C00000"/>
                </a:solidFill>
              </a:rPr>
              <a:t>city:"New</a:t>
            </a:r>
            <a:r>
              <a:rPr lang="en-US" sz="2200" dirty="0">
                <a:solidFill>
                  <a:srgbClr val="C00000"/>
                </a:solidFill>
              </a:rPr>
              <a:t> York"</a:t>
            </a:r>
            <a:r>
              <a:rPr lang="en-US" sz="2200" dirty="0"/>
              <a:t>);</a:t>
            </a:r>
          </a:p>
          <a:p>
            <a:pPr marL="1176338" lvl="4" indent="0">
              <a:buSzPts val="2200"/>
              <a:buNone/>
            </a:pPr>
            <a:r>
              <a:rPr lang="en-US" sz="2200" b="1" dirty="0" err="1"/>
              <a:t>printInfo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name: "Emily", gender: "Female", </a:t>
            </a:r>
            <a:r>
              <a:rPr lang="en-US" sz="2200" dirty="0" err="1">
                <a:solidFill>
                  <a:srgbClr val="C00000"/>
                </a:solidFill>
              </a:rPr>
              <a:t>city:"Boston</a:t>
            </a:r>
            <a:r>
              <a:rPr lang="en-US" sz="2200" dirty="0">
                <a:solidFill>
                  <a:srgbClr val="C00000"/>
                </a:solidFill>
              </a:rPr>
              <a:t>"</a:t>
            </a:r>
            <a:r>
              <a:rPr lang="en-US" sz="2200" dirty="0"/>
              <a:t>); </a:t>
            </a:r>
          </a:p>
          <a:p>
            <a:pPr marL="719138" lvl="2" indent="0">
              <a:buSzPts val="2200"/>
              <a:buNone/>
            </a:pPr>
            <a:r>
              <a:rPr lang="en-US" sz="2200" dirty="0"/>
              <a:t>}</a:t>
            </a:r>
          </a:p>
          <a:p>
            <a:pPr marL="269875" lvl="2" indent="0">
              <a:buSzPts val="2200"/>
              <a:buNone/>
            </a:pPr>
            <a:r>
              <a:rPr lang="en-US" sz="2200" b="1" dirty="0"/>
              <a:t>Output:</a:t>
            </a:r>
            <a:endParaRPr lang="en-US" sz="2200" dirty="0"/>
          </a:p>
          <a:p>
            <a:pPr marL="727075" lvl="3" indent="0">
              <a:buSzPts val="2200"/>
              <a:buNone/>
            </a:pPr>
            <a:r>
              <a:rPr lang="en-US" sz="2200" dirty="0"/>
              <a:t>Hello </a:t>
            </a:r>
            <a:r>
              <a:rPr lang="en-US" sz="2200" b="1" dirty="0"/>
              <a:t>null</a:t>
            </a:r>
            <a:r>
              <a:rPr lang="en-US" sz="2200" dirty="0"/>
              <a:t> your gender is </a:t>
            </a:r>
            <a:r>
              <a:rPr lang="en-US" sz="2200" b="1" dirty="0"/>
              <a:t>Male</a:t>
            </a:r>
            <a:r>
              <a:rPr lang="en-US" sz="2200" dirty="0"/>
              <a:t> and city is </a:t>
            </a:r>
            <a:r>
              <a:rPr lang="en-US" sz="2200" b="1" dirty="0"/>
              <a:t>New York</a:t>
            </a:r>
            <a:r>
              <a:rPr lang="en-US" sz="2200" dirty="0"/>
              <a:t>.</a:t>
            </a:r>
          </a:p>
          <a:p>
            <a:pPr marL="727075" lvl="3" indent="0">
              <a:buSzPts val="2200"/>
              <a:buNone/>
            </a:pPr>
            <a:r>
              <a:rPr lang="en-US" sz="2200" dirty="0"/>
              <a:t>Hello </a:t>
            </a:r>
            <a:r>
              <a:rPr lang="en-US" sz="2200" b="1" dirty="0"/>
              <a:t>Emily</a:t>
            </a:r>
            <a:r>
              <a:rPr lang="en-US" sz="2200" dirty="0"/>
              <a:t> your gender is </a:t>
            </a:r>
            <a:r>
              <a:rPr lang="en-US" sz="2200" b="1" dirty="0"/>
              <a:t>Female</a:t>
            </a:r>
            <a:r>
              <a:rPr lang="en-US" sz="2200" dirty="0"/>
              <a:t> and city is </a:t>
            </a:r>
            <a:r>
              <a:rPr lang="en-US" sz="2200" b="1" dirty="0"/>
              <a:t>Boston</a:t>
            </a:r>
            <a:r>
              <a:rPr lang="en-US" sz="22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4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Optional Parameter</a:t>
            </a:r>
            <a:endParaRPr lang="en-US" dirty="0" smtClean="0"/>
          </a:p>
          <a:p>
            <a:pPr lvl="0"/>
            <a:r>
              <a:rPr lang="en-US" dirty="0" smtClean="0"/>
              <a:t>Named parameters are </a:t>
            </a:r>
            <a:r>
              <a:rPr lang="en-US" b="1" dirty="0" smtClean="0">
                <a:solidFill>
                  <a:srgbClr val="C00000"/>
                </a:solidFill>
              </a:rPr>
              <a:t>optional</a:t>
            </a:r>
            <a:r>
              <a:rPr lang="en-US" dirty="0" smtClean="0"/>
              <a:t> unless it is explicitly marked as </a:t>
            </a:r>
            <a:r>
              <a:rPr lang="en-US" b="1" dirty="0" smtClean="0">
                <a:solidFill>
                  <a:srgbClr val="C00000"/>
                </a:solidFill>
              </a:rPr>
              <a:t>required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Function </a:t>
            </a:r>
            <a:r>
              <a:rPr lang="en-US" dirty="0">
                <a:solidFill>
                  <a:srgbClr val="C00000"/>
                </a:solidFill>
              </a:rPr>
              <a:t>overloading is not supported </a:t>
            </a:r>
            <a:r>
              <a:rPr lang="en-US" dirty="0"/>
              <a:t>in Dart at </a:t>
            </a:r>
            <a:r>
              <a:rPr lang="en-US" dirty="0" smtClean="0"/>
              <a:t>all.</a:t>
            </a:r>
          </a:p>
          <a:p>
            <a:pPr lvl="0"/>
            <a:r>
              <a:rPr lang="en-US" dirty="0" smtClean="0"/>
              <a:t>Optional </a:t>
            </a:r>
            <a:r>
              <a:rPr lang="en-US" dirty="0"/>
              <a:t>parameters are those parameters that don't need to be specified when calling the function. </a:t>
            </a:r>
            <a:endParaRPr lang="en-US" dirty="0" smtClean="0"/>
          </a:p>
          <a:p>
            <a:pPr lvl="0"/>
            <a:r>
              <a:rPr lang="en-US" dirty="0" smtClean="0"/>
              <a:t>Optional </a:t>
            </a:r>
            <a:r>
              <a:rPr lang="en-US" dirty="0"/>
              <a:t>parameters allow us to pass default values to parameters that we </a:t>
            </a:r>
            <a:r>
              <a:rPr lang="en-US" dirty="0" smtClean="0"/>
              <a:t>define.</a:t>
            </a:r>
          </a:p>
          <a:p>
            <a:pPr lvl="0"/>
            <a:r>
              <a:rPr lang="en-US" dirty="0" smtClean="0"/>
              <a:t>There </a:t>
            </a:r>
            <a:r>
              <a:rPr lang="en-US" dirty="0"/>
              <a:t>are three types of optional parameters</a:t>
            </a:r>
          </a:p>
          <a:p>
            <a:pPr marL="719138" lvl="0" indent="-457200">
              <a:buSzPts val="2400"/>
              <a:buFont typeface="Roboto Condensed"/>
              <a:buAutoNum type="arabicParenR"/>
            </a:pPr>
            <a:r>
              <a:rPr lang="en-US" sz="2200" dirty="0"/>
              <a:t>Ordered (positional) optional parameters</a:t>
            </a:r>
          </a:p>
          <a:p>
            <a:pPr marL="719138" lvl="0" indent="-457200">
              <a:buSzPts val="2400"/>
              <a:buFont typeface="Roboto Condensed"/>
              <a:buAutoNum type="arabicParenR"/>
            </a:pPr>
            <a:r>
              <a:rPr lang="en-US" sz="2200" dirty="0" smtClean="0"/>
              <a:t>Optional </a:t>
            </a:r>
            <a:r>
              <a:rPr lang="en-US" sz="2200" dirty="0"/>
              <a:t>parameters with Default Values</a:t>
            </a:r>
            <a:endParaRPr lang="en-US" sz="2200" b="1" dirty="0">
              <a:solidFill>
                <a:srgbClr val="C00000"/>
              </a:solidFill>
            </a:endParaRPr>
          </a:p>
          <a:p>
            <a:pPr marL="0" lvl="0" indent="0"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05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spcBef>
                <a:spcPts val="0"/>
              </a:spcBef>
              <a:buSzPts val="2400"/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Ordered (Positional) Optional </a:t>
            </a:r>
            <a:r>
              <a:rPr lang="en-US" b="1" dirty="0" smtClean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Parameter</a:t>
            </a:r>
          </a:p>
          <a:p>
            <a:pPr lvl="1">
              <a:buSzPts val="2400"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The 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square brackets [ ]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 are used to specify optional positional </a:t>
            </a:r>
            <a:r>
              <a:rPr lang="en-US" sz="2200" dirty="0" smtClean="0">
                <a:ea typeface="Roboto Condensed"/>
                <a:cs typeface="Roboto Condensed"/>
                <a:sym typeface="Roboto Condensed"/>
              </a:rPr>
              <a:t>parameters.</a:t>
            </a:r>
          </a:p>
          <a:p>
            <a:pPr lvl="1">
              <a:buSzPts val="2400"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Optional parameters can be used when arguments need not be compulsorily passed for a function’s execution.</a:t>
            </a:r>
            <a:endParaRPr lang="en-US" sz="2200" dirty="0"/>
          </a:p>
          <a:p>
            <a:pPr marL="790575" lvl="2" indent="0">
              <a:buSzPts val="2200"/>
              <a:buNone/>
            </a:pPr>
            <a:r>
              <a:rPr lang="en-US" sz="2200" b="1" dirty="0" smtClean="0">
                <a:ea typeface="Roboto Condensed"/>
                <a:cs typeface="Roboto Condensed"/>
                <a:sym typeface="Roboto Condensed"/>
              </a:rPr>
              <a:t>Example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: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void  main() {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print(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add(2, 5)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);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print(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add(2, 3)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);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print(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add(3)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); 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}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 err="1"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add( </a:t>
            </a:r>
            <a:r>
              <a:rPr lang="en-US" sz="2200" dirty="0" err="1"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x, </a:t>
            </a:r>
            <a:r>
              <a:rPr lang="en-US" sz="2200" b="1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[</a:t>
            </a:r>
            <a:r>
              <a:rPr lang="en-US" sz="2200" b="1" dirty="0" err="1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200" b="1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 y = 6] 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) {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 err="1"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r = x + y; 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return 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r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; 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}</a:t>
            </a:r>
            <a:endParaRPr lang="en-US" sz="2200" b="1" dirty="0" smtClean="0">
              <a:solidFill>
                <a:srgbClr val="C00000"/>
              </a:solidFill>
              <a:ea typeface="Roboto Condensed"/>
              <a:cs typeface="Roboto Condensed"/>
              <a:sym typeface="Roboto Condensed"/>
            </a:endParaRPr>
          </a:p>
          <a:p>
            <a:pPr lvl="1">
              <a:spcBef>
                <a:spcPts val="0"/>
              </a:spcBef>
              <a:buSzPts val="2400"/>
            </a:pPr>
            <a:endParaRPr lang="en-IN" dirty="0"/>
          </a:p>
        </p:txBody>
      </p:sp>
      <p:sp>
        <p:nvSpPr>
          <p:cNvPr id="4" name="Google Shape;811;p68"/>
          <p:cNvSpPr txBox="1"/>
          <p:nvPr/>
        </p:nvSpPr>
        <p:spPr>
          <a:xfrm>
            <a:off x="4987492" y="2289748"/>
            <a:ext cx="1263405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306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spcBef>
                <a:spcPts val="0"/>
              </a:spcBef>
              <a:buSzPts val="2400"/>
              <a:buFont typeface="+mj-lt"/>
              <a:buAutoNum type="arabicParenR" startAt="2"/>
            </a:pPr>
            <a:r>
              <a:rPr lang="en-US" b="1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Optional Parameter with Default Value</a:t>
            </a:r>
            <a:endParaRPr lang="en-US" b="1" dirty="0" smtClean="0">
              <a:solidFill>
                <a:srgbClr val="C00000"/>
              </a:solidFill>
              <a:ea typeface="Roboto Condensed"/>
              <a:cs typeface="Roboto Condensed"/>
              <a:sym typeface="Roboto Condensed"/>
            </a:endParaRPr>
          </a:p>
          <a:p>
            <a:pPr lvl="1">
              <a:buSzPts val="2400"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Optional parameters with default value are specified inside </a:t>
            </a:r>
            <a:r>
              <a:rPr lang="en-US" sz="2200" b="1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curly { }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brackets. </a:t>
            </a:r>
            <a:endParaRPr lang="en-US" sz="2400" dirty="0"/>
          </a:p>
          <a:p>
            <a:pPr lvl="1">
              <a:buSzPts val="2400"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If we 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don’t specify the value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during function calling it will take default value, but if we 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specify the value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during function calling it will 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override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that new value. So here you are safe from NULL.</a:t>
            </a:r>
            <a:endParaRPr lang="en-US" sz="2200" dirty="0" smtClean="0">
              <a:ea typeface="Roboto Condensed"/>
              <a:cs typeface="Roboto Condensed"/>
              <a:sym typeface="Roboto Condensed"/>
            </a:endParaRPr>
          </a:p>
          <a:p>
            <a:pPr marL="790575" lvl="2" indent="0">
              <a:buSzPts val="2200"/>
              <a:buNone/>
            </a:pP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Example: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void  main() {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 err="1">
                <a:ea typeface="Roboto Condensed"/>
                <a:cs typeface="Roboto Condensed"/>
                <a:sym typeface="Roboto Condensed"/>
              </a:rPr>
              <a:t>var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name = "John Doe";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 err="1">
                <a:ea typeface="Roboto Condensed"/>
                <a:cs typeface="Roboto Condensed"/>
                <a:sym typeface="Roboto Condensed"/>
              </a:rPr>
              <a:t>var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occupation = "carpenter";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 err="1">
                <a:ea typeface="Roboto Condensed"/>
                <a:cs typeface="Roboto Condensed"/>
                <a:sym typeface="Roboto Condensed"/>
              </a:rPr>
              <a:t>var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age = 22;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info(</a:t>
            </a:r>
            <a:r>
              <a:rPr lang="en-US" sz="2200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name, occupation : occupation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);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info(</a:t>
            </a:r>
            <a:r>
              <a:rPr lang="en-US" sz="2200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name, </a:t>
            </a:r>
            <a:r>
              <a:rPr lang="en-US" sz="2200" b="1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age : age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); 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}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void info(String 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name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200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{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String? </a:t>
            </a:r>
            <a:r>
              <a:rPr lang="en-US" sz="2200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occupation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200" b="1" dirty="0" err="1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200" b="1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 age = 20</a:t>
            </a:r>
            <a:r>
              <a:rPr lang="en-US" sz="2200" dirty="0">
                <a:solidFill>
                  <a:srgbClr val="C00000"/>
                </a:solidFill>
                <a:ea typeface="Roboto Condensed"/>
                <a:cs typeface="Roboto Condensed"/>
                <a:sym typeface="Roboto Condensed"/>
              </a:rPr>
              <a:t>}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) { </a:t>
            </a:r>
            <a:endParaRPr lang="en-US" sz="2200" dirty="0"/>
          </a:p>
          <a:p>
            <a:pPr marL="1704975" lvl="4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print("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$name 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is a 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$occupation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 and age is </a:t>
            </a:r>
            <a:r>
              <a:rPr lang="en-US" sz="2200" b="1" dirty="0">
                <a:ea typeface="Roboto Condensed"/>
                <a:cs typeface="Roboto Condensed"/>
                <a:sym typeface="Roboto Condensed"/>
              </a:rPr>
              <a:t>$age</a:t>
            </a:r>
            <a:r>
              <a:rPr lang="en-US" sz="2200" dirty="0">
                <a:ea typeface="Roboto Condensed"/>
                <a:cs typeface="Roboto Condensed"/>
                <a:sym typeface="Roboto Condensed"/>
              </a:rPr>
              <a:t>."); </a:t>
            </a:r>
            <a:endParaRPr lang="en-US" sz="2200" dirty="0"/>
          </a:p>
          <a:p>
            <a:pPr marL="1247775" lvl="3" indent="0">
              <a:buSzPts val="2200"/>
              <a:buNone/>
            </a:pPr>
            <a:r>
              <a:rPr lang="en-US" sz="2200" dirty="0">
                <a:ea typeface="Roboto Condensed"/>
                <a:cs typeface="Roboto Condensed"/>
                <a:sym typeface="Roboto Condensed"/>
              </a:rPr>
              <a:t>}</a:t>
            </a:r>
            <a:endParaRPr lang="en-IN" sz="2200" dirty="0"/>
          </a:p>
        </p:txBody>
      </p:sp>
      <p:sp>
        <p:nvSpPr>
          <p:cNvPr id="5" name="Google Shape;825;p70"/>
          <p:cNvSpPr txBox="1"/>
          <p:nvPr/>
        </p:nvSpPr>
        <p:spPr>
          <a:xfrm>
            <a:off x="6516490" y="2455827"/>
            <a:ext cx="492100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John Doe is a carpenter and age is 20.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John Doe is a null and age is 22.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8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Anonymous Function</a:t>
            </a:r>
            <a:endParaRPr lang="en-US" dirty="0" smtClean="0"/>
          </a:p>
          <a:p>
            <a:r>
              <a:rPr lang="en-US" dirty="0"/>
              <a:t>Every function have name and return type. If we </a:t>
            </a:r>
            <a:r>
              <a:rPr lang="en-US" b="1" dirty="0"/>
              <a:t>remove the return type and the function name</a:t>
            </a:r>
            <a:r>
              <a:rPr lang="en-US" dirty="0"/>
              <a:t>, the function is called anonymous function</a:t>
            </a:r>
            <a:r>
              <a:rPr lang="en-US" dirty="0" smtClean="0"/>
              <a:t>.</a:t>
            </a:r>
          </a:p>
          <a:p>
            <a:pPr marL="269875" lvl="1" indent="0">
              <a:buSzPts val="2200"/>
              <a:buNone/>
            </a:pPr>
            <a:r>
              <a:rPr lang="en-US" sz="2200" b="1" dirty="0"/>
              <a:t>Syntax:</a:t>
            </a:r>
            <a:endParaRPr lang="en-US" sz="2200" dirty="0"/>
          </a:p>
          <a:p>
            <a:pPr marL="809625" lvl="2" indent="0">
              <a:buSzPts val="2200"/>
              <a:buNone/>
            </a:pP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parameterList</a:t>
            </a:r>
            <a:r>
              <a:rPr lang="en-US" sz="2200" dirty="0">
                <a:solidFill>
                  <a:srgbClr val="C00000"/>
                </a:solidFill>
              </a:rPr>
              <a:t>) </a:t>
            </a:r>
            <a:r>
              <a:rPr lang="en-US" sz="2200" dirty="0"/>
              <a:t>{</a:t>
            </a:r>
          </a:p>
          <a:p>
            <a:pPr marL="1266825" lvl="3" indent="0">
              <a:buSzPts val="2200"/>
              <a:buNone/>
            </a:pPr>
            <a:r>
              <a:rPr lang="en-US" sz="2200" dirty="0"/>
              <a:t>// statements</a:t>
            </a:r>
          </a:p>
          <a:p>
            <a:pPr marL="809625" lvl="2" indent="0">
              <a:buSzPts val="2200"/>
              <a:buNone/>
            </a:pPr>
            <a:r>
              <a:rPr lang="en-US" sz="2200" dirty="0"/>
              <a:t>}</a:t>
            </a:r>
          </a:p>
          <a:p>
            <a:pPr marL="269875" lvl="0" indent="0">
              <a:buSzPts val="2200"/>
              <a:buNone/>
            </a:pPr>
            <a:r>
              <a:rPr lang="en-US" sz="2200" b="1" dirty="0"/>
              <a:t>Example:</a:t>
            </a:r>
            <a:endParaRPr lang="en-US" sz="2200" dirty="0"/>
          </a:p>
          <a:p>
            <a:pPr marL="814387" lvl="1" indent="0">
              <a:buSzPts val="2200"/>
              <a:buNone/>
            </a:pPr>
            <a:r>
              <a:rPr lang="en-US" sz="2200" dirty="0"/>
              <a:t>void main(){</a:t>
            </a:r>
          </a:p>
          <a:p>
            <a:pPr marL="1147762" lvl="2" indent="0">
              <a:buSzPts val="2200"/>
              <a:buNone/>
            </a:pPr>
            <a:r>
              <a:rPr lang="en-US" sz="2200" dirty="0" err="1"/>
              <a:t>var</a:t>
            </a:r>
            <a:r>
              <a:rPr lang="en-US" sz="2200" dirty="0"/>
              <a:t> list = ["</a:t>
            </a:r>
            <a:r>
              <a:rPr lang="en-US" sz="2200" dirty="0" err="1"/>
              <a:t>James","Patrick","Mathew","Tom</a:t>
            </a:r>
            <a:r>
              <a:rPr lang="en-US" sz="2200" dirty="0"/>
              <a:t>"];</a:t>
            </a:r>
          </a:p>
          <a:p>
            <a:pPr marL="1147762" lvl="2" indent="0">
              <a:buSzPts val="2200"/>
              <a:buNone/>
            </a:pPr>
            <a:r>
              <a:rPr lang="en-US" sz="2200" dirty="0"/>
              <a:t>print("Example of anonymous function");</a:t>
            </a:r>
          </a:p>
          <a:p>
            <a:pPr marL="1147762" lvl="2" indent="0">
              <a:buSzPts val="2200"/>
              <a:buNone/>
            </a:pPr>
            <a:r>
              <a:rPr lang="en-US" sz="2200" dirty="0" err="1"/>
              <a:t>list.</a:t>
            </a:r>
            <a:r>
              <a:rPr lang="en-US" sz="2200" b="1" dirty="0" err="1"/>
              <a:t>forEach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C00000"/>
                </a:solidFill>
              </a:rPr>
              <a:t>(item)</a:t>
            </a:r>
            <a:r>
              <a:rPr lang="en-US" sz="2200" dirty="0">
                <a:solidFill>
                  <a:srgbClr val="C00000"/>
                </a:solidFill>
              </a:rPr>
              <a:t>{</a:t>
            </a:r>
            <a:endParaRPr lang="en-US" sz="2200" dirty="0"/>
          </a:p>
          <a:p>
            <a:pPr marL="1604962" lvl="3" indent="0">
              <a:buSzPts val="2200"/>
              <a:buNone/>
            </a:pPr>
            <a:r>
              <a:rPr lang="en-US" sz="2200" dirty="0" smtClean="0"/>
              <a:t>print("${</a:t>
            </a:r>
            <a:r>
              <a:rPr lang="en-US" sz="2200" dirty="0" err="1" smtClean="0"/>
              <a:t>list.indexOf</a:t>
            </a:r>
            <a:r>
              <a:rPr lang="en-US" sz="2200" dirty="0" smtClean="0"/>
              <a:t>(item)}: $item");</a:t>
            </a:r>
            <a:endParaRPr lang="en-US" sz="2200" dirty="0"/>
          </a:p>
          <a:p>
            <a:pPr marL="1147762" lvl="2" indent="0">
              <a:buSzPts val="2200"/>
              <a:buNone/>
            </a:pPr>
            <a:r>
              <a:rPr lang="en-US" sz="2200" dirty="0">
                <a:solidFill>
                  <a:srgbClr val="C00000"/>
                </a:solidFill>
              </a:rPr>
              <a:t>}</a:t>
            </a:r>
            <a:r>
              <a:rPr lang="en-US" sz="2200" dirty="0"/>
              <a:t>);</a:t>
            </a:r>
          </a:p>
          <a:p>
            <a:pPr marL="814387" lvl="1" indent="0">
              <a:buSzPts val="2200"/>
              <a:buNone/>
            </a:pPr>
            <a:r>
              <a:rPr lang="en-US" sz="2200" dirty="0"/>
              <a:t>}</a:t>
            </a:r>
          </a:p>
          <a:p>
            <a:pPr marL="0" lv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Google Shape;832;p71"/>
          <p:cNvSpPr txBox="1"/>
          <p:nvPr/>
        </p:nvSpPr>
        <p:spPr>
          <a:xfrm>
            <a:off x="6813183" y="2715371"/>
            <a:ext cx="4921007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 of anonymous function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0: James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1: Patrick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2: Mathew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3: Tom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320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Arrow Function</a:t>
            </a:r>
            <a:endParaRPr lang="en-US" sz="2200" dirty="0" smtClean="0"/>
          </a:p>
          <a:p>
            <a:r>
              <a:rPr lang="en-US" sz="2200" dirty="0" smtClean="0"/>
              <a:t>Arrow </a:t>
            </a:r>
            <a:r>
              <a:rPr lang="en-US" sz="2200" dirty="0"/>
              <a:t>function is a </a:t>
            </a:r>
            <a:r>
              <a:rPr lang="en-US" sz="2200" b="1" dirty="0"/>
              <a:t>shorter way</a:t>
            </a:r>
            <a:r>
              <a:rPr lang="en-US" sz="2200" dirty="0"/>
              <a:t> to write a function </a:t>
            </a:r>
            <a:r>
              <a:rPr lang="en-US" sz="2200" b="1" dirty="0"/>
              <a:t>with a single expression</a:t>
            </a:r>
            <a:r>
              <a:rPr lang="en-US" sz="2200" dirty="0"/>
              <a:t>.</a:t>
            </a:r>
            <a:endParaRPr lang="en-US" sz="2200" dirty="0" smtClean="0"/>
          </a:p>
          <a:p>
            <a:pPr marL="269875" lvl="1" indent="0">
              <a:buSzPts val="2200"/>
              <a:buNone/>
            </a:pPr>
            <a:r>
              <a:rPr lang="en-US" sz="2200" b="1" dirty="0"/>
              <a:t>Syntax:</a:t>
            </a:r>
            <a:endParaRPr lang="en-US" sz="2200" dirty="0"/>
          </a:p>
          <a:p>
            <a:pPr marL="809625" lvl="2" indent="0">
              <a:buSzPts val="2200"/>
              <a:buNone/>
            </a:pPr>
            <a:r>
              <a:rPr lang="en-US" sz="2200" dirty="0" err="1"/>
              <a:t>returnType</a:t>
            </a:r>
            <a:r>
              <a:rPr lang="en-US" sz="2200" dirty="0"/>
              <a:t> </a:t>
            </a:r>
            <a:r>
              <a:rPr lang="en-US" sz="2200" dirty="0" err="1"/>
              <a:t>functionName</a:t>
            </a:r>
            <a:r>
              <a:rPr lang="en-US" sz="2200" dirty="0"/>
              <a:t>(parameters) =&gt; expression;</a:t>
            </a:r>
          </a:p>
          <a:p>
            <a:pPr marL="269875" lvl="0" indent="0">
              <a:buSzPts val="2200"/>
              <a:buNone/>
            </a:pPr>
            <a:r>
              <a:rPr lang="en-US" sz="2200" b="1" dirty="0" smtClean="0"/>
              <a:t>Example</a:t>
            </a:r>
            <a:r>
              <a:rPr lang="en-US" sz="2200" b="1" dirty="0"/>
              <a:t>:</a:t>
            </a:r>
            <a:endParaRPr lang="en-US" sz="2200" dirty="0"/>
          </a:p>
          <a:p>
            <a:pPr marL="814387" lvl="1" indent="0">
              <a:buSzPts val="2200"/>
              <a:buNone/>
            </a:pPr>
            <a:r>
              <a:rPr lang="en-US" sz="2200" dirty="0"/>
              <a:t>void main() {</a:t>
            </a:r>
          </a:p>
          <a:p>
            <a:pPr marL="814387" lvl="1" indent="0">
              <a:buSzPts val="2200"/>
              <a:buNone/>
            </a:pPr>
            <a:r>
              <a:rPr lang="en-US" sz="2200" dirty="0"/>
              <a:t>  print(square(5</a:t>
            </a:r>
            <a:r>
              <a:rPr lang="en-US" sz="2200" dirty="0" smtClean="0"/>
              <a:t>)); </a:t>
            </a:r>
          </a:p>
          <a:p>
            <a:pPr marL="814387" lvl="1" indent="0">
              <a:buSzPts val="2200"/>
              <a:buNone/>
            </a:pPr>
            <a:r>
              <a:rPr lang="en-US" sz="2200" dirty="0" smtClean="0"/>
              <a:t>}</a:t>
            </a:r>
          </a:p>
          <a:p>
            <a:pPr marL="814387" lvl="1" indent="0">
              <a:buSzPts val="2200"/>
              <a:buNone/>
            </a:pPr>
            <a:endParaRPr lang="en-US" sz="2200" dirty="0"/>
          </a:p>
          <a:p>
            <a:pPr marL="814387" lvl="1" indent="0">
              <a:buSzPts val="2200"/>
              <a:buNone/>
            </a:pPr>
            <a:r>
              <a:rPr lang="en-US" sz="2200" dirty="0" err="1"/>
              <a:t>int</a:t>
            </a:r>
            <a:r>
              <a:rPr lang="en-US" sz="2200" dirty="0"/>
              <a:t> square(</a:t>
            </a:r>
            <a:r>
              <a:rPr lang="en-US" sz="2200" dirty="0" err="1"/>
              <a:t>int</a:t>
            </a:r>
            <a:r>
              <a:rPr lang="en-US" sz="2200" dirty="0"/>
              <a:t> x) =&gt; x * x;</a:t>
            </a:r>
          </a:p>
          <a:p>
            <a:pPr marL="0" lvl="0" indent="0">
              <a:buNone/>
            </a:pPr>
            <a:endParaRPr lang="en-US" sz="2200" b="1" dirty="0">
              <a:solidFill>
                <a:srgbClr val="C00000"/>
              </a:solidFill>
            </a:endParaRPr>
          </a:p>
          <a:p>
            <a:endParaRPr lang="en-IN" sz="2200" dirty="0"/>
          </a:p>
        </p:txBody>
      </p:sp>
      <p:sp>
        <p:nvSpPr>
          <p:cNvPr id="4" name="Google Shape;832;p71"/>
          <p:cNvSpPr txBox="1"/>
          <p:nvPr/>
        </p:nvSpPr>
        <p:spPr>
          <a:xfrm>
            <a:off x="6813183" y="2715371"/>
            <a:ext cx="492100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200" dirty="0"/>
          </a:p>
          <a:p>
            <a:pPr marL="457200" marR="0" lvl="1" indent="-1238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7051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570A"/>
              </a:buClr>
              <a:buSzPts val="6000"/>
              <a:buFont typeface="Roboto Condensed"/>
              <a:buNone/>
            </a:pP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838" name="Google Shape;838;p7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Section - </a:t>
            </a:r>
            <a:r>
              <a:rPr lang="en-US" dirty="0" smtClean="0"/>
              <a:t>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6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Collections </a:t>
            </a:r>
            <a:r>
              <a:rPr lang="en-US" sz="2800" dirty="0"/>
              <a:t>are </a:t>
            </a:r>
            <a:r>
              <a:rPr lang="en-US" sz="2800" dirty="0">
                <a:solidFill>
                  <a:srgbClr val="C00000"/>
                </a:solidFill>
              </a:rPr>
              <a:t>groups of objects </a:t>
            </a:r>
            <a:r>
              <a:rPr lang="en-US" sz="2800" dirty="0"/>
              <a:t>that represent a particular element. </a:t>
            </a:r>
          </a:p>
          <a:p>
            <a:pPr lvl="0"/>
            <a:r>
              <a:rPr lang="en-US" sz="2800" dirty="0" smtClean="0"/>
              <a:t>The </a:t>
            </a:r>
            <a:r>
              <a:rPr lang="en-US" sz="2800" b="1" dirty="0" err="1">
                <a:solidFill>
                  <a:srgbClr val="C00000"/>
                </a:solidFill>
              </a:rPr>
              <a:t>dart:collection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library is used to implement the collection in </a:t>
            </a:r>
            <a:r>
              <a:rPr lang="en-US" sz="2800" dirty="0" smtClean="0"/>
              <a:t>dart.</a:t>
            </a:r>
            <a:endParaRPr lang="en-US" sz="2800" b="1" dirty="0" smtClean="0"/>
          </a:p>
          <a:p>
            <a:pPr lvl="0"/>
            <a:r>
              <a:rPr lang="en-US" sz="2800" dirty="0" smtClean="0"/>
              <a:t>There </a:t>
            </a:r>
            <a:r>
              <a:rPr lang="en-US" sz="2800" dirty="0"/>
              <a:t>are following collections library.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200" dirty="0" smtClean="0"/>
              <a:t>List&lt;E&gt;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200" dirty="0" smtClean="0"/>
              <a:t>Map&lt;K, V&gt;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200" dirty="0" err="1" smtClean="0"/>
              <a:t>HashMap</a:t>
            </a:r>
            <a:r>
              <a:rPr lang="en-US" sz="2200" dirty="0" smtClean="0"/>
              <a:t>&lt;K</a:t>
            </a:r>
            <a:r>
              <a:rPr lang="en-US" sz="2200" dirty="0"/>
              <a:t>, V&gt;</a:t>
            </a:r>
            <a:endParaRPr lang="en-US" sz="2200" b="1" dirty="0"/>
          </a:p>
          <a:p>
            <a:pPr marL="914400" lvl="1" indent="-457200">
              <a:buFont typeface="+mj-lt"/>
              <a:buAutoNum type="arabicParenR"/>
            </a:pPr>
            <a:r>
              <a:rPr lang="en-US" sz="2200" dirty="0" smtClean="0"/>
              <a:t>List&lt;Model Class&gt;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14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A197A-0EBA-4072-A300-750031E8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24B55-3F24-4CE8-807B-75836EA5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Dart </a:t>
            </a:r>
            <a:r>
              <a:rPr lang="en-US" dirty="0"/>
              <a:t>is a client-optimized, object-oriented, modern programming language to build apps fast for many platforms like android, </a:t>
            </a:r>
            <a:r>
              <a:rPr lang="en-US" dirty="0" err="1"/>
              <a:t>iOS</a:t>
            </a:r>
            <a:r>
              <a:rPr lang="en-US" dirty="0"/>
              <a:t>, web, desktop, etc</a:t>
            </a:r>
            <a:r>
              <a:rPr lang="en-US" dirty="0" smtClean="0"/>
              <a:t>.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Google</a:t>
            </a:r>
            <a:r>
              <a:rPr lang="en-US" dirty="0"/>
              <a:t> developed Dart as a programming </a:t>
            </a:r>
            <a:r>
              <a:rPr lang="en-US" dirty="0" smtClean="0"/>
              <a:t>language.</a:t>
            </a:r>
          </a:p>
          <a:p>
            <a:pPr lvl="0"/>
            <a:r>
              <a:rPr lang="en-US" dirty="0"/>
              <a:t>It is </a:t>
            </a:r>
            <a:r>
              <a:rPr lang="en-US" dirty="0">
                <a:solidFill>
                  <a:srgbClr val="C00000"/>
                </a:solidFill>
              </a:rPr>
              <a:t>free, open-source, and platform-independent </a:t>
            </a:r>
            <a:r>
              <a:rPr lang="en-US" dirty="0"/>
              <a:t>programming </a:t>
            </a:r>
            <a:r>
              <a:rPr lang="en-US" dirty="0" smtClean="0"/>
              <a:t>language.</a:t>
            </a:r>
          </a:p>
          <a:p>
            <a:pPr lvl="0"/>
            <a:r>
              <a:rPr lang="en-US" dirty="0"/>
              <a:t>It comes with a </a:t>
            </a:r>
            <a:r>
              <a:rPr lang="en-US" b="1" dirty="0"/>
              <a:t>dart2js</a:t>
            </a:r>
            <a:r>
              <a:rPr lang="en-US" dirty="0"/>
              <a:t> compiler which translates dart code to </a:t>
            </a:r>
            <a:r>
              <a:rPr lang="en-US" dirty="0" err="1"/>
              <a:t>javascript</a:t>
            </a:r>
            <a:r>
              <a:rPr lang="en-US" dirty="0"/>
              <a:t> code that runs on all modern </a:t>
            </a:r>
            <a:r>
              <a:rPr lang="en-US" dirty="0" smtClean="0"/>
              <a:t>browsers.</a:t>
            </a:r>
          </a:p>
          <a:p>
            <a:pPr lvl="0"/>
            <a:r>
              <a:rPr lang="en-US" dirty="0"/>
              <a:t>It offers modern programming features like </a:t>
            </a:r>
            <a:r>
              <a:rPr lang="en-US" b="1" dirty="0"/>
              <a:t>null safety and asynchronous </a:t>
            </a:r>
            <a:r>
              <a:rPr lang="en-US" b="1" dirty="0" smtClean="0"/>
              <a:t>programming.</a:t>
            </a:r>
          </a:p>
          <a:p>
            <a:pPr lvl="0"/>
            <a:r>
              <a:rPr lang="en-US" dirty="0"/>
              <a:t>It is used by the Flutter framework as a programming </a:t>
            </a:r>
            <a:r>
              <a:rPr lang="en-US" dirty="0" smtClean="0"/>
              <a:t>language.</a:t>
            </a:r>
            <a:endParaRPr lang="en-US" b="1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List&lt;E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</a:p>
          <a:p>
            <a:pPr lvl="1">
              <a:spcAft>
                <a:spcPts val="500"/>
              </a:spcAft>
            </a:pPr>
            <a:r>
              <a:rPr lang="en-US" sz="2200" dirty="0"/>
              <a:t>A List is an </a:t>
            </a:r>
            <a:r>
              <a:rPr lang="en-US" sz="2200" b="1" dirty="0"/>
              <a:t>ordered group of </a:t>
            </a:r>
            <a:r>
              <a:rPr lang="en-US" sz="2200" b="1" dirty="0" smtClean="0"/>
              <a:t>objects</a:t>
            </a:r>
            <a:r>
              <a:rPr lang="en-US" sz="2200" dirty="0" smtClean="0"/>
              <a:t>.</a:t>
            </a:r>
          </a:p>
          <a:p>
            <a:pPr lvl="1">
              <a:spcAft>
                <a:spcPts val="500"/>
              </a:spcAft>
            </a:pPr>
            <a:r>
              <a:rPr lang="en-US" sz="2200" dirty="0" smtClean="0"/>
              <a:t>The </a:t>
            </a:r>
            <a:r>
              <a:rPr lang="en-US" sz="2200" dirty="0"/>
              <a:t>List data type in Dart is a similar concept of an </a:t>
            </a:r>
            <a:r>
              <a:rPr lang="en-US" sz="2200" b="1" dirty="0"/>
              <a:t>array </a:t>
            </a:r>
            <a:r>
              <a:rPr lang="en-US" sz="2200" dirty="0"/>
              <a:t>in other programming </a:t>
            </a:r>
            <a:r>
              <a:rPr lang="en-US" sz="2200" dirty="0" smtClean="0"/>
              <a:t>languages.</a:t>
            </a:r>
          </a:p>
          <a:p>
            <a:pPr lvl="1">
              <a:spcAft>
                <a:spcPts val="500"/>
              </a:spcAft>
            </a:pPr>
            <a:r>
              <a:rPr lang="en-US" sz="2200" dirty="0" smtClean="0"/>
              <a:t>It </a:t>
            </a:r>
            <a:r>
              <a:rPr lang="en-US" sz="2200" dirty="0"/>
              <a:t>is used to store multiple values in a single </a:t>
            </a:r>
            <a:r>
              <a:rPr lang="en-US" sz="2200" dirty="0" smtClean="0"/>
              <a:t>variable.</a:t>
            </a:r>
          </a:p>
          <a:p>
            <a:pPr lvl="1">
              <a:spcAft>
                <a:spcPts val="500"/>
              </a:spcAft>
            </a:pPr>
            <a:r>
              <a:rPr lang="en-US" sz="2200" dirty="0" smtClean="0"/>
              <a:t>The </a:t>
            </a:r>
            <a:r>
              <a:rPr lang="en-US" sz="2200" dirty="0"/>
              <a:t>object type inside the angled </a:t>
            </a:r>
            <a:r>
              <a:rPr lang="en-US" sz="2200" dirty="0">
                <a:solidFill>
                  <a:srgbClr val="C00000"/>
                </a:solidFill>
              </a:rPr>
              <a:t>brackets </a:t>
            </a:r>
            <a:r>
              <a:rPr lang="en-US" sz="2200" dirty="0" smtClean="0">
                <a:solidFill>
                  <a:srgbClr val="C00000"/>
                </a:solidFill>
              </a:rPr>
              <a:t>(&lt;&gt;)</a:t>
            </a:r>
            <a:r>
              <a:rPr lang="en-US" sz="2200" b="1" dirty="0" smtClean="0"/>
              <a:t>.</a:t>
            </a:r>
            <a:endParaRPr lang="en-US" sz="2200" dirty="0" smtClean="0"/>
          </a:p>
          <a:p>
            <a:pPr lvl="1">
              <a:spcAft>
                <a:spcPts val="500"/>
              </a:spcAft>
            </a:pPr>
            <a:r>
              <a:rPr lang="en-US" sz="2200" dirty="0" smtClean="0"/>
              <a:t>Individual </a:t>
            </a:r>
            <a:r>
              <a:rPr lang="en-US" sz="2200" b="1" dirty="0"/>
              <a:t>list-item</a:t>
            </a:r>
            <a:r>
              <a:rPr lang="en-US" sz="2200" dirty="0"/>
              <a:t> can be accessed using an </a:t>
            </a:r>
            <a:r>
              <a:rPr lang="en-US" sz="2200" b="1" dirty="0" smtClean="0"/>
              <a:t>index</a:t>
            </a:r>
            <a:r>
              <a:rPr lang="en-US" sz="2200" dirty="0" smtClean="0"/>
              <a:t>.</a:t>
            </a:r>
          </a:p>
          <a:p>
            <a:pPr lvl="1">
              <a:spcAft>
                <a:spcPts val="500"/>
              </a:spcAft>
            </a:pPr>
            <a:r>
              <a:rPr lang="en-US" sz="2200" dirty="0" smtClean="0"/>
              <a:t>Lists </a:t>
            </a:r>
            <a:r>
              <a:rPr lang="en-US" sz="2200" dirty="0"/>
              <a:t>can be classified </a:t>
            </a:r>
            <a:r>
              <a:rPr lang="en-US" sz="2200" dirty="0" smtClean="0"/>
              <a:t>as:</a:t>
            </a:r>
          </a:p>
          <a:p>
            <a:pPr marL="1257300" lvl="2" indent="-342900">
              <a:spcAft>
                <a:spcPts val="500"/>
              </a:spcAft>
              <a:buFont typeface="+mj-lt"/>
              <a:buAutoNum type="arabicPeriod"/>
            </a:pPr>
            <a:r>
              <a:rPr lang="en-US" sz="2000" dirty="0" smtClean="0"/>
              <a:t>Fixed Length List</a:t>
            </a:r>
          </a:p>
          <a:p>
            <a:pPr marL="1257300" lvl="2" indent="-342900">
              <a:spcAft>
                <a:spcPts val="500"/>
              </a:spcAft>
              <a:buFont typeface="+mj-lt"/>
              <a:buAutoNum type="arabicPeriod"/>
            </a:pPr>
            <a:r>
              <a:rPr lang="en-US" sz="2000" dirty="0" err="1" smtClean="0"/>
              <a:t>Growable</a:t>
            </a:r>
            <a:r>
              <a:rPr lang="en-US" sz="2000" dirty="0" smtClean="0"/>
              <a:t> List</a:t>
            </a:r>
          </a:p>
          <a:p>
            <a:pPr marL="1257300" lvl="2" indent="-342900">
              <a:spcAft>
                <a:spcPts val="500"/>
              </a:spcAft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spcAft>
                <a:spcPts val="500"/>
              </a:spcAft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b="1" dirty="0" smtClean="0">
              <a:solidFill>
                <a:srgbClr val="C00000"/>
              </a:solidFill>
            </a:endParaRPr>
          </a:p>
          <a:p>
            <a:pPr lv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75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List&lt;E&gt; (Cont.)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257300" lvl="2" indent="-342900">
              <a:spcAft>
                <a:spcPts val="500"/>
              </a:spcAft>
              <a:buFont typeface="+mj-lt"/>
              <a:buAutoNum type="arabicPeriod"/>
            </a:pPr>
            <a:r>
              <a:rPr lang="en-US" sz="2400" b="1" dirty="0"/>
              <a:t>Fixed Length </a:t>
            </a:r>
            <a:r>
              <a:rPr lang="en-US" sz="2400" b="1" dirty="0" smtClean="0"/>
              <a:t>List</a:t>
            </a:r>
          </a:p>
          <a:p>
            <a:pPr lvl="2">
              <a:spcAft>
                <a:spcPts val="500"/>
              </a:spcAft>
            </a:pPr>
            <a:r>
              <a:rPr lang="en-US" sz="2200" dirty="0"/>
              <a:t>A fixed-length list’s length cannot change at </a:t>
            </a:r>
            <a:r>
              <a:rPr lang="en-US" sz="2200" dirty="0" smtClean="0"/>
              <a:t>runtime.</a:t>
            </a:r>
          </a:p>
          <a:p>
            <a:pPr lvl="2">
              <a:spcAft>
                <a:spcPts val="500"/>
              </a:spcAft>
            </a:pPr>
            <a:endParaRPr lang="en-US" sz="2200" dirty="0" smtClean="0"/>
          </a:p>
          <a:p>
            <a:pPr marL="1257300" lvl="2" indent="-342900">
              <a:spcAft>
                <a:spcPts val="500"/>
              </a:spcAft>
              <a:buFont typeface="+mj-lt"/>
              <a:buAutoNum type="arabicPeriod"/>
            </a:pPr>
            <a:endParaRPr lang="en-US" dirty="0" smtClean="0"/>
          </a:p>
          <a:p>
            <a:pPr marL="1160463" lvl="0">
              <a:buSzPts val="2200"/>
              <a:buFont typeface="Noto Sans Symbols"/>
              <a:buChar char="▪"/>
            </a:pPr>
            <a:r>
              <a:rPr lang="en-US" sz="2200" b="1" dirty="0" err="1">
                <a:solidFill>
                  <a:srgbClr val="C00000"/>
                </a:solidFill>
              </a:rPr>
              <a:t>var</a:t>
            </a:r>
            <a:r>
              <a:rPr lang="en-US" sz="2200" dirty="0"/>
              <a:t> keyword automatically finds a data type. This means, when we don’t want to specify a data type, it will automatically find a data type.</a:t>
            </a:r>
          </a:p>
          <a:p>
            <a:pPr marL="1160463" lvl="0">
              <a:buSzPts val="2200"/>
              <a:buFont typeface="Noto Sans Symbols"/>
              <a:buChar char="▪"/>
            </a:pPr>
            <a:r>
              <a:rPr lang="en-US" sz="2200" dirty="0"/>
              <a:t>The above syntax creates a list of the specified size and is filled with default value.</a:t>
            </a:r>
          </a:p>
          <a:p>
            <a:pPr marL="1160463" lvl="0">
              <a:buSzPts val="2200"/>
              <a:buFont typeface="Noto Sans Symbols"/>
              <a:buChar char="▪"/>
            </a:pPr>
            <a:r>
              <a:rPr lang="en-US" sz="2200" dirty="0"/>
              <a:t>The list cannot grow or shrink at </a:t>
            </a:r>
            <a:r>
              <a:rPr lang="en-US" sz="2200" dirty="0" smtClean="0"/>
              <a:t>runtime.</a:t>
            </a:r>
            <a:endParaRPr lang="en-US" sz="2200" dirty="0"/>
          </a:p>
          <a:p>
            <a:pPr lvl="0"/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31180" y="2145961"/>
            <a:ext cx="708443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0463" lvl="0" algn="just">
              <a:lnSpc>
                <a:spcPct val="90000"/>
              </a:lnSpc>
              <a:spcBef>
                <a:spcPts val="1000"/>
              </a:spcBef>
              <a:buSzPts val="2000"/>
            </a:pPr>
            <a:r>
              <a:rPr lang="en-US" sz="2000" b="1" dirty="0"/>
              <a:t>Syntax:</a:t>
            </a:r>
            <a:endParaRPr lang="en-US" sz="2000" dirty="0"/>
          </a:p>
          <a:p>
            <a:pPr marL="1524000" lvl="0" algn="just">
              <a:lnSpc>
                <a:spcPct val="90000"/>
              </a:lnSpc>
              <a:spcBef>
                <a:spcPts val="1000"/>
              </a:spcBef>
              <a:buSzPts val="2000"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list_name</a:t>
            </a:r>
            <a:r>
              <a:rPr lang="en-US" sz="2000" dirty="0"/>
              <a:t> = new </a:t>
            </a:r>
            <a:r>
              <a:rPr lang="en-US" sz="2000" b="1" dirty="0" err="1"/>
              <a:t>List.filled</a:t>
            </a:r>
            <a:r>
              <a:rPr lang="en-US" sz="2000" b="1" dirty="0"/>
              <a:t>(</a:t>
            </a:r>
            <a:r>
              <a:rPr lang="en-US" sz="2000" b="1" dirty="0" err="1"/>
              <a:t>initial_size</a:t>
            </a:r>
            <a:r>
              <a:rPr lang="en-US" sz="2000" b="1" dirty="0"/>
              <a:t>, fill)</a:t>
            </a:r>
            <a:r>
              <a:rPr lang="en-US" sz="2000" dirty="0"/>
              <a:t>;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503976" y="4490322"/>
            <a:ext cx="6096000" cy="22411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77887" lvl="2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b="1" dirty="0"/>
              <a:t>Example:</a:t>
            </a:r>
            <a:endParaRPr lang="en-US" sz="2200" dirty="0"/>
          </a:p>
          <a:p>
            <a:pPr marL="1335087" lvl="3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void main() {</a:t>
            </a:r>
          </a:p>
          <a:p>
            <a:pPr marL="1792286" lvl="4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lst</a:t>
            </a:r>
            <a:r>
              <a:rPr lang="en-US" sz="2200" dirty="0"/>
              <a:t> = new </a:t>
            </a:r>
            <a:r>
              <a:rPr lang="en-US" sz="2200" dirty="0" err="1"/>
              <a:t>List.</a:t>
            </a:r>
            <a:r>
              <a:rPr lang="en-US" sz="2200" b="1" dirty="0" err="1"/>
              <a:t>filled</a:t>
            </a:r>
            <a:r>
              <a:rPr lang="en-US" sz="2200" dirty="0"/>
              <a:t>(3,0);</a:t>
            </a:r>
          </a:p>
          <a:p>
            <a:pPr marL="1792286" lvl="4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 err="1"/>
              <a:t>lst</a:t>
            </a:r>
            <a:r>
              <a:rPr lang="en-US" sz="2200" dirty="0"/>
              <a:t>[2] = 11;</a:t>
            </a:r>
          </a:p>
          <a:p>
            <a:pPr marL="1792286" lvl="4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print("List is: $</a:t>
            </a:r>
            <a:r>
              <a:rPr lang="en-US" sz="2200" dirty="0" err="1"/>
              <a:t>lst</a:t>
            </a:r>
            <a:r>
              <a:rPr lang="en-US" sz="2200" dirty="0"/>
              <a:t>");</a:t>
            </a:r>
          </a:p>
          <a:p>
            <a:pPr marL="1335087" lvl="3" algn="just">
              <a:lnSpc>
                <a:spcPct val="90000"/>
              </a:lnSpc>
              <a:spcBef>
                <a:spcPts val="500"/>
              </a:spcBef>
              <a:buSzPts val="2200"/>
            </a:pPr>
            <a:r>
              <a:rPr lang="en-US" sz="2200" dirty="0"/>
              <a:t>}</a:t>
            </a:r>
            <a:endParaRPr lang="en-IN" sz="2200" dirty="0"/>
          </a:p>
        </p:txBody>
      </p:sp>
      <p:sp>
        <p:nvSpPr>
          <p:cNvPr id="6" name="Google Shape;857;p75"/>
          <p:cNvSpPr txBox="1"/>
          <p:nvPr/>
        </p:nvSpPr>
        <p:spPr>
          <a:xfrm>
            <a:off x="6096000" y="4601029"/>
            <a:ext cx="245291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Condensed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200" dirty="0"/>
          </a:p>
          <a:p>
            <a:pPr marL="363538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is: [0, 0, 11]</a:t>
            </a:r>
            <a:endParaRPr sz="22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048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863" name="Google Shape;863;p76"/>
          <p:cNvSpPr txBox="1">
            <a:spLocks noGrp="1"/>
          </p:cNvSpPr>
          <p:nvPr>
            <p:ph type="body" idx="1"/>
          </p:nvPr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Roboto Condensed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List&lt;E&gt; (Cont.)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 startAt="2"/>
            </a:pPr>
            <a:r>
              <a:rPr lang="en-US" sz="2400" b="1" dirty="0" err="1"/>
              <a:t>Growable</a:t>
            </a:r>
            <a:r>
              <a:rPr lang="en-US" sz="2400" b="1" dirty="0"/>
              <a:t> List</a:t>
            </a:r>
            <a:endParaRPr dirty="0"/>
          </a:p>
          <a:p>
            <a:pPr marL="1160463" lvl="2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A </a:t>
            </a:r>
            <a:r>
              <a:rPr lang="en-US" sz="2200" dirty="0" err="1"/>
              <a:t>growable</a:t>
            </a:r>
            <a:r>
              <a:rPr lang="en-US" sz="2200" dirty="0"/>
              <a:t> list’s size can be changed at run-time.</a:t>
            </a:r>
            <a:endParaRPr dirty="0"/>
          </a:p>
          <a:p>
            <a:pPr marL="1160463" lvl="2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Properties and methods of List are given below:</a:t>
            </a:r>
            <a:endParaRPr dirty="0"/>
          </a:p>
          <a:p>
            <a:pPr marL="874713" lvl="2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  <a:p>
            <a:pPr marL="877887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790575" lvl="2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  <a:p>
            <a:pPr marL="457200" lvl="1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graphicFrame>
        <p:nvGraphicFramePr>
          <p:cNvPr id="864" name="Google Shape;864;p76"/>
          <p:cNvGraphicFramePr/>
          <p:nvPr>
            <p:extLst/>
          </p:nvPr>
        </p:nvGraphicFramePr>
        <p:xfrm>
          <a:off x="440518" y="2598289"/>
          <a:ext cx="11429175" cy="3855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4425"/>
                <a:gridCol w="8004750"/>
              </a:tblGrid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Properties and Methods</a:t>
                      </a:r>
                      <a:endParaRPr sz="2200" b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Description</a:t>
                      </a:r>
                      <a:endParaRPr sz="2200" b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solidFill>
                      <a:srgbClr val="BCBCB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indexOf</a:t>
                      </a:r>
                      <a:r>
                        <a:rPr lang="en-US" sz="2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en-US" sz="2200" b="1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value</a:t>
                      </a:r>
                      <a:r>
                        <a:rPr lang="en-US" sz="2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index of given value in the List.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the length of the List.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</a:t>
                      </a:r>
                      <a:r>
                        <a:rPr lang="en-US" sz="2200" dirty="0" smtClean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irst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the first element in the List.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last</a:t>
                      </a:r>
                      <a:endParaRPr sz="2200" b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the last element in the List.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 err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isEmpty</a:t>
                      </a:r>
                      <a:endParaRPr sz="2200" b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 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</a:t>
                      </a: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List is empty and 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false</a:t>
                      </a: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List is not empty.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 err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isNotEmpty</a:t>
                      </a:r>
                      <a:endParaRPr sz="2200" b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 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</a:t>
                      </a: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List is not empty and 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false</a:t>
                      </a: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List is empty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Reversed</a:t>
                      </a:r>
                      <a:endParaRPr sz="2200" b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a List in reverse order.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add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lang="en-US" sz="2200" b="1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value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Add one element to the List.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2449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 err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addAll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([e1, e2,..])</a:t>
                      </a:r>
                      <a:endParaRPr sz="2200" b="1" dirty="0">
                        <a:solidFill>
                          <a:srgbClr val="10101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Inse</a:t>
                      </a:r>
                      <a:r>
                        <a:rPr lang="en-US" sz="2200" b="0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rt</a:t>
                      </a:r>
                      <a:r>
                        <a:rPr lang="en-US" sz="2200" b="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the multiple elements into the given List.</a:t>
                      </a:r>
                      <a:endParaRPr sz="2200" b="0" dirty="0">
                        <a:solidFill>
                          <a:srgbClr val="10101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6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870" name="Google Shape;870;p77"/>
          <p:cNvSpPr txBox="1">
            <a:spLocks noGrp="1"/>
          </p:cNvSpPr>
          <p:nvPr>
            <p:ph type="body" idx="1"/>
          </p:nvPr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Roboto Condensed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List&lt;E&gt; (Cont.)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 startAt="2"/>
            </a:pPr>
            <a:r>
              <a:rPr lang="en-US" sz="2400" b="1" dirty="0" err="1"/>
              <a:t>Growable</a:t>
            </a:r>
            <a:r>
              <a:rPr lang="en-US" sz="2400" b="1" dirty="0"/>
              <a:t> List</a:t>
            </a:r>
            <a:endParaRPr dirty="0"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graphicFrame>
        <p:nvGraphicFramePr>
          <p:cNvPr id="871" name="Google Shape;871;p77"/>
          <p:cNvGraphicFramePr/>
          <p:nvPr>
            <p:extLst>
              <p:ext uri="{D42A27DB-BD31-4B8C-83A1-F6EECF244321}">
                <p14:modId xmlns:p14="http://schemas.microsoft.com/office/powerpoint/2010/main" val="971464464"/>
              </p:ext>
            </p:extLst>
          </p:nvPr>
        </p:nvGraphicFramePr>
        <p:xfrm>
          <a:off x="368091" y="1978842"/>
          <a:ext cx="11429175" cy="3470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4425"/>
                <a:gridCol w="8004750"/>
              </a:tblGrid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Properties and Methods</a:t>
                      </a:r>
                      <a:endParaRPr sz="2200" b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Description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solidFill>
                      <a:srgbClr val="BCBCB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Insert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(index, value)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Insert an element at a specified index.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 err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insertAll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(index, [e1, e2,..])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Insert the multiple elements at the specified index.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 err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replaceRange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(start, end, [e1, e2,..])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Replace the multiple elements of the given list from 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start to end-1</a:t>
                      </a: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index.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Removes one element from the given List.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 err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removeAt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(index)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Removes an element from the specified index.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 err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removeLast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 the last element from the given </a:t>
                      </a:r>
                      <a:r>
                        <a:rPr lang="en-US" sz="2200" dirty="0" smtClean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List.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dirty="0" err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removeRange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(start, end)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Removes the elements within the specified </a:t>
                      </a:r>
                      <a:r>
                        <a:rPr lang="en-US" sz="2200" b="1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start to end-1</a:t>
                      </a:r>
                      <a:r>
                        <a:rPr lang="en-US" sz="2200" dirty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index,</a:t>
                      </a:r>
                      <a:endParaRPr sz="2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9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16" name="Google Shape;877;p78"/>
          <p:cNvSpPr txBox="1">
            <a:spLocks/>
          </p:cNvSpPr>
          <p:nvPr/>
        </p:nvSpPr>
        <p:spPr>
          <a:xfrm>
            <a:off x="0" y="872638"/>
            <a:ext cx="11929641" cy="5649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Roboto Condensed"/>
              <a:buAutoNum type="arabicParenR"/>
            </a:pPr>
            <a:r>
              <a:rPr lang="en-US" b="1" dirty="0" smtClean="0">
                <a:solidFill>
                  <a:srgbClr val="C00000"/>
                </a:solidFill>
              </a:rPr>
              <a:t>List&lt;E&gt; (Cont.)</a:t>
            </a:r>
            <a:endParaRPr lang="en-US" dirty="0" smtClean="0"/>
          </a:p>
          <a:p>
            <a:pPr marL="914400" lvl="1" indent="-457200">
              <a:spcBef>
                <a:spcPts val="1000"/>
              </a:spcBef>
              <a:buSzPts val="2400"/>
              <a:buFont typeface="Roboto Condensed"/>
              <a:buAutoNum type="arabicPeriod" startAt="2"/>
            </a:pPr>
            <a:r>
              <a:rPr lang="en-US" sz="2400" b="1" dirty="0" err="1" smtClean="0"/>
              <a:t>Growable</a:t>
            </a:r>
            <a:r>
              <a:rPr lang="en-US" sz="2400" b="1" dirty="0" smtClean="0"/>
              <a:t> List</a:t>
            </a:r>
            <a:endParaRPr lang="en-US" dirty="0" smtClean="0"/>
          </a:p>
          <a:p>
            <a:pPr marL="877887" lvl="2" indent="0">
              <a:buSzPts val="2200"/>
              <a:buFont typeface="Wingdings" panose="05000000000000000000" pitchFamily="2" charset="2"/>
              <a:buNone/>
            </a:pPr>
            <a:r>
              <a:rPr lang="en-US" sz="2200" b="1" dirty="0" smtClean="0"/>
              <a:t>Example: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void main()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{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	</a:t>
            </a:r>
            <a:r>
              <a:rPr lang="en-US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List&lt;String&gt; names </a:t>
            </a:r>
            <a:r>
              <a:rPr lang="en-US" sz="2200" dirty="0" smtClean="0"/>
              <a:t>= ["Maxwell", "John", "Emily"];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	 </a:t>
            </a:r>
            <a:r>
              <a:rPr lang="en-US" sz="2200" dirty="0" smtClean="0">
                <a:solidFill>
                  <a:srgbClr val="C00000"/>
                </a:solidFill>
              </a:rPr>
              <a:t>List&lt;</a:t>
            </a:r>
            <a:r>
              <a:rPr lang="en-US" sz="2200" dirty="0" err="1" smtClean="0">
                <a:solidFill>
                  <a:srgbClr val="C00000"/>
                </a:solidFill>
              </a:rPr>
              <a:t>int</a:t>
            </a:r>
            <a:r>
              <a:rPr lang="en-US" sz="2200" dirty="0" smtClean="0">
                <a:solidFill>
                  <a:srgbClr val="C00000"/>
                </a:solidFill>
              </a:rPr>
              <a:t>&gt;  ages </a:t>
            </a:r>
            <a:r>
              <a:rPr lang="en-US" sz="2200" dirty="0" smtClean="0"/>
              <a:t>= [];</a:t>
            </a:r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</a:t>
            </a:r>
            <a:r>
              <a:rPr lang="en-US" sz="2200" b="1" dirty="0" smtClean="0"/>
              <a:t>names</a:t>
            </a:r>
            <a:r>
              <a:rPr lang="en-US" sz="2200" dirty="0" smtClean="0"/>
              <a:t>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</a:t>
            </a:r>
            <a:r>
              <a:rPr lang="en-US" sz="2200" b="1" dirty="0" smtClean="0"/>
              <a:t>names[0]</a:t>
            </a:r>
            <a:r>
              <a:rPr lang="en-US" sz="2200" dirty="0" smtClean="0"/>
              <a:t>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print("name at index 3 is: </a:t>
            </a:r>
            <a:r>
              <a:rPr lang="en-US" sz="2200" dirty="0" smtClean="0">
                <a:solidFill>
                  <a:srgbClr val="C00000"/>
                </a:solidFill>
              </a:rPr>
              <a:t>${names[2]</a:t>
            </a:r>
            <a:r>
              <a:rPr lang="en-US" sz="2200" dirty="0" smtClean="0"/>
              <a:t>}");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print("names list length is: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names.length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print("John index is: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names.indexOf</a:t>
            </a:r>
            <a:r>
              <a:rPr lang="en-US" sz="2200" dirty="0" smtClean="0">
                <a:solidFill>
                  <a:srgbClr val="C00000"/>
                </a:solidFill>
              </a:rPr>
              <a:t>("John")}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print("First element of the List is: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names.first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  <a:r>
              <a:rPr lang="en-US" sz="2200" dirty="0" smtClean="0"/>
              <a:t>");</a:t>
            </a:r>
            <a:endParaRPr lang="en-US" dirty="0"/>
          </a:p>
        </p:txBody>
      </p:sp>
      <p:sp>
        <p:nvSpPr>
          <p:cNvPr id="17" name="Google Shape;878;p78"/>
          <p:cNvSpPr/>
          <p:nvPr/>
        </p:nvSpPr>
        <p:spPr>
          <a:xfrm>
            <a:off x="3790096" y="3581244"/>
            <a:ext cx="2655675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[Maxwell, John, Emily]</a:t>
            </a:r>
            <a:endParaRPr/>
          </a:p>
        </p:txBody>
      </p:sp>
      <p:sp>
        <p:nvSpPr>
          <p:cNvPr id="18" name="Google Shape;879;p78"/>
          <p:cNvSpPr/>
          <p:nvPr/>
        </p:nvSpPr>
        <p:spPr>
          <a:xfrm>
            <a:off x="4059918" y="3997689"/>
            <a:ext cx="2655675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Maxwell</a:t>
            </a:r>
            <a:endParaRPr/>
          </a:p>
        </p:txBody>
      </p:sp>
      <p:sp>
        <p:nvSpPr>
          <p:cNvPr id="19" name="Google Shape;880;p78"/>
          <p:cNvSpPr/>
          <p:nvPr/>
        </p:nvSpPr>
        <p:spPr>
          <a:xfrm>
            <a:off x="6635645" y="4321850"/>
            <a:ext cx="3272853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 at index 3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Emily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" name="Google Shape;881;p78"/>
          <p:cNvSpPr/>
          <p:nvPr/>
        </p:nvSpPr>
        <p:spPr>
          <a:xfrm>
            <a:off x="7250242" y="4738295"/>
            <a:ext cx="3272853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 list length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" name="Google Shape;882;p78"/>
          <p:cNvSpPr/>
          <p:nvPr/>
        </p:nvSpPr>
        <p:spPr>
          <a:xfrm>
            <a:off x="7665683" y="5096990"/>
            <a:ext cx="3272853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John index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" name="Google Shape;883;p78"/>
          <p:cNvSpPr/>
          <p:nvPr/>
        </p:nvSpPr>
        <p:spPr>
          <a:xfrm>
            <a:off x="7815584" y="5350491"/>
            <a:ext cx="4245236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element of the List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Maxwell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815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889" name="Google Shape;889;p79"/>
          <p:cNvSpPr txBox="1">
            <a:spLocks noGrp="1"/>
          </p:cNvSpPr>
          <p:nvPr>
            <p:ph type="body" idx="1"/>
          </p:nvPr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Roboto Condensed"/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List&lt;E&gt; (Cont.)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 startAt="2"/>
            </a:pPr>
            <a:r>
              <a:rPr lang="en-US" sz="2400" b="1" dirty="0" err="1"/>
              <a:t>Growable</a:t>
            </a:r>
            <a:r>
              <a:rPr lang="en-US" sz="2400" b="1" dirty="0"/>
              <a:t> List</a:t>
            </a:r>
            <a:endParaRPr dirty="0"/>
          </a:p>
          <a:p>
            <a:pPr marL="877887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b="1" dirty="0"/>
              <a:t>Example: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print("Last element of the List is: </a:t>
            </a:r>
            <a:r>
              <a:rPr lang="en-US" sz="2200" dirty="0">
                <a:solidFill>
                  <a:srgbClr val="C00000"/>
                </a:solidFill>
              </a:rPr>
              <a:t>${</a:t>
            </a:r>
            <a:r>
              <a:rPr lang="en-US" sz="2200" dirty="0" err="1">
                <a:solidFill>
                  <a:srgbClr val="C00000"/>
                </a:solidFill>
              </a:rPr>
              <a:t>names.last</a:t>
            </a:r>
            <a:r>
              <a:rPr lang="en-US" sz="2200" dirty="0">
                <a:solidFill>
                  <a:srgbClr val="C00000"/>
                </a:solidFill>
              </a:rPr>
              <a:t>}</a:t>
            </a:r>
            <a:r>
              <a:rPr lang="en-US" sz="2200" dirty="0"/>
              <a:t>");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print("Is names Empty: "+</a:t>
            </a:r>
            <a:r>
              <a:rPr lang="en-US" sz="2200" dirty="0" err="1">
                <a:solidFill>
                  <a:srgbClr val="C00000"/>
                </a:solidFill>
              </a:rPr>
              <a:t>names.isEmpty.toString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print("Is names not Empty: "+</a:t>
            </a:r>
            <a:r>
              <a:rPr lang="en-US" sz="2200" dirty="0" err="1">
                <a:solidFill>
                  <a:srgbClr val="C00000"/>
                </a:solidFill>
              </a:rPr>
              <a:t>names.isNotEmpty.toString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print("List in reverse: </a:t>
            </a:r>
            <a:r>
              <a:rPr lang="en-US" sz="2200" dirty="0">
                <a:solidFill>
                  <a:srgbClr val="C00000"/>
                </a:solidFill>
              </a:rPr>
              <a:t>${</a:t>
            </a:r>
            <a:r>
              <a:rPr lang="en-US" sz="2200" dirty="0" err="1">
                <a:solidFill>
                  <a:srgbClr val="C00000"/>
                </a:solidFill>
              </a:rPr>
              <a:t>names.reversed</a:t>
            </a:r>
            <a:r>
              <a:rPr lang="en-US" sz="2200" dirty="0">
                <a:solidFill>
                  <a:srgbClr val="C00000"/>
                </a:solidFill>
              </a:rPr>
              <a:t>}</a:t>
            </a:r>
            <a:r>
              <a:rPr lang="en-US" sz="2200" dirty="0"/>
              <a:t>");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 err="1"/>
              <a:t>names.</a:t>
            </a:r>
            <a:r>
              <a:rPr lang="en-US" sz="2200" b="1" dirty="0" err="1"/>
              <a:t>add</a:t>
            </a:r>
            <a:r>
              <a:rPr lang="en-US" sz="2200" dirty="0"/>
              <a:t>("Bill");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 err="1"/>
              <a:t>names.</a:t>
            </a:r>
            <a:r>
              <a:rPr lang="en-US" sz="2200" b="1" dirty="0" err="1"/>
              <a:t>add</a:t>
            </a:r>
            <a:r>
              <a:rPr lang="en-US" sz="2200" dirty="0"/>
              <a:t>("</a:t>
            </a:r>
            <a:r>
              <a:rPr lang="en-US" sz="2200" dirty="0" err="1"/>
              <a:t>Elon</a:t>
            </a:r>
            <a:r>
              <a:rPr lang="en-US" sz="2200" dirty="0"/>
              <a:t>");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 err="1"/>
              <a:t>names.</a:t>
            </a:r>
            <a:r>
              <a:rPr lang="en-US" sz="2200" b="1" dirty="0" err="1"/>
              <a:t>add</a:t>
            </a:r>
            <a:r>
              <a:rPr lang="en-US" sz="2200" dirty="0"/>
              <a:t>("</a:t>
            </a:r>
            <a:r>
              <a:rPr lang="en-US" sz="2200" dirty="0" err="1"/>
              <a:t>Sundar</a:t>
            </a:r>
            <a:r>
              <a:rPr lang="en-US" sz="2200" dirty="0"/>
              <a:t>");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print("Updated names list is: </a:t>
            </a:r>
            <a:r>
              <a:rPr lang="en-US" sz="2200" dirty="0">
                <a:solidFill>
                  <a:srgbClr val="C00000"/>
                </a:solidFill>
              </a:rPr>
              <a:t>${names}</a:t>
            </a:r>
            <a:r>
              <a:rPr lang="en-US" sz="2200" dirty="0"/>
              <a:t>");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endParaRPr sz="2200"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 err="1"/>
              <a:t>names.</a:t>
            </a:r>
            <a:r>
              <a:rPr lang="en-US" sz="2200" b="1" dirty="0" err="1"/>
              <a:t>remove</a:t>
            </a:r>
            <a:r>
              <a:rPr lang="en-US" sz="2200" dirty="0"/>
              <a:t>("Maxwell");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print("Names list after removing element : </a:t>
            </a:r>
            <a:r>
              <a:rPr lang="en-US" sz="2200" dirty="0">
                <a:solidFill>
                  <a:srgbClr val="C00000"/>
                </a:solidFill>
              </a:rPr>
              <a:t>${names}</a:t>
            </a:r>
            <a:r>
              <a:rPr lang="en-US" sz="2200" dirty="0"/>
              <a:t>");</a:t>
            </a:r>
            <a:endParaRPr dirty="0"/>
          </a:p>
        </p:txBody>
      </p:sp>
      <p:sp>
        <p:nvSpPr>
          <p:cNvPr id="890" name="Google Shape;890;p79"/>
          <p:cNvSpPr/>
          <p:nvPr/>
        </p:nvSpPr>
        <p:spPr>
          <a:xfrm>
            <a:off x="7282527" y="3935568"/>
            <a:ext cx="4778293" cy="780463"/>
          </a:xfrm>
          <a:prstGeom prst="wedgeRectCallout">
            <a:avLst>
              <a:gd name="adj1" fmla="val -67721"/>
              <a:gd name="adj2" fmla="val 58482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Updated names list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[Maxwell, John, Emily, Bill, Elon, Sundar]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1" name="Google Shape;891;p79"/>
          <p:cNvSpPr/>
          <p:nvPr/>
        </p:nvSpPr>
        <p:spPr>
          <a:xfrm>
            <a:off x="7753124" y="1761010"/>
            <a:ext cx="3924214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element of the List is: 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Emily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2" name="Google Shape;892;p79"/>
          <p:cNvSpPr/>
          <p:nvPr/>
        </p:nvSpPr>
        <p:spPr>
          <a:xfrm>
            <a:off x="8136606" y="2151962"/>
            <a:ext cx="3540732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names Empty: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3" name="Google Shape;893;p79"/>
          <p:cNvSpPr/>
          <p:nvPr/>
        </p:nvSpPr>
        <p:spPr>
          <a:xfrm>
            <a:off x="8886668" y="2510657"/>
            <a:ext cx="3000532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names not Empty: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4" name="Google Shape;894;p79"/>
          <p:cNvSpPr/>
          <p:nvPr/>
        </p:nvSpPr>
        <p:spPr>
          <a:xfrm>
            <a:off x="7132542" y="3155817"/>
            <a:ext cx="4754658" cy="528403"/>
          </a:xfrm>
          <a:prstGeom prst="wedgeRectCallout">
            <a:avLst>
              <a:gd name="adj1" fmla="val -60411"/>
              <a:gd name="adj2" fmla="val -2748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in reverse: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(Emily, John, Maxwell)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5" name="Google Shape;895;p79"/>
          <p:cNvSpPr/>
          <p:nvPr/>
        </p:nvSpPr>
        <p:spPr>
          <a:xfrm>
            <a:off x="8229600" y="4933771"/>
            <a:ext cx="3831220" cy="1060784"/>
          </a:xfrm>
          <a:prstGeom prst="wedgeRectCallout">
            <a:avLst>
              <a:gd name="adj1" fmla="val -56927"/>
              <a:gd name="adj2" fmla="val 44395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 list after removing element 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[John, Emily, Bill, Elon, Sundar]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226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11" name="Google Shape;901;p80"/>
          <p:cNvSpPr txBox="1">
            <a:spLocks/>
          </p:cNvSpPr>
          <p:nvPr/>
        </p:nvSpPr>
        <p:spPr>
          <a:xfrm>
            <a:off x="131180" y="863445"/>
            <a:ext cx="11929641" cy="5649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Roboto Condensed"/>
              <a:buAutoNum type="arabicParenR"/>
            </a:pPr>
            <a:r>
              <a:rPr lang="en-US" b="1" dirty="0" smtClean="0">
                <a:solidFill>
                  <a:srgbClr val="C00000"/>
                </a:solidFill>
              </a:rPr>
              <a:t>List&lt;E&gt; (Cont.)</a:t>
            </a:r>
            <a:endParaRPr lang="en-US" dirty="0" smtClean="0"/>
          </a:p>
          <a:p>
            <a:pPr marL="914400" lvl="1" indent="-457200">
              <a:spcBef>
                <a:spcPts val="1000"/>
              </a:spcBef>
              <a:buSzPts val="2400"/>
              <a:buFont typeface="Roboto Condensed"/>
              <a:buAutoNum type="arabicPeriod" startAt="2"/>
            </a:pPr>
            <a:r>
              <a:rPr lang="en-US" sz="2400" b="1" dirty="0" err="1" smtClean="0"/>
              <a:t>Growable</a:t>
            </a:r>
            <a:r>
              <a:rPr lang="en-US" sz="2400" b="1" dirty="0" smtClean="0"/>
              <a:t> List</a:t>
            </a:r>
            <a:endParaRPr lang="en-US" dirty="0" smtClean="0"/>
          </a:p>
          <a:p>
            <a:pPr marL="877887" lvl="2" indent="0">
              <a:buSzPts val="2200"/>
              <a:buFont typeface="Wingdings" panose="05000000000000000000" pitchFamily="2" charset="2"/>
              <a:buNone/>
            </a:pPr>
            <a:r>
              <a:rPr lang="en-US" sz="2200" b="1" dirty="0" smtClean="0"/>
              <a:t>Example: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names.</a:t>
            </a:r>
            <a:r>
              <a:rPr lang="en-US" sz="2200" b="1" dirty="0" err="1" smtClean="0"/>
              <a:t>removeAt</a:t>
            </a:r>
            <a:r>
              <a:rPr lang="en-US" sz="2200" dirty="0" smtClean="0"/>
              <a:t>(1);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print("Names list after removing element : </a:t>
            </a:r>
            <a:r>
              <a:rPr lang="en-US" sz="2200" dirty="0" smtClean="0">
                <a:solidFill>
                  <a:srgbClr val="C00000"/>
                </a:solidFill>
              </a:rPr>
              <a:t>${names}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names.</a:t>
            </a:r>
            <a:r>
              <a:rPr lang="en-US" sz="2200" b="1" dirty="0" err="1" smtClean="0"/>
              <a:t>removeLast</a:t>
            </a:r>
            <a:r>
              <a:rPr lang="en-US" sz="2200" dirty="0" smtClean="0"/>
              <a:t>();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print("List after removing last element: </a:t>
            </a:r>
            <a:r>
              <a:rPr lang="en-US" sz="2200" dirty="0" smtClean="0">
                <a:solidFill>
                  <a:srgbClr val="C00000"/>
                </a:solidFill>
              </a:rPr>
              <a:t>${names}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ages.</a:t>
            </a:r>
            <a:r>
              <a:rPr lang="en-US" sz="2200" b="1" dirty="0" err="1" smtClean="0"/>
              <a:t>addAll</a:t>
            </a:r>
            <a:r>
              <a:rPr lang="en-US" sz="2200" dirty="0" smtClean="0"/>
              <a:t>([12, 14, 16, 18]);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print("Updated ages list is: </a:t>
            </a:r>
            <a:r>
              <a:rPr lang="en-US" sz="2200" dirty="0" smtClean="0">
                <a:solidFill>
                  <a:srgbClr val="C00000"/>
                </a:solidFill>
              </a:rPr>
              <a:t>${ages}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ages.</a:t>
            </a:r>
            <a:r>
              <a:rPr lang="en-US" sz="2200" b="1" dirty="0" err="1" smtClean="0"/>
              <a:t>insert</a:t>
            </a:r>
            <a:r>
              <a:rPr lang="en-US" sz="2200" dirty="0" smtClean="0"/>
              <a:t>(2, 35);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print("Updated ages list is: </a:t>
            </a:r>
            <a:r>
              <a:rPr lang="en-US" sz="2200" dirty="0" smtClean="0">
                <a:solidFill>
                  <a:srgbClr val="C00000"/>
                </a:solidFill>
              </a:rPr>
              <a:t>${ages}</a:t>
            </a:r>
            <a:r>
              <a:rPr lang="en-US" sz="2200" dirty="0" smtClean="0"/>
              <a:t>");</a:t>
            </a:r>
            <a:endParaRPr lang="en-US" dirty="0"/>
          </a:p>
        </p:txBody>
      </p:sp>
      <p:sp>
        <p:nvSpPr>
          <p:cNvPr id="12" name="Google Shape;902;p80"/>
          <p:cNvSpPr/>
          <p:nvPr/>
        </p:nvSpPr>
        <p:spPr>
          <a:xfrm>
            <a:off x="6525719" y="5242125"/>
            <a:ext cx="4731894" cy="528403"/>
          </a:xfrm>
          <a:prstGeom prst="wedgeRectCallout">
            <a:avLst>
              <a:gd name="adj1" fmla="val -59173"/>
              <a:gd name="adj2" fmla="val 58482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Updated ages list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[12, 14, 35, 16, 18]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Google Shape;903;p80"/>
          <p:cNvSpPr/>
          <p:nvPr/>
        </p:nvSpPr>
        <p:spPr>
          <a:xfrm>
            <a:off x="7944788" y="2781966"/>
            <a:ext cx="4116032" cy="916840"/>
          </a:xfrm>
          <a:prstGeom prst="wedgeRectCallout">
            <a:avLst>
              <a:gd name="adj1" fmla="val -58883"/>
              <a:gd name="adj2" fmla="val 5528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after removing last element: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[John, Bill, Elon]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904;p80"/>
          <p:cNvSpPr/>
          <p:nvPr/>
        </p:nvSpPr>
        <p:spPr>
          <a:xfrm>
            <a:off x="6678643" y="4323898"/>
            <a:ext cx="4157272" cy="528403"/>
          </a:xfrm>
          <a:prstGeom prst="wedgeRectCallout">
            <a:avLst>
              <a:gd name="adj1" fmla="val -61072"/>
              <a:gd name="adj2" fmla="val 5398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Updated ages list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[12, 14, 16, 18]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" name="Google Shape;905;p80"/>
          <p:cNvSpPr/>
          <p:nvPr/>
        </p:nvSpPr>
        <p:spPr>
          <a:xfrm>
            <a:off x="7944788" y="1351673"/>
            <a:ext cx="4157272" cy="942624"/>
          </a:xfrm>
          <a:prstGeom prst="wedgeRectCallout">
            <a:avLst>
              <a:gd name="adj1" fmla="val -50107"/>
              <a:gd name="adj2" fmla="val 84380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Names list after removing element 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[John, Bill, Elon, Sundar]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298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5" name="Google Shape;912;p81"/>
          <p:cNvSpPr/>
          <p:nvPr/>
        </p:nvSpPr>
        <p:spPr>
          <a:xfrm>
            <a:off x="7002906" y="2907505"/>
            <a:ext cx="5089961" cy="780463"/>
          </a:xfrm>
          <a:prstGeom prst="wedgeRectCallout">
            <a:avLst>
              <a:gd name="adj1" fmla="val -59173"/>
              <a:gd name="adj2" fmla="val 58482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ages list after replace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[55, 56, 57, 37, 14, 35, 16, 18]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913;p81"/>
          <p:cNvSpPr/>
          <p:nvPr/>
        </p:nvSpPr>
        <p:spPr>
          <a:xfrm>
            <a:off x="8079698" y="3840212"/>
            <a:ext cx="4013169" cy="1012089"/>
          </a:xfrm>
          <a:prstGeom prst="wedgeRectCallout">
            <a:avLst>
              <a:gd name="adj1" fmla="val -60949"/>
              <a:gd name="adj2" fmla="val 48064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after removing range element: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[14, 35, 16, 18]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914;p81"/>
          <p:cNvSpPr/>
          <p:nvPr/>
        </p:nvSpPr>
        <p:spPr>
          <a:xfrm>
            <a:off x="6646595" y="2118586"/>
            <a:ext cx="5414225" cy="528403"/>
          </a:xfrm>
          <a:prstGeom prst="wedgeRectCallout">
            <a:avLst>
              <a:gd name="adj1" fmla="val -60544"/>
              <a:gd name="adj2" fmla="val 48316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Updated ages list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[12, 40, 37, 14, 35, 16, 18]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915;p81"/>
          <p:cNvSpPr/>
          <p:nvPr/>
        </p:nvSpPr>
        <p:spPr>
          <a:xfrm>
            <a:off x="5741233" y="5004545"/>
            <a:ext cx="1963711" cy="1507946"/>
          </a:xfrm>
          <a:prstGeom prst="wedgeRectCallout">
            <a:avLst>
              <a:gd name="adj1" fmla="val -70109"/>
              <a:gd name="adj2" fmla="val -9593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</a:t>
            </a:r>
            <a:endParaRPr/>
          </a:p>
        </p:txBody>
      </p:sp>
      <p:sp>
        <p:nvSpPr>
          <p:cNvPr id="16" name="Google Shape;911;p81"/>
          <p:cNvSpPr txBox="1">
            <a:spLocks/>
          </p:cNvSpPr>
          <p:nvPr/>
        </p:nvSpPr>
        <p:spPr>
          <a:xfrm>
            <a:off x="131180" y="863445"/>
            <a:ext cx="11929641" cy="5649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Roboto Condensed"/>
              <a:buAutoNum type="arabicParenR"/>
            </a:pPr>
            <a:r>
              <a:rPr lang="en-US" b="1" dirty="0" smtClean="0">
                <a:solidFill>
                  <a:srgbClr val="C00000"/>
                </a:solidFill>
              </a:rPr>
              <a:t>List&lt;E&gt; (Cont.)</a:t>
            </a:r>
            <a:endParaRPr lang="en-US" dirty="0" smtClean="0"/>
          </a:p>
          <a:p>
            <a:pPr marL="914400" lvl="1" indent="-457200">
              <a:spcBef>
                <a:spcPts val="1000"/>
              </a:spcBef>
              <a:buSzPts val="2400"/>
              <a:buFont typeface="Roboto Condensed"/>
              <a:buAutoNum type="arabicPeriod" startAt="2"/>
            </a:pPr>
            <a:r>
              <a:rPr lang="en-US" sz="2400" b="1" dirty="0" err="1" smtClean="0"/>
              <a:t>Growable</a:t>
            </a:r>
            <a:r>
              <a:rPr lang="en-US" sz="2400" b="1" dirty="0" smtClean="0"/>
              <a:t> List</a:t>
            </a:r>
            <a:endParaRPr lang="en-US" dirty="0" smtClean="0"/>
          </a:p>
          <a:p>
            <a:pPr marL="877887" lvl="2" indent="0">
              <a:buSzPts val="2200"/>
              <a:buFont typeface="Wingdings" panose="05000000000000000000" pitchFamily="2" charset="2"/>
              <a:buNone/>
            </a:pPr>
            <a:r>
              <a:rPr lang="en-US" sz="2200" b="1" dirty="0" smtClean="0"/>
              <a:t>Example: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ages.</a:t>
            </a:r>
            <a:r>
              <a:rPr lang="en-US" sz="2200" b="1" dirty="0" err="1" smtClean="0"/>
              <a:t>insertAll</a:t>
            </a:r>
            <a:r>
              <a:rPr lang="en-US" sz="2200" dirty="0" smtClean="0"/>
              <a:t>(1, [40, 37]);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print("Updated ages list is: </a:t>
            </a:r>
            <a:r>
              <a:rPr lang="en-US" sz="2200" dirty="0" smtClean="0">
                <a:solidFill>
                  <a:srgbClr val="C00000"/>
                </a:solidFill>
              </a:rPr>
              <a:t>${ages}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ages.</a:t>
            </a:r>
            <a:r>
              <a:rPr lang="en-US" sz="2200" b="1" dirty="0" err="1" smtClean="0"/>
              <a:t>replaceRange</a:t>
            </a:r>
            <a:r>
              <a:rPr lang="en-US" sz="2200" dirty="0" smtClean="0"/>
              <a:t>(0, 2, [55, 56, 57]);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print("ages list after replace is: </a:t>
            </a:r>
            <a:r>
              <a:rPr lang="en-US" sz="2200" dirty="0" smtClean="0">
                <a:solidFill>
                  <a:srgbClr val="C00000"/>
                </a:solidFill>
              </a:rPr>
              <a:t>${ages}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ages.</a:t>
            </a:r>
            <a:r>
              <a:rPr lang="en-US" sz="2200" b="1" dirty="0" err="1" smtClean="0"/>
              <a:t>removeRange</a:t>
            </a:r>
            <a:r>
              <a:rPr lang="en-US" sz="2200" dirty="0" smtClean="0"/>
              <a:t>(0, 4);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print("List after removing range element: </a:t>
            </a:r>
            <a:r>
              <a:rPr lang="en-US" sz="2200" dirty="0" smtClean="0">
                <a:solidFill>
                  <a:srgbClr val="C00000"/>
                </a:solidFill>
              </a:rPr>
              <a:t>${ages}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ages</a:t>
            </a:r>
            <a:r>
              <a:rPr lang="en-US" sz="2200" dirty="0" err="1" smtClean="0"/>
              <a:t>.</a:t>
            </a:r>
            <a:r>
              <a:rPr lang="en-US" sz="2200" b="1" dirty="0" err="1" smtClean="0"/>
              <a:t>forEach</a:t>
            </a:r>
            <a:r>
              <a:rPr lang="en-US" sz="2200" dirty="0" smtClean="0"/>
              <a:t>((n) =&gt; print(n));</a:t>
            </a:r>
            <a:endParaRPr lang="en-US" dirty="0" smtClean="0"/>
          </a:p>
          <a:p>
            <a:pPr marL="1792286" lvl="4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9" name="Google Shape;911;p81"/>
          <p:cNvSpPr txBox="1">
            <a:spLocks/>
          </p:cNvSpPr>
          <p:nvPr/>
        </p:nvSpPr>
        <p:spPr>
          <a:xfrm>
            <a:off x="131180" y="863445"/>
            <a:ext cx="11929641" cy="5649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+mj-lt"/>
              <a:buAutoNum type="arabicParenR" startAt="2"/>
            </a:pPr>
            <a:r>
              <a:rPr lang="en-US" b="1" dirty="0">
                <a:solidFill>
                  <a:srgbClr val="C00000"/>
                </a:solidFill>
              </a:rPr>
              <a:t>Map&lt;K,V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</a:p>
          <a:p>
            <a:pPr lvl="1">
              <a:spcBef>
                <a:spcPts val="1000"/>
              </a:spcBef>
              <a:buSzPts val="2400"/>
            </a:pPr>
            <a:r>
              <a:rPr lang="en-US" sz="2200" dirty="0"/>
              <a:t>Map is an object where you can store data in key-value </a:t>
            </a:r>
            <a:r>
              <a:rPr lang="en-US" sz="2200" dirty="0" smtClean="0"/>
              <a:t>pairs.</a:t>
            </a:r>
          </a:p>
          <a:p>
            <a:pPr lvl="1">
              <a:spcBef>
                <a:spcPts val="1000"/>
              </a:spcBef>
              <a:buSzPts val="2400"/>
            </a:pPr>
            <a:r>
              <a:rPr lang="en-US" sz="2200" dirty="0" smtClean="0"/>
              <a:t>Each </a:t>
            </a:r>
            <a:r>
              <a:rPr lang="en-US" sz="2200" dirty="0"/>
              <a:t>key occurs only once, but you can use same value multiple </a:t>
            </a:r>
            <a:r>
              <a:rPr lang="en-US" sz="2200" dirty="0" smtClean="0"/>
              <a:t>times.</a:t>
            </a:r>
          </a:p>
          <a:p>
            <a:pPr lvl="1">
              <a:spcBef>
                <a:spcPts val="1000"/>
              </a:spcBef>
              <a:buSzPts val="2400"/>
            </a:pPr>
            <a:r>
              <a:rPr lang="en-US" sz="2200" dirty="0" smtClean="0"/>
              <a:t>Keys </a:t>
            </a:r>
            <a:r>
              <a:rPr lang="en-US" sz="2200" dirty="0"/>
              <a:t>and values on a map may be of any data type. </a:t>
            </a:r>
            <a:endParaRPr lang="en-US" sz="2200" dirty="0" smtClean="0"/>
          </a:p>
          <a:p>
            <a:pPr lvl="1">
              <a:spcBef>
                <a:spcPts val="1000"/>
              </a:spcBef>
              <a:buSzPts val="2400"/>
            </a:pPr>
            <a:r>
              <a:rPr lang="en-US" sz="2200" dirty="0" smtClean="0"/>
              <a:t>It </a:t>
            </a:r>
            <a:r>
              <a:rPr lang="en-US" sz="2200" dirty="0"/>
              <a:t>is a dynamic collection. </a:t>
            </a:r>
            <a:endParaRPr lang="en-US" sz="2200" dirty="0" smtClean="0"/>
          </a:p>
          <a:p>
            <a:pPr lvl="1">
              <a:spcBef>
                <a:spcPts val="1000"/>
              </a:spcBef>
              <a:buSzPts val="2400"/>
            </a:pPr>
            <a:r>
              <a:rPr lang="en-US" sz="2200" dirty="0" smtClean="0"/>
              <a:t>Properties </a:t>
            </a:r>
            <a:r>
              <a:rPr lang="en-US" sz="2200" dirty="0"/>
              <a:t>and methods of Map are given below</a:t>
            </a:r>
            <a:r>
              <a:rPr lang="en-US" sz="2200" dirty="0" smtClean="0"/>
              <a:t>: </a:t>
            </a:r>
            <a:endParaRPr lang="en-US" sz="2200" dirty="0"/>
          </a:p>
          <a:p>
            <a:pPr lvl="1">
              <a:spcBef>
                <a:spcPts val="0"/>
              </a:spcBef>
              <a:buSzPts val="24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1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927" name="Google Shape;927;p83"/>
          <p:cNvSpPr txBox="1">
            <a:spLocks noGrp="1"/>
          </p:cNvSpPr>
          <p:nvPr>
            <p:ph type="body" idx="1"/>
          </p:nvPr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Roboto Condensed"/>
              <a:buAutoNum type="arabicParenR" startAt="2"/>
            </a:pPr>
            <a:r>
              <a:rPr lang="en-US" b="1" dirty="0">
                <a:solidFill>
                  <a:srgbClr val="C00000"/>
                </a:solidFill>
              </a:rPr>
              <a:t>Map&lt;K,V&gt; (Cont.)</a:t>
            </a:r>
            <a:endParaRPr dirty="0"/>
          </a:p>
          <a:p>
            <a:pPr marL="809625" lvl="1" indent="-3524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⮩"/>
            </a:pPr>
            <a:r>
              <a:rPr lang="en-US" sz="2200" dirty="0"/>
              <a:t>Properties and methods of Map are given below:</a:t>
            </a:r>
            <a:endParaRPr sz="2200" dirty="0"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graphicFrame>
        <p:nvGraphicFramePr>
          <p:cNvPr id="928" name="Google Shape;928;p83"/>
          <p:cNvGraphicFramePr/>
          <p:nvPr/>
        </p:nvGraphicFramePr>
        <p:xfrm>
          <a:off x="381416" y="1810062"/>
          <a:ext cx="11429175" cy="46268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4425"/>
                <a:gridCol w="8004750"/>
              </a:tblGrid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Properties and Methods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Description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solidFill>
                      <a:srgbClr val="BCBCB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keys</a:t>
                      </a:r>
                      <a:endParaRPr sz="2200" b="0">
                        <a:solidFill>
                          <a:srgbClr val="10101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</a:t>
                      </a: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all keys </a:t>
                      </a:r>
                      <a:r>
                        <a:rPr lang="en-US" sz="2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 the Map.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values</a:t>
                      </a:r>
                      <a:endParaRPr sz="2200" b="0">
                        <a:solidFill>
                          <a:srgbClr val="10101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</a:t>
                      </a: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all values</a:t>
                      </a:r>
                      <a:r>
                        <a:rPr lang="en-US" sz="2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the Map.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isEmpty</a:t>
                      </a:r>
                      <a:endParaRPr sz="2200" b="0">
                        <a:solidFill>
                          <a:srgbClr val="10101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 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</a:t>
                      </a: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Map is empty and 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false</a:t>
                      </a: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Map is not empty.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isNotEmpty</a:t>
                      </a:r>
                      <a:endParaRPr sz="2200" b="0">
                        <a:solidFill>
                          <a:srgbClr val="10101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 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</a:t>
                      </a: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Map is not empty and 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false</a:t>
                      </a: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List is empty.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</a:t>
                      </a:r>
                      <a:endParaRPr sz="2200" b="0">
                        <a:solidFill>
                          <a:srgbClr val="10101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 the length of the Map.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keys.toList()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Convert all Maps keys to List.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values.toList()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Convert all Maps values to List.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containsKey(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‘key’</a:t>
                      </a: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)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 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</a:t>
                      </a: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Map contains given key otherwise 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false.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containsValue(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‘value’</a:t>
                      </a: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)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 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</a:t>
                      </a: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if the Map contains given value otherwise </a:t>
                      </a:r>
                      <a:r>
                        <a:rPr lang="en-US" sz="2200" b="1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false.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clear()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Removes all elements from the Map.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  <a:tr h="370850">
                <a:tc>
                  <a:txBody>
                    <a:bodyPr/>
                    <a:lstStyle/>
                    <a:p>
                      <a:pPr marL="90488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removeWhere()</a:t>
                      </a:r>
                      <a:endParaRPr sz="2200" b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90488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10101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Removes all elements from the Map if condition is valid.</a:t>
                      </a:r>
                      <a:endParaRPr sz="2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88570A"/>
              </a:buClr>
              <a:buSzPts val="6000"/>
            </a:pPr>
            <a:r>
              <a:rPr lang="en-US" dirty="0" smtClean="0"/>
              <a:t>Dart Tool</a:t>
            </a:r>
            <a:endParaRPr lang="en-US" dirty="0"/>
          </a:p>
        </p:txBody>
      </p:sp>
      <p:sp>
        <p:nvSpPr>
          <p:cNvPr id="360" name="Google Shape;360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Section - </a:t>
            </a:r>
            <a:r>
              <a:rPr lang="en-U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0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11" name="Google Shape;934;p84"/>
          <p:cNvSpPr txBox="1">
            <a:spLocks/>
          </p:cNvSpPr>
          <p:nvPr/>
        </p:nvSpPr>
        <p:spPr>
          <a:xfrm>
            <a:off x="131180" y="863445"/>
            <a:ext cx="11929641" cy="5649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Roboto Condensed"/>
              <a:buAutoNum type="arabicParenR" startAt="2"/>
            </a:pPr>
            <a:r>
              <a:rPr lang="en-US" b="1" dirty="0" smtClean="0">
                <a:solidFill>
                  <a:srgbClr val="C00000"/>
                </a:solidFill>
              </a:rPr>
              <a:t>Map&lt;K,V&gt; (Cont.)</a:t>
            </a:r>
            <a:endParaRPr lang="en-US" dirty="0" smtClean="0"/>
          </a:p>
          <a:p>
            <a:pPr marL="449263" lvl="1" indent="0">
              <a:buSzPts val="2400"/>
              <a:buFont typeface="Wingdings 3" panose="05040102010807070707" pitchFamily="18" charset="2"/>
              <a:buNone/>
            </a:pPr>
            <a:r>
              <a:rPr lang="en-US" sz="2400" b="1" dirty="0" smtClean="0"/>
              <a:t>Example:</a:t>
            </a:r>
            <a:endParaRPr lang="en-US" dirty="0" smtClean="0"/>
          </a:p>
          <a:p>
            <a:pPr marL="877887" lvl="2" indent="0">
              <a:buSzPts val="2400"/>
              <a:buFont typeface="Wingdings" panose="05000000000000000000" pitchFamily="2" charset="2"/>
              <a:buNone/>
            </a:pPr>
            <a:r>
              <a:rPr lang="en-US" sz="2400" dirty="0" smtClean="0"/>
              <a:t>void main()</a:t>
            </a:r>
            <a:endParaRPr lang="en-US" dirty="0" smtClean="0"/>
          </a:p>
          <a:p>
            <a:pPr marL="877887" lvl="2" indent="0">
              <a:buSzPts val="2400"/>
              <a:buFont typeface="Wingdings" panose="05000000000000000000" pitchFamily="2" charset="2"/>
              <a:buNone/>
            </a:pPr>
            <a:r>
              <a:rPr lang="en-US" sz="2400" dirty="0" smtClean="0"/>
              <a:t>{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Map&lt;</a:t>
            </a:r>
            <a:r>
              <a:rPr lang="en-US" sz="2200" dirty="0" err="1" smtClean="0">
                <a:solidFill>
                  <a:srgbClr val="C00000"/>
                </a:solidFill>
              </a:rPr>
              <a:t>int</a:t>
            </a:r>
            <a:r>
              <a:rPr lang="en-US" sz="2200" dirty="0" smtClean="0">
                <a:solidFill>
                  <a:srgbClr val="C00000"/>
                </a:solidFill>
              </a:rPr>
              <a:t>, String&gt; </a:t>
            </a:r>
            <a:r>
              <a:rPr lang="en-US" sz="2200" dirty="0" smtClean="0"/>
              <a:t>names</a:t>
            </a:r>
            <a:r>
              <a:rPr lang="en-US" sz="2200" dirty="0" smtClean="0">
                <a:solidFill>
                  <a:srgbClr val="C00000"/>
                </a:solidFill>
              </a:rPr>
              <a:t> = {1: 'Maxwell', 2: 'John', 3: 'Emily’};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</a:t>
            </a:r>
            <a:r>
              <a:rPr lang="en-US" sz="2200" b="1" dirty="0" smtClean="0"/>
              <a:t>names</a:t>
            </a:r>
            <a:r>
              <a:rPr lang="en-US" sz="2200" dirty="0" smtClean="0"/>
              <a:t>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</a:t>
            </a:r>
            <a:r>
              <a:rPr lang="en-US" sz="2200" b="1" dirty="0" smtClean="0"/>
              <a:t>(names[2]);</a:t>
            </a:r>
            <a:endParaRPr lang="en-US" dirty="0" smtClean="0"/>
          </a:p>
          <a:p>
            <a:pPr marL="877887" lvl="2" indent="0">
              <a:buSzPts val="2400"/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print("All keys of Map: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names.keys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print("All values of Map: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names.values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print("Is Map empty: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names.isEmpty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print("Is Map not empty: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names.isNotEmpty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print("Length of map is: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names.length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  <a:r>
              <a:rPr lang="en-US" sz="2200" dirty="0" smtClean="0"/>
              <a:t>");</a:t>
            </a:r>
            <a:endParaRPr lang="en-US" dirty="0"/>
          </a:p>
        </p:txBody>
      </p:sp>
      <p:sp>
        <p:nvSpPr>
          <p:cNvPr id="12" name="Google Shape;935;p84"/>
          <p:cNvSpPr/>
          <p:nvPr/>
        </p:nvSpPr>
        <p:spPr>
          <a:xfrm>
            <a:off x="6234780" y="3986375"/>
            <a:ext cx="3403896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keys of Map: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(1, 2, 3)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Google Shape;936;p84"/>
          <p:cNvSpPr/>
          <p:nvPr/>
        </p:nvSpPr>
        <p:spPr>
          <a:xfrm>
            <a:off x="7220260" y="5094972"/>
            <a:ext cx="3812500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Map not empty: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937;p84"/>
          <p:cNvSpPr/>
          <p:nvPr/>
        </p:nvSpPr>
        <p:spPr>
          <a:xfrm>
            <a:off x="6740575" y="4337840"/>
            <a:ext cx="5191595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values of Map: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(Maxwell, John, Emily)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" name="Google Shape;938;p84"/>
          <p:cNvSpPr/>
          <p:nvPr/>
        </p:nvSpPr>
        <p:spPr>
          <a:xfrm>
            <a:off x="6365823" y="4743507"/>
            <a:ext cx="3812500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Map empty: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" name="Google Shape;939;p84"/>
          <p:cNvSpPr/>
          <p:nvPr/>
        </p:nvSpPr>
        <p:spPr>
          <a:xfrm>
            <a:off x="3356668" y="2876587"/>
            <a:ext cx="3778650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{1: Maxwell, 2: John, 3: Emily}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" name="Google Shape;940;p84"/>
          <p:cNvSpPr/>
          <p:nvPr/>
        </p:nvSpPr>
        <p:spPr>
          <a:xfrm>
            <a:off x="3611502" y="3251326"/>
            <a:ext cx="3523816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John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" name="Google Shape;941;p84"/>
          <p:cNvSpPr/>
          <p:nvPr/>
        </p:nvSpPr>
        <p:spPr>
          <a:xfrm>
            <a:off x="6955435" y="5468216"/>
            <a:ext cx="3447737" cy="528403"/>
          </a:xfrm>
          <a:prstGeom prst="wedgeRectCallout">
            <a:avLst>
              <a:gd name="adj1" fmla="val -68013"/>
              <a:gd name="adj2" fmla="val 48316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Length of map is: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1564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16" name="Google Shape;947;p85"/>
          <p:cNvSpPr txBox="1">
            <a:spLocks/>
          </p:cNvSpPr>
          <p:nvPr/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Roboto Condensed"/>
              <a:buAutoNum type="arabicParenR" startAt="2"/>
            </a:pPr>
            <a:r>
              <a:rPr lang="en-US" b="1" dirty="0" smtClean="0">
                <a:solidFill>
                  <a:srgbClr val="C00000"/>
                </a:solidFill>
              </a:rPr>
              <a:t>Map&lt;K,V&gt; (Cont.)</a:t>
            </a:r>
            <a:endParaRPr lang="en-US" dirty="0" smtClean="0"/>
          </a:p>
          <a:p>
            <a:pPr marL="449263" lvl="1" indent="0">
              <a:buSzPts val="2400"/>
              <a:buFont typeface="Wingdings 3" panose="05040102010807070707" pitchFamily="18" charset="2"/>
              <a:buNone/>
            </a:pPr>
            <a:r>
              <a:rPr lang="en-US" sz="2400" b="1" dirty="0" smtClean="0"/>
              <a:t>Example: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names[4] = 'Bill';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</a:t>
            </a:r>
            <a:r>
              <a:rPr lang="en-US" sz="2200" b="1" dirty="0" smtClean="0"/>
              <a:t>names</a:t>
            </a:r>
            <a:r>
              <a:rPr lang="en-US" sz="2200" dirty="0" smtClean="0"/>
              <a:t>);</a:t>
            </a:r>
            <a:endParaRPr lang="en-US" dirty="0" smtClean="0"/>
          </a:p>
          <a:p>
            <a:pPr marL="1335087" lvl="3" indent="0">
              <a:buSzPts val="800"/>
              <a:buFont typeface="Arial" panose="020B0604020202020204" pitchFamily="34" charset="0"/>
              <a:buNone/>
            </a:pPr>
            <a:endParaRPr lang="en-US" sz="800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names[2] = '</a:t>
            </a:r>
            <a:r>
              <a:rPr lang="en-US" sz="2200" dirty="0" err="1" smtClean="0"/>
              <a:t>Elon</a:t>
            </a:r>
            <a:r>
              <a:rPr lang="en-US" sz="2200" dirty="0" smtClean="0"/>
              <a:t>';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</a:t>
            </a:r>
            <a:r>
              <a:rPr lang="en-US" sz="2200" b="1" dirty="0" smtClean="0"/>
              <a:t>names</a:t>
            </a:r>
            <a:r>
              <a:rPr lang="en-US" sz="2200" dirty="0" smtClean="0"/>
              <a:t>);</a:t>
            </a:r>
            <a:endParaRPr lang="en-US" dirty="0" smtClean="0"/>
          </a:p>
          <a:p>
            <a:pPr marL="1335087" lvl="3" indent="0">
              <a:buSzPts val="800"/>
              <a:buFont typeface="Arial" panose="020B0604020202020204" pitchFamily="34" charset="0"/>
              <a:buNone/>
            </a:pPr>
            <a:endParaRPr lang="en-US" sz="800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print("All keys of Map with List: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names.keys.toList</a:t>
            </a:r>
            <a:r>
              <a:rPr lang="en-US" sz="2200" dirty="0" smtClean="0">
                <a:solidFill>
                  <a:srgbClr val="C00000"/>
                </a:solidFill>
              </a:rPr>
              <a:t>()}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print("All values of Map with List:</a:t>
            </a:r>
            <a:r>
              <a:rPr lang="en-US" sz="2200" dirty="0" smtClean="0">
                <a:solidFill>
                  <a:srgbClr val="C00000"/>
                </a:solidFill>
              </a:rPr>
              <a:t> ${</a:t>
            </a:r>
            <a:r>
              <a:rPr lang="en-US" sz="2200" dirty="0" err="1" smtClean="0">
                <a:solidFill>
                  <a:srgbClr val="C00000"/>
                </a:solidFill>
              </a:rPr>
              <a:t>names.values.toList</a:t>
            </a:r>
            <a:r>
              <a:rPr lang="en-US" sz="2200" dirty="0" smtClean="0">
                <a:solidFill>
                  <a:srgbClr val="C00000"/>
                </a:solidFill>
              </a:rPr>
              <a:t>()}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335087" lvl="3" indent="0">
              <a:buSzPts val="800"/>
              <a:buFont typeface="Arial" panose="020B0604020202020204" pitchFamily="34" charset="0"/>
              <a:buNone/>
            </a:pPr>
            <a:endParaRPr lang="en-US" sz="800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print("Does Map contain key 1: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names.containsKey</a:t>
            </a:r>
            <a:r>
              <a:rPr lang="en-US" sz="2200" dirty="0" smtClean="0">
                <a:solidFill>
                  <a:srgbClr val="C00000"/>
                </a:solidFill>
              </a:rPr>
              <a:t>(1)}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print("Does Map contain value John: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names.containsValue</a:t>
            </a:r>
            <a:r>
              <a:rPr lang="en-US" sz="2200" dirty="0" smtClean="0">
                <a:solidFill>
                  <a:srgbClr val="C00000"/>
                </a:solidFill>
              </a:rPr>
              <a:t>("John")}</a:t>
            </a:r>
            <a:r>
              <a:rPr lang="en-US" sz="2200" dirty="0" smtClean="0"/>
              <a:t>");</a:t>
            </a:r>
            <a:endParaRPr lang="en-US" dirty="0" smtClean="0"/>
          </a:p>
          <a:p>
            <a:pPr marL="877887" lvl="2" indent="0">
              <a:buSzPts val="800"/>
              <a:buFont typeface="Wingdings" panose="05000000000000000000" pitchFamily="2" charset="2"/>
              <a:buNone/>
            </a:pPr>
            <a:endParaRPr lang="en-US" sz="800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names.remove</a:t>
            </a:r>
            <a:r>
              <a:rPr lang="en-US" sz="2200" dirty="0" smtClean="0"/>
              <a:t>(1);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</a:t>
            </a:r>
            <a:r>
              <a:rPr lang="en-US" sz="2200" b="1" dirty="0" smtClean="0"/>
              <a:t>names</a:t>
            </a:r>
            <a:r>
              <a:rPr lang="en-US" sz="2200" dirty="0" smtClean="0"/>
              <a:t>);</a:t>
            </a:r>
            <a:endParaRPr lang="en-US" dirty="0"/>
          </a:p>
        </p:txBody>
      </p:sp>
      <p:sp>
        <p:nvSpPr>
          <p:cNvPr id="17" name="Google Shape;948;p85"/>
          <p:cNvSpPr/>
          <p:nvPr/>
        </p:nvSpPr>
        <p:spPr>
          <a:xfrm>
            <a:off x="8079698" y="2961367"/>
            <a:ext cx="4023593" cy="726149"/>
          </a:xfrm>
          <a:prstGeom prst="wedgeRectCallout">
            <a:avLst>
              <a:gd name="adj1" fmla="val -57393"/>
              <a:gd name="adj2" fmla="val 43415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keys of Map with List: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[1, 2, 3, 4]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" name="Google Shape;950;p85"/>
          <p:cNvSpPr/>
          <p:nvPr/>
        </p:nvSpPr>
        <p:spPr>
          <a:xfrm>
            <a:off x="3613244" y="2583825"/>
            <a:ext cx="4466454" cy="528403"/>
          </a:xfrm>
          <a:prstGeom prst="wedgeRectCallout">
            <a:avLst>
              <a:gd name="adj1" fmla="val -63562"/>
              <a:gd name="adj2" fmla="val 48316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{1: Maxwell, 2: Elon, 3: Emily, 4: Bill}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Google Shape;951;p85"/>
          <p:cNvSpPr/>
          <p:nvPr/>
        </p:nvSpPr>
        <p:spPr>
          <a:xfrm>
            <a:off x="8540012" y="3347218"/>
            <a:ext cx="3520807" cy="726149"/>
          </a:xfrm>
          <a:prstGeom prst="wedgeRectCallout">
            <a:avLst>
              <a:gd name="adj1" fmla="val -60523"/>
              <a:gd name="adj2" fmla="val 40476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values of Map with List: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[Maxwell, Elon, Emily, Bill]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952;p85"/>
          <p:cNvSpPr/>
          <p:nvPr/>
        </p:nvSpPr>
        <p:spPr>
          <a:xfrm>
            <a:off x="8458183" y="4099018"/>
            <a:ext cx="3602636" cy="466564"/>
          </a:xfrm>
          <a:prstGeom prst="wedgeRectCallout">
            <a:avLst>
              <a:gd name="adj1" fmla="val -60939"/>
              <a:gd name="adj2" fmla="val 4429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Map contain key </a:t>
            </a:r>
            <a:r>
              <a:rPr lang="en-US" sz="2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" name="Google Shape;953;p85"/>
          <p:cNvSpPr/>
          <p:nvPr/>
        </p:nvSpPr>
        <p:spPr>
          <a:xfrm>
            <a:off x="9834162" y="4274084"/>
            <a:ext cx="2226658" cy="772656"/>
          </a:xfrm>
          <a:prstGeom prst="wedgeRectCallout">
            <a:avLst>
              <a:gd name="adj1" fmla="val -67672"/>
              <a:gd name="adj2" fmla="val 31076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Map contain value </a:t>
            </a:r>
            <a:r>
              <a:rPr lang="en-US" sz="2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John</a:t>
            </a: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" name="Google Shape;949;p85"/>
          <p:cNvSpPr/>
          <p:nvPr/>
        </p:nvSpPr>
        <p:spPr>
          <a:xfrm>
            <a:off x="3441610" y="1698250"/>
            <a:ext cx="4608108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{1: Maxwell, 2: John, 3: Emily, 4: Bill}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" name="Google Shape;954;p85"/>
          <p:cNvSpPr/>
          <p:nvPr/>
        </p:nvSpPr>
        <p:spPr>
          <a:xfrm>
            <a:off x="3613244" y="5318987"/>
            <a:ext cx="3372172" cy="528403"/>
          </a:xfrm>
          <a:prstGeom prst="wedgeRectCallout">
            <a:avLst>
              <a:gd name="adj1" fmla="val -68036"/>
              <a:gd name="adj2" fmla="val 42642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{2: Elon, 3: Emily, 4: Bill}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887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960" name="Google Shape;960;p86"/>
          <p:cNvSpPr txBox="1">
            <a:spLocks noGrp="1"/>
          </p:cNvSpPr>
          <p:nvPr>
            <p:ph type="body" idx="1"/>
          </p:nvPr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Roboto Condensed"/>
              <a:buAutoNum type="arabicParenR" startAt="2"/>
            </a:pPr>
            <a:r>
              <a:rPr lang="en-US" b="1" dirty="0">
                <a:solidFill>
                  <a:srgbClr val="C00000"/>
                </a:solidFill>
              </a:rPr>
              <a:t>Map&lt;K,V&gt; (Cont.)</a:t>
            </a:r>
            <a:endParaRPr dirty="0"/>
          </a:p>
          <a:p>
            <a:pPr marL="44926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/>
              <a:t>Example:</a:t>
            </a:r>
            <a:endParaRPr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</a:pPr>
            <a:endParaRPr sz="800" dirty="0"/>
          </a:p>
          <a:p>
            <a:pPr marL="1335087" lvl="3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print("Display using </a:t>
            </a:r>
            <a:r>
              <a:rPr lang="en-US" sz="2200" dirty="0" err="1"/>
              <a:t>for..in</a:t>
            </a:r>
            <a:r>
              <a:rPr lang="en-US" sz="2200" dirty="0"/>
              <a:t> loop");</a:t>
            </a:r>
            <a:endParaRPr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for(</a:t>
            </a:r>
            <a:r>
              <a:rPr lang="en-US" sz="2200" dirty="0" err="1">
                <a:solidFill>
                  <a:srgbClr val="C00000"/>
                </a:solidFill>
              </a:rPr>
              <a:t>MapEntry</a:t>
            </a:r>
            <a:r>
              <a:rPr lang="en-US" sz="2200" dirty="0"/>
              <a:t> </a:t>
            </a:r>
            <a:r>
              <a:rPr lang="en-US" sz="2200" b="1" dirty="0" smtClean="0"/>
              <a:t>names</a:t>
            </a:r>
            <a:r>
              <a:rPr lang="en-US" sz="2200" dirty="0" smtClean="0"/>
              <a:t> </a:t>
            </a:r>
            <a:r>
              <a:rPr lang="en-US" sz="2200" b="1" dirty="0">
                <a:solidFill>
                  <a:srgbClr val="C00000"/>
                </a:solidFill>
              </a:rPr>
              <a:t>in</a:t>
            </a:r>
            <a:r>
              <a:rPr lang="en-US" sz="2200" dirty="0"/>
              <a:t> </a:t>
            </a:r>
            <a:r>
              <a:rPr lang="en-US" sz="2200" b="1" dirty="0" err="1"/>
              <a:t>names.entries</a:t>
            </a:r>
            <a:r>
              <a:rPr lang="en-US" sz="2200" dirty="0"/>
              <a:t>){</a:t>
            </a:r>
            <a:endParaRPr dirty="0"/>
          </a:p>
          <a:p>
            <a:pPr marL="1792286" lvl="4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print('Key is </a:t>
            </a:r>
            <a:r>
              <a:rPr lang="en-US" sz="2200" dirty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names.key</a:t>
            </a:r>
            <a:r>
              <a:rPr lang="en-US" sz="2200" dirty="0">
                <a:solidFill>
                  <a:srgbClr val="C00000"/>
                </a:solidFill>
              </a:rPr>
              <a:t>}</a:t>
            </a:r>
            <a:r>
              <a:rPr lang="en-US" sz="2200" dirty="0"/>
              <a:t>, value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${</a:t>
            </a:r>
            <a:r>
              <a:rPr lang="en-US" sz="2200" dirty="0" err="1" smtClean="0">
                <a:solidFill>
                  <a:srgbClr val="C00000"/>
                </a:solidFill>
              </a:rPr>
              <a:t>names.value</a:t>
            </a:r>
            <a:r>
              <a:rPr lang="en-US" sz="2200" dirty="0">
                <a:solidFill>
                  <a:srgbClr val="C00000"/>
                </a:solidFill>
              </a:rPr>
              <a:t>}</a:t>
            </a:r>
            <a:r>
              <a:rPr lang="en-US" sz="2200" dirty="0"/>
              <a:t>');</a:t>
            </a:r>
            <a:endParaRPr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}</a:t>
            </a:r>
            <a:endParaRPr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</a:pPr>
            <a:endParaRPr sz="800" dirty="0"/>
          </a:p>
          <a:p>
            <a:pPr marL="1335087" lvl="3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print("Display using </a:t>
            </a:r>
            <a:r>
              <a:rPr lang="en-US" sz="2200" dirty="0" err="1"/>
              <a:t>forEach</a:t>
            </a:r>
            <a:r>
              <a:rPr lang="en-US" sz="2200" dirty="0"/>
              <a:t> loop");</a:t>
            </a:r>
            <a:endParaRPr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b="1" dirty="0" err="1"/>
              <a:t>names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rgbClr val="C00000"/>
                </a:solidFill>
              </a:rPr>
              <a:t>forEach</a:t>
            </a:r>
            <a:r>
              <a:rPr lang="en-US" sz="2200" dirty="0"/>
              <a:t>((</a:t>
            </a:r>
            <a:r>
              <a:rPr lang="en-US" sz="2200" dirty="0" err="1"/>
              <a:t>key,value</a:t>
            </a:r>
            <a:r>
              <a:rPr lang="en-US" sz="2200" dirty="0"/>
              <a:t>) =&gt; print('Key is </a:t>
            </a:r>
            <a:r>
              <a:rPr lang="en-US" sz="2200" dirty="0">
                <a:solidFill>
                  <a:srgbClr val="C00000"/>
                </a:solidFill>
              </a:rPr>
              <a:t>$key</a:t>
            </a:r>
            <a:r>
              <a:rPr lang="en-US" sz="2200" dirty="0"/>
              <a:t> and value is </a:t>
            </a:r>
            <a:r>
              <a:rPr lang="en-US" sz="2200" dirty="0">
                <a:solidFill>
                  <a:srgbClr val="C00000"/>
                </a:solidFill>
              </a:rPr>
              <a:t>$value</a:t>
            </a:r>
            <a:r>
              <a:rPr lang="en-US" sz="2200" dirty="0"/>
              <a:t>'));</a:t>
            </a:r>
            <a:endParaRPr dirty="0"/>
          </a:p>
          <a:p>
            <a:pPr marL="877887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</a:pPr>
            <a:endParaRPr sz="800" dirty="0"/>
          </a:p>
          <a:p>
            <a:pPr marL="1335087" lvl="3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dirty="0" err="1"/>
              <a:t>names.</a:t>
            </a:r>
            <a:r>
              <a:rPr lang="en-US" sz="2200" b="1" dirty="0" err="1"/>
              <a:t>removeWhere</a:t>
            </a:r>
            <a:r>
              <a:rPr lang="en-US" sz="2200" dirty="0"/>
              <a:t>((key, value) =&gt; </a:t>
            </a:r>
            <a:r>
              <a:rPr lang="en-US" sz="2200" dirty="0">
                <a:solidFill>
                  <a:srgbClr val="C00000"/>
                </a:solidFill>
              </a:rPr>
              <a:t>value</a:t>
            </a:r>
            <a:r>
              <a:rPr lang="en-US" sz="2200" dirty="0"/>
              <a:t> == "</a:t>
            </a:r>
            <a:r>
              <a:rPr lang="en-US" sz="2200" dirty="0">
                <a:solidFill>
                  <a:srgbClr val="C00000"/>
                </a:solidFill>
              </a:rPr>
              <a:t>Emily</a:t>
            </a:r>
            <a:r>
              <a:rPr lang="en-US" sz="2200" dirty="0"/>
              <a:t>");</a:t>
            </a:r>
            <a:endParaRPr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</a:t>
            </a:r>
            <a:r>
              <a:rPr lang="en-US" sz="2200" b="1" dirty="0"/>
              <a:t>names</a:t>
            </a:r>
            <a:r>
              <a:rPr lang="en-US" sz="2200" dirty="0"/>
              <a:t>);</a:t>
            </a:r>
            <a:endParaRPr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</a:pPr>
            <a:endParaRPr sz="800"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 err="1"/>
              <a:t>names.</a:t>
            </a:r>
            <a:r>
              <a:rPr lang="en-US" sz="2200" b="1" dirty="0" err="1"/>
              <a:t>clear</a:t>
            </a:r>
            <a:r>
              <a:rPr lang="en-US" sz="2200" dirty="0"/>
              <a:t>();</a:t>
            </a:r>
            <a:endParaRPr dirty="0"/>
          </a:p>
          <a:p>
            <a:pPr marL="1335087" lvl="3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print(</a:t>
            </a:r>
            <a:r>
              <a:rPr lang="en-US" sz="2200" b="1" dirty="0"/>
              <a:t>names</a:t>
            </a:r>
            <a:r>
              <a:rPr lang="en-US" sz="2200" dirty="0"/>
              <a:t>);</a:t>
            </a:r>
            <a:endParaRPr dirty="0"/>
          </a:p>
          <a:p>
            <a:pPr marL="877887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}</a:t>
            </a:r>
            <a:endParaRPr dirty="0"/>
          </a:p>
        </p:txBody>
      </p:sp>
      <p:sp>
        <p:nvSpPr>
          <p:cNvPr id="961" name="Google Shape;961;p86"/>
          <p:cNvSpPr/>
          <p:nvPr/>
        </p:nvSpPr>
        <p:spPr>
          <a:xfrm>
            <a:off x="9320170" y="2775322"/>
            <a:ext cx="2602027" cy="2640009"/>
          </a:xfrm>
          <a:prstGeom prst="wedgeRectCallout">
            <a:avLst>
              <a:gd name="adj1" fmla="val -61187"/>
              <a:gd name="adj2" fmla="val 1523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using </a:t>
            </a:r>
            <a:r>
              <a:rPr lang="en-US" sz="2200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forEach</a:t>
            </a: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loop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is 2 and value is </a:t>
            </a:r>
            <a:r>
              <a:rPr lang="en-US" sz="2200" b="1" dirty="0" err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is 3 and value is Emily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is 4 and value is Bill</a:t>
            </a:r>
            <a:endParaRPr dirty="0"/>
          </a:p>
        </p:txBody>
      </p:sp>
      <p:sp>
        <p:nvSpPr>
          <p:cNvPr id="962" name="Google Shape;962;p86"/>
          <p:cNvSpPr/>
          <p:nvPr/>
        </p:nvSpPr>
        <p:spPr>
          <a:xfrm>
            <a:off x="7855484" y="1465421"/>
            <a:ext cx="3812500" cy="1309901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using </a:t>
            </a:r>
            <a:r>
              <a:rPr lang="en-US" sz="2200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for..in</a:t>
            </a: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loop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is 2, value </a:t>
            </a:r>
            <a:r>
              <a:rPr lang="en-US" sz="2200" b="1" dirty="0" err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is 3, value Emily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is 4, value Bill</a:t>
            </a:r>
            <a:endParaRPr dirty="0"/>
          </a:p>
        </p:txBody>
      </p:sp>
      <p:sp>
        <p:nvSpPr>
          <p:cNvPr id="963" name="Google Shape;963;p86"/>
          <p:cNvSpPr/>
          <p:nvPr/>
        </p:nvSpPr>
        <p:spPr>
          <a:xfrm>
            <a:off x="3537679" y="4554104"/>
            <a:ext cx="3885564" cy="466564"/>
          </a:xfrm>
          <a:prstGeom prst="wedgeRectCallout">
            <a:avLst>
              <a:gd name="adj1" fmla="val -61220"/>
              <a:gd name="adj2" fmla="val -3896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{2: Elon, 4: Bill}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4" name="Google Shape;964;p86"/>
          <p:cNvSpPr/>
          <p:nvPr/>
        </p:nvSpPr>
        <p:spPr>
          <a:xfrm>
            <a:off x="3262926" y="5151130"/>
            <a:ext cx="3034141" cy="528403"/>
          </a:xfrm>
          <a:prstGeom prst="wedgeRectCallout">
            <a:avLst>
              <a:gd name="adj1" fmla="val -58883"/>
              <a:gd name="adj2" fmla="val 45479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{}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702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970" name="Google Shape;970;p87"/>
          <p:cNvSpPr txBox="1">
            <a:spLocks noGrp="1"/>
          </p:cNvSpPr>
          <p:nvPr>
            <p:ph type="body" idx="1"/>
          </p:nvPr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Roboto Condensed"/>
              <a:buAutoNum type="arabicParenR" startAt="3"/>
            </a:pPr>
            <a:r>
              <a:rPr lang="en-US" b="1" dirty="0" err="1">
                <a:solidFill>
                  <a:srgbClr val="C00000"/>
                </a:solidFill>
              </a:rPr>
              <a:t>HashMap</a:t>
            </a:r>
            <a:r>
              <a:rPr lang="en-US" b="1" dirty="0">
                <a:solidFill>
                  <a:srgbClr val="C00000"/>
                </a:solidFill>
              </a:rPr>
              <a:t>&lt;K,V&gt;</a:t>
            </a:r>
            <a:endParaRPr dirty="0"/>
          </a:p>
          <a:p>
            <a:pPr marL="809625" lvl="1" indent="-3524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⮩"/>
            </a:pPr>
            <a:r>
              <a:rPr lang="en-US" sz="2200" dirty="0" err="1"/>
              <a:t>HashMap</a:t>
            </a:r>
            <a:r>
              <a:rPr lang="en-US" sz="2200" dirty="0"/>
              <a:t> is an unordered collection of key-value pairs.</a:t>
            </a:r>
            <a:endParaRPr dirty="0"/>
          </a:p>
          <a:p>
            <a:pPr marL="809625" lvl="1" indent="-3524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⮩"/>
            </a:pPr>
            <a:r>
              <a:rPr lang="en-US" sz="2200" dirty="0"/>
              <a:t>Map and </a:t>
            </a:r>
            <a:r>
              <a:rPr lang="en-US" sz="2200" dirty="0" err="1"/>
              <a:t>HashMap</a:t>
            </a:r>
            <a:r>
              <a:rPr lang="en-US" sz="2200" dirty="0"/>
              <a:t> are similar.</a:t>
            </a:r>
            <a:endParaRPr dirty="0"/>
          </a:p>
          <a:p>
            <a:pPr marL="809625" lvl="1" indent="-3524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⮩"/>
            </a:pPr>
            <a:r>
              <a:rPr lang="en-US" sz="2200" dirty="0"/>
              <a:t>But, </a:t>
            </a:r>
            <a:r>
              <a:rPr lang="en-US" sz="2200" dirty="0" err="1"/>
              <a:t>HashMap</a:t>
            </a:r>
            <a:r>
              <a:rPr lang="en-US" sz="2200" dirty="0"/>
              <a:t> doesn't guarantee insertion order.</a:t>
            </a:r>
            <a:endParaRPr dirty="0"/>
          </a:p>
          <a:p>
            <a:pPr marL="809625" lvl="1" indent="-3524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⮩"/>
            </a:pPr>
            <a:r>
              <a:rPr lang="en-US" sz="2200" dirty="0"/>
              <a:t>If you insert an entry with key A and then another entry with key B, when you iterate through the </a:t>
            </a:r>
            <a:r>
              <a:rPr lang="en-US" sz="2200" dirty="0" err="1"/>
              <a:t>HashMap</a:t>
            </a:r>
            <a:r>
              <a:rPr lang="en-US" sz="2200" dirty="0"/>
              <a:t>, there's a possibility that you'll get entry B first.</a:t>
            </a:r>
            <a:endParaRPr dirty="0"/>
          </a:p>
          <a:p>
            <a:pPr marL="809625" lvl="1" indent="-3524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⮩"/>
            </a:pPr>
            <a:r>
              <a:rPr lang="en-US" sz="2200" dirty="0"/>
              <a:t>All the properties and methods of the Map can be used with </a:t>
            </a:r>
            <a:r>
              <a:rPr lang="en-US" sz="2200" dirty="0" err="1"/>
              <a:t>HashMap</a:t>
            </a:r>
            <a:r>
              <a:rPr lang="en-US" sz="22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03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17" name="Google Shape;976;p88"/>
          <p:cNvSpPr txBox="1">
            <a:spLocks/>
          </p:cNvSpPr>
          <p:nvPr/>
        </p:nvSpPr>
        <p:spPr>
          <a:xfrm>
            <a:off x="131180" y="863445"/>
            <a:ext cx="11929641" cy="5649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Roboto Condensed"/>
              <a:buAutoNum type="arabicParenR" startAt="3"/>
            </a:pPr>
            <a:r>
              <a:rPr lang="en-US" b="1" dirty="0" err="1" smtClean="0">
                <a:solidFill>
                  <a:srgbClr val="C00000"/>
                </a:solidFill>
              </a:rPr>
              <a:t>HashMap</a:t>
            </a:r>
            <a:r>
              <a:rPr lang="en-US" b="1" dirty="0" smtClean="0">
                <a:solidFill>
                  <a:srgbClr val="C00000"/>
                </a:solidFill>
              </a:rPr>
              <a:t>&lt;K,V&gt; (Cont.)</a:t>
            </a:r>
            <a:endParaRPr lang="en-US" dirty="0" smtClean="0"/>
          </a:p>
          <a:p>
            <a:pPr marL="449263" lvl="1" indent="0">
              <a:buSzPts val="2400"/>
              <a:buFont typeface="Wingdings 3" panose="05040102010807070707" pitchFamily="18" charset="2"/>
              <a:buNone/>
            </a:pPr>
            <a:r>
              <a:rPr lang="en-US" sz="2400" b="1" dirty="0" smtClean="0"/>
              <a:t>Example:</a:t>
            </a:r>
            <a:endParaRPr lang="en-US" dirty="0" smtClean="0"/>
          </a:p>
          <a:p>
            <a:pPr marL="900113" lvl="2" indent="0">
              <a:buSzPts val="2200"/>
              <a:buFont typeface="Wingdings" panose="05000000000000000000" pitchFamily="2" charset="2"/>
              <a:buNone/>
            </a:pPr>
            <a:r>
              <a:rPr lang="en-US" sz="2200" dirty="0" smtClean="0"/>
              <a:t>import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'</a:t>
            </a:r>
            <a:r>
              <a:rPr lang="en-US" sz="2200" b="1" dirty="0" err="1" smtClean="0">
                <a:solidFill>
                  <a:srgbClr val="C00000"/>
                </a:solidFill>
              </a:rPr>
              <a:t>dart:collection</a:t>
            </a:r>
            <a:r>
              <a:rPr lang="en-US" sz="2200" b="1" dirty="0" smtClean="0">
                <a:solidFill>
                  <a:srgbClr val="C00000"/>
                </a:solidFill>
              </a:rPr>
              <a:t>'</a:t>
            </a:r>
            <a:r>
              <a:rPr lang="en-US" sz="2200" b="1" dirty="0" smtClean="0"/>
              <a:t>;</a:t>
            </a:r>
            <a:endParaRPr lang="en-US" dirty="0" smtClean="0"/>
          </a:p>
          <a:p>
            <a:pPr marL="877887" lvl="2" indent="0">
              <a:buSzPts val="2400"/>
              <a:buFont typeface="Wingdings" panose="05000000000000000000" pitchFamily="2" charset="2"/>
              <a:buNone/>
            </a:pPr>
            <a:r>
              <a:rPr lang="en-US" sz="2400" dirty="0" smtClean="0"/>
              <a:t>void main()</a:t>
            </a:r>
            <a:endParaRPr lang="en-US" dirty="0" smtClean="0"/>
          </a:p>
          <a:p>
            <a:pPr marL="877887" lvl="2" indent="0">
              <a:buSzPts val="2400"/>
              <a:buFont typeface="Wingdings" panose="05000000000000000000" pitchFamily="2" charset="2"/>
              <a:buNone/>
            </a:pPr>
            <a:r>
              <a:rPr lang="en-US" sz="2400" dirty="0" smtClean="0"/>
              <a:t>{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err="1" smtClean="0"/>
              <a:t>var</a:t>
            </a:r>
            <a:r>
              <a:rPr lang="en-US" sz="2200" dirty="0" smtClean="0"/>
              <a:t> hash = </a:t>
            </a:r>
            <a:r>
              <a:rPr lang="en-US" sz="2200" dirty="0" err="1" smtClean="0">
                <a:solidFill>
                  <a:srgbClr val="C00000"/>
                </a:solidFill>
              </a:rPr>
              <a:t>HashMap</a:t>
            </a:r>
            <a:r>
              <a:rPr lang="en-US" sz="2200" dirty="0" smtClean="0">
                <a:solidFill>
                  <a:srgbClr val="C00000"/>
                </a:solidFill>
              </a:rPr>
              <a:t>&lt;</a:t>
            </a:r>
            <a:r>
              <a:rPr lang="en-US" sz="2200" dirty="0" err="1" smtClean="0">
                <a:solidFill>
                  <a:srgbClr val="C00000"/>
                </a:solidFill>
              </a:rPr>
              <a:t>int,String</a:t>
            </a:r>
            <a:r>
              <a:rPr lang="en-US" sz="2200" dirty="0" smtClean="0">
                <a:solidFill>
                  <a:srgbClr val="C00000"/>
                </a:solidFill>
              </a:rPr>
              <a:t>&gt;()</a:t>
            </a:r>
            <a:r>
              <a:rPr lang="en-US" sz="2200" dirty="0" smtClean="0"/>
              <a:t>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hash[0] = 'John';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hash[5] = '</a:t>
            </a:r>
            <a:r>
              <a:rPr lang="en-US" sz="2200" dirty="0" err="1" smtClean="0"/>
              <a:t>Sundar</a:t>
            </a:r>
            <a:r>
              <a:rPr lang="en-US" sz="2200" dirty="0" smtClean="0"/>
              <a:t>';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hash[10] = 'Emily';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hash[15] = 'Maxwell';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print(</a:t>
            </a:r>
            <a:r>
              <a:rPr lang="en-US" sz="2200" b="1" dirty="0" smtClean="0"/>
              <a:t>hash</a:t>
            </a:r>
            <a:r>
              <a:rPr lang="en-US" sz="2200" dirty="0" smtClean="0"/>
              <a:t>);</a:t>
            </a:r>
            <a:endParaRPr lang="en-US" dirty="0" smtClean="0"/>
          </a:p>
          <a:p>
            <a:pPr marL="1349375" lvl="3" indent="0">
              <a:buSzPts val="2200"/>
              <a:buFont typeface="Arial" panose="020B0604020202020204" pitchFamily="34" charset="0"/>
              <a:buNone/>
            </a:pPr>
            <a:r>
              <a:rPr lang="en-US" sz="2200" b="1" dirty="0" err="1" smtClean="0"/>
              <a:t>hash</a:t>
            </a:r>
            <a:r>
              <a:rPr lang="en-US" sz="2200" dirty="0" err="1" smtClean="0"/>
              <a:t>.</a:t>
            </a:r>
            <a:r>
              <a:rPr lang="en-US" sz="2200" b="1" dirty="0" err="1" smtClean="0">
                <a:solidFill>
                  <a:srgbClr val="C00000"/>
                </a:solidFill>
              </a:rPr>
              <a:t>forEach</a:t>
            </a:r>
            <a:r>
              <a:rPr lang="en-US" sz="2200" dirty="0" smtClean="0"/>
              <a:t>((key, value){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	print(</a:t>
            </a:r>
            <a:r>
              <a:rPr lang="en-US" sz="2200" b="1" dirty="0" smtClean="0"/>
              <a:t>key</a:t>
            </a:r>
            <a:r>
              <a:rPr lang="en-US" sz="2200" dirty="0" smtClean="0"/>
              <a:t>);</a:t>
            </a:r>
            <a:endParaRPr lang="en-US" dirty="0" smtClean="0"/>
          </a:p>
          <a:p>
            <a:pPr marL="1335087" lvl="3" indent="0">
              <a:buSzPts val="2200"/>
              <a:buFont typeface="Arial" panose="020B0604020202020204" pitchFamily="34" charset="0"/>
              <a:buNone/>
            </a:pPr>
            <a:r>
              <a:rPr lang="en-US" sz="2200" dirty="0" smtClean="0"/>
              <a:t>});</a:t>
            </a:r>
            <a:endParaRPr lang="en-US" dirty="0" smtClean="0"/>
          </a:p>
          <a:p>
            <a:pPr marL="877887" lvl="2" indent="0">
              <a:buSzPts val="2400"/>
              <a:buFont typeface="Wingdings" panose="05000000000000000000" pitchFamily="2" charset="2"/>
              <a:buNone/>
            </a:pPr>
            <a:r>
              <a:rPr lang="en-US" sz="2400" dirty="0" smtClean="0"/>
              <a:t>}</a:t>
            </a:r>
            <a:endParaRPr lang="en-US" sz="1600" dirty="0" smtClean="0"/>
          </a:p>
          <a:p>
            <a:pPr marL="790575" lvl="2" indent="0">
              <a:spcBef>
                <a:spcPts val="1000"/>
              </a:spcBef>
              <a:buSzPts val="2200"/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marL="457200" lvl="1" indent="0">
              <a:spcBef>
                <a:spcPts val="1000"/>
              </a:spcBef>
              <a:buSzPts val="2400"/>
              <a:buFont typeface="Wingdings 3" panose="05040102010807070707" pitchFamily="18" charset="2"/>
              <a:buNone/>
            </a:pPr>
            <a:endParaRPr lang="en-US" sz="2400" dirty="0" smtClean="0"/>
          </a:p>
          <a:p>
            <a:pPr marL="457200" lvl="1" indent="0">
              <a:buSzPts val="2200"/>
              <a:buFont typeface="Wingdings 3" panose="05040102010807070707" pitchFamily="18" charset="2"/>
              <a:buNone/>
            </a:pPr>
            <a:endParaRPr lang="en-US" sz="2200" dirty="0"/>
          </a:p>
        </p:txBody>
      </p:sp>
      <p:sp>
        <p:nvSpPr>
          <p:cNvPr id="18" name="Google Shape;977;p88"/>
          <p:cNvSpPr/>
          <p:nvPr/>
        </p:nvSpPr>
        <p:spPr>
          <a:xfrm>
            <a:off x="4002374" y="4313973"/>
            <a:ext cx="5621311" cy="528403"/>
          </a:xfrm>
          <a:prstGeom prst="wedgeRectCallout">
            <a:avLst>
              <a:gd name="adj1" fmla="val -70588"/>
              <a:gd name="adj2" fmla="val 5682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{0: John, 10: Emily, 5: Sundar, 15: Maxwell}</a:t>
            </a:r>
            <a:endParaRPr sz="22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Google Shape;978;p88"/>
          <p:cNvSpPr/>
          <p:nvPr/>
        </p:nvSpPr>
        <p:spPr>
          <a:xfrm>
            <a:off x="4601980" y="4994620"/>
            <a:ext cx="5411449" cy="1517871"/>
          </a:xfrm>
          <a:prstGeom prst="wedgeRectCallout">
            <a:avLst>
              <a:gd name="adj1" fmla="val -75533"/>
              <a:gd name="adj2" fmla="val -9340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3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970" name="Google Shape;970;p87"/>
          <p:cNvSpPr txBox="1">
            <a:spLocks noGrp="1"/>
          </p:cNvSpPr>
          <p:nvPr>
            <p:ph type="body" idx="1"/>
          </p:nvPr>
        </p:nvSpPr>
        <p:spPr>
          <a:xfrm>
            <a:off x="131180" y="860066"/>
            <a:ext cx="11929641" cy="559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  <a:buClr>
                <a:srgbClr val="C00000"/>
              </a:buClr>
              <a:buFont typeface="+mj-lt"/>
              <a:buAutoNum type="arabicParenR" startAt="4"/>
            </a:pPr>
            <a:r>
              <a:rPr lang="en-US" b="1" dirty="0">
                <a:solidFill>
                  <a:srgbClr val="C00000"/>
                </a:solidFill>
              </a:rPr>
              <a:t>List&lt;Model Class&gt;</a:t>
            </a:r>
          </a:p>
          <a:p>
            <a:pPr marL="809625" lvl="1" indent="-352425">
              <a:spcBef>
                <a:spcPts val="1000"/>
              </a:spcBef>
              <a:buSzPts val="2200"/>
            </a:pPr>
            <a:r>
              <a:rPr lang="en-US" sz="2200" b="1" dirty="0"/>
              <a:t>List</a:t>
            </a:r>
            <a:r>
              <a:rPr lang="en-US" sz="2200" dirty="0"/>
              <a:t> that holds </a:t>
            </a:r>
            <a:r>
              <a:rPr lang="en-US" sz="2200" b="1" dirty="0"/>
              <a:t>objects</a:t>
            </a:r>
            <a:r>
              <a:rPr lang="en-US" sz="2200" dirty="0"/>
              <a:t> of a </a:t>
            </a:r>
            <a:r>
              <a:rPr lang="en-US" sz="2200" b="1" dirty="0"/>
              <a:t>custom model class</a:t>
            </a:r>
            <a:r>
              <a:rPr lang="en-US" sz="2200" dirty="0" smtClean="0"/>
              <a:t>.</a:t>
            </a:r>
          </a:p>
          <a:p>
            <a:pPr marL="809625" lvl="1" indent="-352425">
              <a:spcBef>
                <a:spcPts val="1000"/>
              </a:spcBef>
              <a:buSzPts val="2200"/>
            </a:pPr>
            <a:r>
              <a:rPr lang="en-US" sz="2200" dirty="0"/>
              <a:t>Used to store structured data like products, users, orders, etc</a:t>
            </a:r>
            <a:r>
              <a:rPr lang="en-US" sz="2200" dirty="0" smtClean="0"/>
              <a:t>.</a:t>
            </a:r>
          </a:p>
          <a:p>
            <a:pPr marL="809625" lvl="1" indent="-352425">
              <a:spcBef>
                <a:spcPts val="1000"/>
              </a:spcBef>
              <a:buSzPts val="2200"/>
            </a:pPr>
            <a:r>
              <a:rPr lang="en-US" sz="2200" dirty="0"/>
              <a:t>Allows looping through and accessing each object’s properties</a:t>
            </a:r>
            <a:r>
              <a:rPr lang="en-US" sz="2200" dirty="0" smtClean="0"/>
              <a:t>.</a:t>
            </a:r>
          </a:p>
          <a:p>
            <a:pPr marL="809625" lvl="1" indent="-352425">
              <a:spcBef>
                <a:spcPts val="1000"/>
              </a:spcBef>
              <a:buSzPts val="2200"/>
            </a:pPr>
            <a:r>
              <a:rPr lang="en-US" sz="2200" dirty="0"/>
              <a:t>Helps manage complex data more efficiently in apps</a:t>
            </a:r>
            <a:r>
              <a:rPr lang="en-US" sz="2200" dirty="0" smtClean="0"/>
              <a:t>.</a:t>
            </a:r>
          </a:p>
          <a:p>
            <a:pPr marL="809625" lvl="1" indent="-352425">
              <a:spcBef>
                <a:spcPts val="1000"/>
              </a:spcBef>
              <a:buSzPts val="2200"/>
            </a:pPr>
            <a:r>
              <a:rPr lang="en-US" sz="2200" dirty="0"/>
              <a:t>Makes it easy to perform operations like </a:t>
            </a:r>
            <a:r>
              <a:rPr lang="en-US" sz="2200" b="1" dirty="0"/>
              <a:t>add</a:t>
            </a:r>
            <a:r>
              <a:rPr lang="en-US" sz="2200" dirty="0"/>
              <a:t>, </a:t>
            </a:r>
            <a:r>
              <a:rPr lang="en-US" sz="2200" b="1" dirty="0"/>
              <a:t>remove</a:t>
            </a:r>
            <a:r>
              <a:rPr lang="en-US" sz="2200" dirty="0"/>
              <a:t>, </a:t>
            </a:r>
            <a:r>
              <a:rPr lang="en-US" sz="2200" b="1" dirty="0"/>
              <a:t>update</a:t>
            </a:r>
            <a:r>
              <a:rPr lang="en-US" sz="2200" dirty="0"/>
              <a:t>, and </a:t>
            </a:r>
            <a:r>
              <a:rPr lang="en-US" sz="2200" b="1" dirty="0"/>
              <a:t>filter</a:t>
            </a:r>
            <a:r>
              <a:rPr lang="en-US" sz="2200" dirty="0"/>
              <a:t> on objects.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809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7" name="Google Shape;976;p88"/>
          <p:cNvSpPr txBox="1">
            <a:spLocks/>
          </p:cNvSpPr>
          <p:nvPr/>
        </p:nvSpPr>
        <p:spPr>
          <a:xfrm>
            <a:off x="131180" y="863445"/>
            <a:ext cx="11929641" cy="5649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+mj-lt"/>
              <a:buAutoNum type="arabicParenR" startAt="4"/>
            </a:pPr>
            <a:r>
              <a:rPr lang="en-US" b="1" dirty="0" smtClean="0">
                <a:solidFill>
                  <a:srgbClr val="C00000"/>
                </a:solidFill>
              </a:rPr>
              <a:t>List&lt;Model Class&gt; (Cont.)</a:t>
            </a:r>
            <a:endParaRPr lang="en-US" dirty="0" smtClean="0"/>
          </a:p>
          <a:p>
            <a:pPr marL="449263" lvl="1" indent="0">
              <a:buSzPts val="2400"/>
              <a:buFont typeface="Wingdings 3" panose="05040102010807070707" pitchFamily="18" charset="2"/>
              <a:buNone/>
            </a:pPr>
            <a:r>
              <a:rPr lang="en-US" sz="2400" b="1" dirty="0" smtClean="0"/>
              <a:t>Example:</a:t>
            </a:r>
            <a:endParaRPr lang="en-US" dirty="0" smtClean="0"/>
          </a:p>
          <a:p>
            <a:pPr marL="790575" lvl="2" indent="0">
              <a:spcBef>
                <a:spcPts val="1000"/>
              </a:spcBef>
              <a:buSzPts val="2200"/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marL="457200" lvl="1" indent="0">
              <a:spcBef>
                <a:spcPts val="1000"/>
              </a:spcBef>
              <a:buSzPts val="2400"/>
              <a:buFont typeface="Wingdings 3" panose="05040102010807070707" pitchFamily="18" charset="2"/>
              <a:buNone/>
            </a:pPr>
            <a:endParaRPr lang="en-US" sz="2400" dirty="0" smtClean="0"/>
          </a:p>
          <a:p>
            <a:pPr marL="457200" lvl="1" indent="0">
              <a:buSzPts val="2200"/>
              <a:buFont typeface="Wingdings 3" panose="05040102010807070707" pitchFamily="18" charset="2"/>
              <a:buNone/>
            </a:pP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1001915" y="1836613"/>
            <a:ext cx="69017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class Product {</a:t>
            </a:r>
          </a:p>
          <a:p>
            <a:r>
              <a:rPr lang="en-IN" sz="2200" dirty="0"/>
              <a:t>  String name;</a:t>
            </a:r>
          </a:p>
          <a:p>
            <a:r>
              <a:rPr lang="en-IN" sz="2200" dirty="0"/>
              <a:t>  double price;</a:t>
            </a:r>
          </a:p>
          <a:p>
            <a:endParaRPr lang="en-IN" sz="2200" dirty="0"/>
          </a:p>
          <a:p>
            <a:r>
              <a:rPr lang="en-IN" sz="2200" dirty="0"/>
              <a:t>  Product({required this.name, required </a:t>
            </a:r>
            <a:r>
              <a:rPr lang="en-IN" sz="2200" dirty="0" err="1"/>
              <a:t>this.price</a:t>
            </a:r>
            <a:r>
              <a:rPr lang="en-IN" sz="2200" dirty="0"/>
              <a:t>});</a:t>
            </a:r>
          </a:p>
          <a:p>
            <a:r>
              <a:rPr lang="en-I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9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5" name="Google Shape;976;p88"/>
          <p:cNvSpPr txBox="1">
            <a:spLocks/>
          </p:cNvSpPr>
          <p:nvPr/>
        </p:nvSpPr>
        <p:spPr>
          <a:xfrm>
            <a:off x="131180" y="863445"/>
            <a:ext cx="11929641" cy="5649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ts val="2400"/>
              <a:buFont typeface="+mj-lt"/>
              <a:buAutoNum type="arabicParenR" startAt="4"/>
            </a:pPr>
            <a:r>
              <a:rPr lang="en-US" b="1" dirty="0" smtClean="0">
                <a:solidFill>
                  <a:srgbClr val="C00000"/>
                </a:solidFill>
              </a:rPr>
              <a:t>List&lt;Model Class&gt; (Cont.)</a:t>
            </a:r>
            <a:endParaRPr lang="en-US" dirty="0" smtClean="0"/>
          </a:p>
          <a:p>
            <a:pPr marL="449263" lvl="1" indent="0">
              <a:buSzPts val="2400"/>
              <a:buFont typeface="Wingdings 3" panose="05040102010807070707" pitchFamily="18" charset="2"/>
              <a:buNone/>
            </a:pPr>
            <a:r>
              <a:rPr lang="en-US" sz="2400" b="1" dirty="0" smtClean="0"/>
              <a:t>Example:</a:t>
            </a:r>
            <a:endParaRPr lang="en-US" dirty="0" smtClean="0"/>
          </a:p>
          <a:p>
            <a:pPr marL="790575" lvl="2" indent="0">
              <a:spcBef>
                <a:spcPts val="1000"/>
              </a:spcBef>
              <a:buSzPts val="2200"/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marL="457200" lvl="1" indent="0">
              <a:spcBef>
                <a:spcPts val="1000"/>
              </a:spcBef>
              <a:buSzPts val="2400"/>
              <a:buFont typeface="Wingdings 3" panose="05040102010807070707" pitchFamily="18" charset="2"/>
              <a:buNone/>
            </a:pPr>
            <a:endParaRPr lang="en-US" sz="2400" dirty="0" smtClean="0"/>
          </a:p>
          <a:p>
            <a:pPr marL="457200" lvl="1" indent="0">
              <a:buSzPts val="2200"/>
              <a:buFont typeface="Wingdings 3" panose="05040102010807070707" pitchFamily="18" charset="2"/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75990" y="1779753"/>
            <a:ext cx="690175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void main() {</a:t>
            </a:r>
          </a:p>
          <a:p>
            <a:r>
              <a:rPr lang="en-IN" sz="2200" dirty="0"/>
              <a:t>  List&lt;</a:t>
            </a:r>
            <a:r>
              <a:rPr lang="en-IN" sz="2200" b="1" dirty="0"/>
              <a:t>Product</a:t>
            </a:r>
            <a:r>
              <a:rPr lang="en-IN" sz="2200" dirty="0"/>
              <a:t>&gt; </a:t>
            </a:r>
            <a:r>
              <a:rPr lang="en-IN" sz="2200" b="1" dirty="0" err="1"/>
              <a:t>productList</a:t>
            </a:r>
            <a:r>
              <a:rPr lang="en-IN" sz="2200" dirty="0"/>
              <a:t> = [</a:t>
            </a:r>
          </a:p>
          <a:p>
            <a:r>
              <a:rPr lang="en-IN" sz="2200" dirty="0"/>
              <a:t>    Product(name: "Shoes", price: 59.99),</a:t>
            </a:r>
          </a:p>
          <a:p>
            <a:r>
              <a:rPr lang="en-IN" sz="2200" dirty="0"/>
              <a:t>    Product(name: "Bag", price: 39.50),</a:t>
            </a:r>
          </a:p>
          <a:p>
            <a:r>
              <a:rPr lang="en-IN" sz="2200" dirty="0"/>
              <a:t>    Product(name: "Watch", price: 99.99),</a:t>
            </a:r>
          </a:p>
          <a:p>
            <a:r>
              <a:rPr lang="en-IN" sz="2200" dirty="0"/>
              <a:t>  ];</a:t>
            </a:r>
          </a:p>
          <a:p>
            <a:endParaRPr lang="en-IN" sz="2200" dirty="0"/>
          </a:p>
          <a:p>
            <a:r>
              <a:rPr lang="en-IN" sz="2200" dirty="0" smtClean="0"/>
              <a:t>for </a:t>
            </a:r>
            <a:r>
              <a:rPr lang="en-IN" sz="2200" dirty="0"/>
              <a:t>(</a:t>
            </a:r>
            <a:r>
              <a:rPr lang="en-IN" sz="2200" dirty="0" err="1"/>
              <a:t>var</a:t>
            </a:r>
            <a:r>
              <a:rPr lang="en-IN" sz="2200" dirty="0"/>
              <a:t> product </a:t>
            </a:r>
            <a:r>
              <a:rPr lang="en-IN" sz="2200" b="1" dirty="0"/>
              <a:t>in</a:t>
            </a:r>
            <a:r>
              <a:rPr lang="en-IN" sz="2200" dirty="0"/>
              <a:t> </a:t>
            </a:r>
            <a:r>
              <a:rPr lang="en-IN" sz="2200" dirty="0" err="1"/>
              <a:t>productList</a:t>
            </a:r>
            <a:r>
              <a:rPr lang="en-IN" sz="2200" dirty="0"/>
              <a:t>) {</a:t>
            </a:r>
          </a:p>
          <a:p>
            <a:r>
              <a:rPr lang="en-IN" sz="2200" dirty="0"/>
              <a:t>    print("Name: ${</a:t>
            </a:r>
            <a:r>
              <a:rPr lang="en-IN" sz="2200" b="1" dirty="0"/>
              <a:t>product.name</a:t>
            </a:r>
            <a:r>
              <a:rPr lang="en-IN" sz="2200" dirty="0"/>
              <a:t>}, Price: \$${</a:t>
            </a:r>
            <a:r>
              <a:rPr lang="en-IN" sz="2200" b="1" dirty="0" err="1"/>
              <a:t>product.price</a:t>
            </a:r>
            <a:r>
              <a:rPr lang="en-IN" sz="2200" dirty="0"/>
              <a:t>}");</a:t>
            </a:r>
          </a:p>
          <a:p>
            <a:r>
              <a:rPr lang="en-IN" sz="2200" dirty="0"/>
              <a:t>  }</a:t>
            </a:r>
          </a:p>
          <a:p>
            <a:r>
              <a:rPr lang="en-IN" sz="2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7748" y="2064189"/>
            <a:ext cx="4110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Output:</a:t>
            </a:r>
          </a:p>
          <a:p>
            <a:r>
              <a:rPr lang="en-US" sz="2200" dirty="0" smtClean="0"/>
              <a:t>Name</a:t>
            </a:r>
            <a:r>
              <a:rPr lang="en-US" sz="2200" dirty="0"/>
              <a:t>: Shoes, Price: $59.99  </a:t>
            </a:r>
          </a:p>
          <a:p>
            <a:r>
              <a:rPr lang="en-US" sz="2200" dirty="0"/>
              <a:t>Name: Bag, Price: $39.5  </a:t>
            </a:r>
          </a:p>
          <a:p>
            <a:r>
              <a:rPr lang="en-US" sz="2200" dirty="0"/>
              <a:t>Name: Watch, Price: $99.99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904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47076983-6098-4D75-8E3B-99B088ABB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eeraj.ahuja@darshan.ac.in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A05BAC4B-D894-4260-872E-77744EE844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7698352028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7C2BE0A6-15FF-4CCA-8B35-BD3CE334D0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EE20B01-2C98-438F-91A2-5BCFB793F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Neeraj H. Ahuja</a:t>
            </a:r>
            <a:endParaRPr lang="en-US" dirty="0"/>
          </a:p>
        </p:txBody>
      </p:sp>
      <p:sp>
        <p:nvSpPr>
          <p:cNvPr id="15" name="Text Placeholder 1026">
            <a:extLst>
              <a:ext uri="{FF2B5EF4-FFF2-40B4-BE49-F238E27FC236}">
                <a16:creationId xmlns:a16="http://schemas.microsoft.com/office/drawing/2014/main" xmlns="" id="{508C39DE-82EA-4947-BA58-85EB27511A40}"/>
              </a:ext>
            </a:extLst>
          </p:cNvPr>
          <p:cNvSpPr txBox="1">
            <a:spLocks/>
          </p:cNvSpPr>
          <p:nvPr/>
        </p:nvSpPr>
        <p:spPr>
          <a:xfrm>
            <a:off x="2772358" y="0"/>
            <a:ext cx="4646358" cy="734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Mobile Programming using Flutter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(MPF)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2302CS501</a:t>
            </a:r>
          </a:p>
        </p:txBody>
      </p:sp>
    </p:spTree>
    <p:extLst>
      <p:ext uri="{BB962C8B-B14F-4D97-AF65-F5344CB8AC3E}">
        <p14:creationId xmlns:p14="http://schemas.microsoft.com/office/powerpoint/2010/main" val="1421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A197A-0EBA-4072-A300-750031E8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Dart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24B55-3F24-4CE8-807B-75836EA5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</a:t>
            </a:r>
            <a:r>
              <a:rPr lang="en-US" dirty="0"/>
              <a:t>may test your code online by using the online editor </a:t>
            </a:r>
            <a:r>
              <a:rPr lang="en-US" dirty="0" err="1"/>
              <a:t>DartPad</a:t>
            </a:r>
            <a:r>
              <a:rPr lang="en-US" dirty="0"/>
              <a:t> </a:t>
            </a:r>
            <a:r>
              <a:rPr lang="en-US" u="sng" dirty="0">
                <a:solidFill>
                  <a:srgbClr val="0D7150"/>
                </a:solidFill>
                <a:hlinkClick r:id="rId2"/>
              </a:rPr>
              <a:t>https://dartpad.dartlang.org</a:t>
            </a:r>
            <a:r>
              <a:rPr lang="en-US" u="sng" dirty="0" smtClean="0">
                <a:solidFill>
                  <a:srgbClr val="0D7150"/>
                </a:solidFill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/>
              <a:t>You </a:t>
            </a:r>
            <a:r>
              <a:rPr lang="en-US" dirty="0"/>
              <a:t>may also code in different text editors like Windows Notepad, Notepad++, Sublime, vim or vi, </a:t>
            </a:r>
            <a:r>
              <a:rPr lang="en-US" dirty="0" smtClean="0"/>
              <a:t>etc.</a:t>
            </a:r>
          </a:p>
          <a:p>
            <a:pPr lvl="0"/>
            <a:r>
              <a:rPr lang="en-US" dirty="0" smtClean="0"/>
              <a:t>Editors </a:t>
            </a:r>
            <a:r>
              <a:rPr lang="en-US" dirty="0"/>
              <a:t>may vary from one Operating System to </a:t>
            </a:r>
            <a:r>
              <a:rPr lang="en-US" dirty="0" smtClean="0"/>
              <a:t>another.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source files are typically named with the extension</a:t>
            </a:r>
            <a:r>
              <a:rPr lang="en-US" b="1" dirty="0">
                <a:solidFill>
                  <a:srgbClr val="C00000"/>
                </a:solidFill>
              </a:rPr>
              <a:t> .</a:t>
            </a:r>
            <a:r>
              <a:rPr lang="en-US" b="1" dirty="0" smtClean="0">
                <a:solidFill>
                  <a:srgbClr val="C00000"/>
                </a:solidFill>
              </a:rPr>
              <a:t>dart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dart </a:t>
            </a:r>
            <a:r>
              <a:rPr lang="en-US" b="1" dirty="0" err="1"/>
              <a:t>sdk</a:t>
            </a:r>
            <a:r>
              <a:rPr lang="en-US" dirty="0"/>
              <a:t> can be downloaded from </a:t>
            </a:r>
            <a:r>
              <a:rPr lang="en-US" u="sng" dirty="0">
                <a:solidFill>
                  <a:srgbClr val="0D7150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rgbClr val="0D7150"/>
                </a:solidFill>
                <a:hlinkClick r:id="rId3"/>
              </a:rPr>
              <a:t>www.dartlang.org/install/archive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You </a:t>
            </a:r>
            <a:r>
              <a:rPr lang="en-US" dirty="0"/>
              <a:t>can also different IDEs Like </a:t>
            </a:r>
            <a:r>
              <a:rPr lang="en-US" dirty="0" err="1"/>
              <a:t>VSCode</a:t>
            </a:r>
            <a:r>
              <a:rPr lang="en-US" dirty="0"/>
              <a:t>, Android Studio, Eclipse, </a:t>
            </a:r>
            <a:r>
              <a:rPr lang="en-US" dirty="0" err="1"/>
              <a:t>IntelliJ</a:t>
            </a:r>
            <a:r>
              <a:rPr lang="en-US" dirty="0"/>
              <a:t>, etc..</a:t>
            </a:r>
          </a:p>
          <a:p>
            <a:pPr lvl="0"/>
            <a:endParaRPr lang="en-US" b="1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570A"/>
              </a:buClr>
              <a:buSzPts val="6000"/>
              <a:buFont typeface="Roboto Condensed"/>
              <a:buNone/>
            </a:pPr>
            <a:r>
              <a:rPr lang="en-US" dirty="0"/>
              <a:t>Print/Write on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5" name="Google Shape;360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Section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3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A197A-0EBA-4072-A300-750031E8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Print/Write on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24B55-3F24-4CE8-807B-75836EA5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544512" lvl="1" indent="0">
              <a:buSzPts val="2200"/>
              <a:buNone/>
            </a:pPr>
            <a:r>
              <a:rPr lang="en-US" sz="2200" dirty="0"/>
              <a:t>void main()</a:t>
            </a:r>
          </a:p>
          <a:p>
            <a:pPr marL="544512" lvl="1" indent="0">
              <a:buSzPts val="2200"/>
              <a:buNone/>
            </a:pPr>
            <a:r>
              <a:rPr lang="en-US" sz="2200" dirty="0"/>
              <a:t>{</a:t>
            </a:r>
          </a:p>
          <a:p>
            <a:pPr marL="544512" lvl="1" indent="0">
              <a:buSzPts val="2200"/>
              <a:buNone/>
            </a:pPr>
            <a:r>
              <a:rPr lang="en-US" sz="2200" dirty="0"/>
              <a:t>	print(‘Welcome to Dart Programming Language’);</a:t>
            </a:r>
          </a:p>
          <a:p>
            <a:pPr marL="544512" lvl="1" indent="0">
              <a:buSzPts val="2200"/>
              <a:buNone/>
            </a:pPr>
            <a:r>
              <a:rPr lang="en-US" sz="2200" dirty="0" smtClean="0"/>
              <a:t>}</a:t>
            </a:r>
          </a:p>
          <a:p>
            <a:pPr lvl="0"/>
            <a:r>
              <a:rPr lang="en-US" b="1" dirty="0" smtClean="0"/>
              <a:t>print</a:t>
            </a:r>
            <a:r>
              <a:rPr lang="en-US" b="1" dirty="0"/>
              <a:t>()</a:t>
            </a:r>
            <a:r>
              <a:rPr lang="en-US" dirty="0"/>
              <a:t> is a predefined function that prints the specified string or value to the standard output i.e. the </a:t>
            </a:r>
            <a:r>
              <a:rPr lang="en-US" dirty="0" smtClean="0"/>
              <a:t>terminal.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1611313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1611313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dart</a:t>
            </a:r>
            <a:r>
              <a:rPr lang="en-US" dirty="0" smtClean="0"/>
              <a:t>  </a:t>
            </a:r>
            <a:r>
              <a:rPr lang="en-US" b="1" dirty="0" err="1"/>
              <a:t>file_name.dart</a:t>
            </a:r>
            <a:endParaRPr lang="en-US" b="1" dirty="0"/>
          </a:p>
          <a:p>
            <a:pPr marL="0" lvl="0" indent="0">
              <a:buNone/>
            </a:pPr>
            <a:endParaRPr lang="en-US" dirty="0" smtClean="0"/>
          </a:p>
          <a:p>
            <a:pPr lvl="0"/>
            <a:endParaRPr lang="en-US" b="1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b="1" dirty="0"/>
          </a:p>
          <a:p>
            <a:endParaRPr lang="en-US" dirty="0"/>
          </a:p>
        </p:txBody>
      </p:sp>
      <p:sp>
        <p:nvSpPr>
          <p:cNvPr id="4" name="Google Shape;385;p6"/>
          <p:cNvSpPr txBox="1"/>
          <p:nvPr/>
        </p:nvSpPr>
        <p:spPr>
          <a:xfrm>
            <a:off x="5043977" y="3987289"/>
            <a:ext cx="4750018" cy="91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Welcome to Dart Programming Language</a:t>
            </a:r>
            <a:endParaRPr sz="2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105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570A"/>
              </a:buClr>
              <a:buSzPts val="6000"/>
              <a:buFont typeface="Roboto Condensed"/>
              <a:buNone/>
            </a:pPr>
            <a:r>
              <a:rPr lang="en-US" dirty="0" err="1" smtClean="0"/>
              <a:t>Nullable</a:t>
            </a:r>
            <a:r>
              <a:rPr lang="en-US" dirty="0" smtClean="0"/>
              <a:t> – </a:t>
            </a:r>
            <a:r>
              <a:rPr lang="en-US" dirty="0" err="1" smtClean="0"/>
              <a:t>Nonnullable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5" name="Google Shape;360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Section - </a:t>
            </a:r>
            <a:r>
              <a:rPr lang="en-U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9459</TotalTime>
  <Words>3460</Words>
  <Application>Microsoft Office PowerPoint</Application>
  <PresentationFormat>Widescreen</PresentationFormat>
  <Paragraphs>770</Paragraphs>
  <Slides>58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Noto Sans Symbols</vt:lpstr>
      <vt:lpstr>Roboto Condensed</vt:lpstr>
      <vt:lpstr>Roboto Condensed Light</vt:lpstr>
      <vt:lpstr>Roboto Condensed,Bold</vt:lpstr>
      <vt:lpstr>Segoe UI Black</vt:lpstr>
      <vt:lpstr>Wingdings</vt:lpstr>
      <vt:lpstr>Wingdings 2</vt:lpstr>
      <vt:lpstr>Wingdings 3</vt:lpstr>
      <vt:lpstr>Office Theme</vt:lpstr>
      <vt:lpstr>Unit-1  Introduction to Dart Programming Language</vt:lpstr>
      <vt:lpstr>PowerPoint Presentation</vt:lpstr>
      <vt:lpstr>Introduction</vt:lpstr>
      <vt:lpstr>Introduction</vt:lpstr>
      <vt:lpstr>Dart Tool</vt:lpstr>
      <vt:lpstr>Dart Tool</vt:lpstr>
      <vt:lpstr>Print/Write on Console</vt:lpstr>
      <vt:lpstr>Print/Write on Console</vt:lpstr>
      <vt:lpstr>Nullable – Nonnullable Variables</vt:lpstr>
      <vt:lpstr>Null Safety</vt:lpstr>
      <vt:lpstr>Null Safety</vt:lpstr>
      <vt:lpstr>Null Safety</vt:lpstr>
      <vt:lpstr>Null Safety</vt:lpstr>
      <vt:lpstr>Access Modifiers</vt:lpstr>
      <vt:lpstr>Access Modifiers</vt:lpstr>
      <vt:lpstr>Decision Making</vt:lpstr>
      <vt:lpstr>Decision Making</vt:lpstr>
      <vt:lpstr>Decision Making</vt:lpstr>
      <vt:lpstr>Decision Making</vt:lpstr>
      <vt:lpstr>Decision Making</vt:lpstr>
      <vt:lpstr>Decision Making</vt:lpstr>
      <vt:lpstr>Decision Making</vt:lpstr>
      <vt:lpstr>Decision Making</vt:lpstr>
      <vt:lpstr>Loops</vt:lpstr>
      <vt:lpstr>Loops</vt:lpstr>
      <vt:lpstr>Loops</vt:lpstr>
      <vt:lpstr>Loops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669</cp:revision>
  <dcterms:created xsi:type="dcterms:W3CDTF">2020-05-01T05:09:15Z</dcterms:created>
  <dcterms:modified xsi:type="dcterms:W3CDTF">2025-06-20T03:43:03Z</dcterms:modified>
</cp:coreProperties>
</file>