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2AEB89-A0C7-484B-ACD9-E30BDA5C3E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50731"/>
            <a:ext cx="9932145" cy="2268415"/>
          </a:xfrm>
        </p:spPr>
        <p:txBody>
          <a:bodyPr/>
          <a:lstStyle/>
          <a:p>
            <a:pPr algn="ctr"/>
            <a:r>
              <a:rPr lang="en-IN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ZOMATO RESTAURANT CHAIN ANALYSIS</a:t>
            </a:r>
            <a:endParaRPr lang="en-IN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75762" y="4246684"/>
            <a:ext cx="1711337" cy="996462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-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By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  </a:t>
            </a:r>
            <a:r>
              <a:rPr lang="en-IN" sz="2000" b="1" dirty="0" smtClean="0">
                <a:solidFill>
                  <a:schemeClr val="bg1"/>
                </a:solidFill>
              </a:rPr>
              <a:t>Group-3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Takeaways &amp; conclusions: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6867"/>
            <a:ext cx="8825659" cy="357293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dirty="0" smtClean="0"/>
              <a:t>Top to bottom approach.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Proper study of data and understanding.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Gain domain knowledge.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Scope of improvement.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Continuous learning.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48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1974" y="2967335"/>
            <a:ext cx="882805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en-US" sz="1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75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575560"/>
            <a:ext cx="8761412" cy="3444240"/>
          </a:xfrm>
        </p:spPr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actors affecting the Restaurant chain in Bengaluru.</a:t>
            </a:r>
          </a:p>
          <a:p>
            <a:r>
              <a:rPr lang="en-IN" dirty="0"/>
              <a:t>A</a:t>
            </a:r>
            <a:r>
              <a:rPr lang="en-IN" dirty="0" smtClean="0"/>
              <a:t>rea wise food choices of people from Bangalore.</a:t>
            </a:r>
          </a:p>
          <a:p>
            <a:r>
              <a:rPr lang="en-IN" dirty="0"/>
              <a:t>M</a:t>
            </a:r>
            <a:r>
              <a:rPr lang="en-IN" dirty="0" smtClean="0"/>
              <a:t>ost common restaurant chain in Bangalore.</a:t>
            </a:r>
          </a:p>
          <a:p>
            <a:r>
              <a:rPr lang="en-IN" dirty="0" smtClean="0"/>
              <a:t>Restaurants that support online order system.</a:t>
            </a:r>
          </a:p>
          <a:p>
            <a:r>
              <a:rPr lang="en-IN" dirty="0" smtClean="0"/>
              <a:t>Best budget restaurant. </a:t>
            </a:r>
          </a:p>
          <a:p>
            <a:r>
              <a:rPr lang="en-IN" dirty="0" smtClean="0"/>
              <a:t>Common type of restaurants.</a:t>
            </a:r>
          </a:p>
          <a:p>
            <a:r>
              <a:rPr lang="en-IN" dirty="0" smtClean="0"/>
              <a:t>Most preferred cuisines.</a:t>
            </a:r>
          </a:p>
          <a:p>
            <a:r>
              <a:rPr lang="en-IN" dirty="0" smtClean="0"/>
              <a:t>Table booking providers ratio.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3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Dataset belongs to ZOMATO website.</a:t>
            </a:r>
          </a:p>
          <a:p>
            <a:endParaRPr lang="en-IN" dirty="0" smtClean="0"/>
          </a:p>
          <a:p>
            <a:r>
              <a:rPr lang="en-IN" dirty="0" smtClean="0"/>
              <a:t>ZOMATO is </a:t>
            </a:r>
            <a:r>
              <a:rPr lang="en-IN" dirty="0"/>
              <a:t>an Indian multinational restaurant aggregator and food delivery </a:t>
            </a:r>
            <a:r>
              <a:rPr lang="en-IN" dirty="0" smtClean="0"/>
              <a:t>company.</a:t>
            </a:r>
          </a:p>
          <a:p>
            <a:endParaRPr lang="en-IN" dirty="0" smtClean="0"/>
          </a:p>
          <a:p>
            <a:r>
              <a:rPr lang="en-IN" dirty="0" smtClean="0"/>
              <a:t>It consists of information of Bangalore restaurant chains.</a:t>
            </a:r>
          </a:p>
          <a:p>
            <a:endParaRPr lang="en-IN" dirty="0" smtClean="0"/>
          </a:p>
          <a:p>
            <a:r>
              <a:rPr lang="en-IN" dirty="0" smtClean="0"/>
              <a:t>It provides Menu, Reviews, ratings, Cuisines, Location, average cost.</a:t>
            </a:r>
          </a:p>
          <a:p>
            <a:endParaRPr lang="en-IN" dirty="0" smtClean="0"/>
          </a:p>
          <a:p>
            <a:r>
              <a:rPr lang="en-IN" dirty="0" smtClean="0"/>
              <a:t>It has 10000 records, and 18 columns.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97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 was in raw format.</a:t>
            </a:r>
          </a:p>
          <a:p>
            <a:endParaRPr lang="en-IN" dirty="0" smtClean="0"/>
          </a:p>
          <a:p>
            <a:r>
              <a:rPr lang="en-IN" dirty="0" smtClean="0"/>
              <a:t>Deletion of duplicate records.</a:t>
            </a:r>
          </a:p>
          <a:p>
            <a:endParaRPr lang="en-IN" dirty="0" smtClean="0"/>
          </a:p>
          <a:p>
            <a:r>
              <a:rPr lang="en-IN" dirty="0" smtClean="0"/>
              <a:t>Converting attributes with numeric data from NON-Numeric format to Numeric format.</a:t>
            </a:r>
          </a:p>
          <a:p>
            <a:endParaRPr lang="en-IN" dirty="0" smtClean="0"/>
          </a:p>
          <a:p>
            <a:r>
              <a:rPr lang="en-IN" dirty="0" smtClean="0"/>
              <a:t>NULL Values Treatment.</a:t>
            </a:r>
          </a:p>
          <a:p>
            <a:endParaRPr lang="en-IN" dirty="0" smtClean="0"/>
          </a:p>
          <a:p>
            <a:r>
              <a:rPr lang="en-IN" dirty="0" smtClean="0"/>
              <a:t>Categorical Data’s garbage value treatment.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7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 Steps: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Updated custom column names.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Verified the data shape and data-type.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“RATINGS” column was split from “/”.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Conversion of Non Numeric columns to Numeric.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Conversion to Numeric with errors = “coerce”.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Checked the duplicate rows.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Deletion of Duplicated Rows.</a:t>
            </a:r>
          </a:p>
          <a:p>
            <a:pPr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 smtClean="0"/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107" y="2896972"/>
            <a:ext cx="707678" cy="23090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706" y="2896972"/>
            <a:ext cx="776385" cy="22633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90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756138"/>
            <a:ext cx="10302978" cy="5019187"/>
          </a:xfrm>
        </p:spPr>
        <p:txBody>
          <a:bodyPr/>
          <a:lstStyle/>
          <a:p>
            <a:pPr>
              <a:buFont typeface="+mj-lt"/>
              <a:buAutoNum type="arabicPeriod" startAt="8"/>
            </a:pPr>
            <a:r>
              <a:rPr lang="en-GB" dirty="0" smtClean="0"/>
              <a:t>Replacement of garbage values for “Menu Item” &amp; “Detail Reviews”.</a:t>
            </a:r>
          </a:p>
          <a:p>
            <a:pPr>
              <a:buFont typeface="+mj-lt"/>
              <a:buAutoNum type="arabicPeriod" startAt="8"/>
            </a:pPr>
            <a:endParaRPr lang="en-GB" dirty="0" smtClean="0"/>
          </a:p>
          <a:p>
            <a:pPr>
              <a:buFont typeface="+mj-lt"/>
              <a:buAutoNum type="arabicPeriod" startAt="8"/>
            </a:pPr>
            <a:endParaRPr lang="en-GB" dirty="0"/>
          </a:p>
          <a:p>
            <a:pPr>
              <a:buFont typeface="+mj-lt"/>
              <a:buAutoNum type="arabicPeriod" startAt="8"/>
            </a:pPr>
            <a:endParaRPr lang="en-GB" dirty="0" smtClean="0"/>
          </a:p>
          <a:p>
            <a:pPr>
              <a:buFont typeface="+mj-lt"/>
              <a:buAutoNum type="arabicPeriod" startAt="8"/>
            </a:pPr>
            <a:r>
              <a:rPr lang="en-GB" dirty="0" smtClean="0"/>
              <a:t>Figured out garbage value from Restaurant Name column with “re” Library.</a:t>
            </a:r>
          </a:p>
          <a:p>
            <a:pPr>
              <a:buFont typeface="+mj-lt"/>
              <a:buAutoNum type="arabicPeriod" startAt="8"/>
            </a:pPr>
            <a:endParaRPr lang="en-GB" dirty="0"/>
          </a:p>
          <a:p>
            <a:pPr>
              <a:buFont typeface="+mj-lt"/>
              <a:buAutoNum type="arabicPeriod" startAt="8"/>
            </a:pPr>
            <a:endParaRPr lang="en-GB" dirty="0" smtClean="0"/>
          </a:p>
          <a:p>
            <a:pPr>
              <a:buFont typeface="+mj-lt"/>
              <a:buAutoNum type="arabicPeriod" startAt="8"/>
            </a:pPr>
            <a:r>
              <a:rPr lang="en-GB" dirty="0" smtClean="0"/>
              <a:t>We realized that there is need for cleaning of</a:t>
            </a:r>
          </a:p>
          <a:p>
            <a:pPr marL="0" indent="0">
              <a:buNone/>
            </a:pPr>
            <a:r>
              <a:rPr lang="en-GB" dirty="0" smtClean="0"/>
              <a:t>‘Restaurant name’ column.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>
              <a:buFont typeface="+mj-lt"/>
              <a:buAutoNum type="arabicPeriod" startAt="8"/>
            </a:pPr>
            <a:endParaRPr lang="en-GB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13" y="1249210"/>
            <a:ext cx="5776546" cy="7661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41" y="3455377"/>
            <a:ext cx="3669882" cy="2319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8700" y="809868"/>
            <a:ext cx="9398977" cy="5248031"/>
          </a:xfrm>
        </p:spPr>
        <p:txBody>
          <a:bodyPr/>
          <a:lstStyle/>
          <a:p>
            <a:pPr>
              <a:buFont typeface="+mj-lt"/>
              <a:buAutoNum type="arabicPeriod" startAt="11"/>
            </a:pPr>
            <a:r>
              <a:rPr lang="en-GB" dirty="0" smtClean="0"/>
              <a:t>Removed the garbage value from “Restaurant Name”. </a:t>
            </a:r>
          </a:p>
          <a:p>
            <a:pPr>
              <a:buFont typeface="+mj-lt"/>
              <a:buAutoNum type="arabicPeriod" startAt="11"/>
            </a:pP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dirty="0" smtClean="0"/>
              <a:t>Cleaned the spelling mistakes for “CAFE”, i.e. ‘CAF’ to ‘CAFE’.</a:t>
            </a:r>
          </a:p>
          <a:p>
            <a:pPr>
              <a:buFont typeface="+mj-lt"/>
              <a:buAutoNum type="arabicPeriod" startAt="11"/>
            </a:pP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dirty="0" smtClean="0"/>
              <a:t>Missing Values check for non numeric.</a:t>
            </a:r>
          </a:p>
          <a:p>
            <a:pPr>
              <a:buFont typeface="+mj-lt"/>
              <a:buAutoNum type="arabicPeriod" startAt="11"/>
            </a:pP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dirty="0" smtClean="0"/>
              <a:t>Missing Values of “LOCATION” replaced by “Listed location in ZOMATO”</a:t>
            </a:r>
            <a:endParaRPr lang="en-GB" dirty="0"/>
          </a:p>
          <a:p>
            <a:pPr>
              <a:buFont typeface="+mj-lt"/>
              <a:buAutoNum type="arabicPeriod" startAt="11"/>
            </a:pPr>
            <a:endParaRPr lang="en-IN" dirty="0" smtClean="0"/>
          </a:p>
          <a:p>
            <a:pPr>
              <a:buFont typeface="+mj-lt"/>
              <a:buAutoNum type="arabicPeriod" startAt="11"/>
            </a:pPr>
            <a:r>
              <a:rPr lang="en-IN" dirty="0" smtClean="0"/>
              <a:t>Missing value treatment using numeric columns using logical &amp; mean/median imputation.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132" y="809868"/>
            <a:ext cx="1211915" cy="2011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4368608"/>
            <a:ext cx="5350933" cy="2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8023" y="703385"/>
            <a:ext cx="9530862" cy="5873261"/>
          </a:xfrm>
        </p:spPr>
        <p:txBody>
          <a:bodyPr/>
          <a:lstStyle/>
          <a:p>
            <a:pPr>
              <a:buFont typeface="+mj-lt"/>
              <a:buAutoNum type="arabicPeriod" startAt="16"/>
            </a:pPr>
            <a:r>
              <a:rPr lang="en-IN" dirty="0" smtClean="0"/>
              <a:t>Found top restaurant chains based </a:t>
            </a:r>
          </a:p>
          <a:p>
            <a:pPr marL="0" indent="0">
              <a:buNone/>
            </a:pPr>
            <a:r>
              <a:rPr lang="en-IN" dirty="0" smtClean="0"/>
              <a:t>on frequency. 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+mj-lt"/>
              <a:buAutoNum type="arabicPeriod" startAt="17"/>
            </a:pPr>
            <a:r>
              <a:rPr lang="en-IN" dirty="0" smtClean="0"/>
              <a:t> Restaurant with no online order options.</a:t>
            </a:r>
          </a:p>
          <a:p>
            <a:pPr>
              <a:buFont typeface="+mj-lt"/>
              <a:buAutoNum type="arabicPeriod" startAt="17"/>
            </a:pPr>
            <a:endParaRPr lang="en-IN" dirty="0" smtClean="0"/>
          </a:p>
          <a:p>
            <a:pPr>
              <a:buFont typeface="+mj-lt"/>
              <a:buAutoNum type="arabicPeriod" startAt="17"/>
            </a:pPr>
            <a:r>
              <a:rPr lang="en-IN" dirty="0" smtClean="0"/>
              <a:t>Ratio of table booking availability.</a:t>
            </a:r>
          </a:p>
          <a:p>
            <a:pPr>
              <a:buFont typeface="+mj-lt"/>
              <a:buAutoNum type="arabicPeriod" startAt="17"/>
            </a:pPr>
            <a:endParaRPr lang="en-IN" dirty="0" smtClean="0"/>
          </a:p>
          <a:p>
            <a:pPr>
              <a:buFont typeface="+mj-lt"/>
              <a:buAutoNum type="arabicPeriod" startAt="17"/>
            </a:pPr>
            <a:r>
              <a:rPr lang="en-IN" b="1" dirty="0" smtClean="0"/>
              <a:t>Common type</a:t>
            </a:r>
            <a:r>
              <a:rPr lang="en-IN" dirty="0" smtClean="0"/>
              <a:t> of restaurant.</a:t>
            </a:r>
          </a:p>
          <a:p>
            <a:pPr>
              <a:buFont typeface="+mj-lt"/>
              <a:buAutoNum type="arabicPeriod" startAt="17"/>
            </a:pPr>
            <a:endParaRPr lang="en-IN" dirty="0" smtClean="0"/>
          </a:p>
          <a:p>
            <a:pPr>
              <a:buFont typeface="+mj-lt"/>
              <a:buAutoNum type="arabicPeriod" startAt="17"/>
            </a:pPr>
            <a:r>
              <a:rPr lang="en-IN" dirty="0" smtClean="0"/>
              <a:t>	Budget restaurants in different locations.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+mj-lt"/>
              <a:buAutoNum type="arabicPeriod" startAt="21"/>
            </a:pPr>
            <a:r>
              <a:rPr lang="en-IN" dirty="0" smtClean="0"/>
              <a:t>Top </a:t>
            </a:r>
            <a:r>
              <a:rPr lang="en-IN" b="1" dirty="0" smtClean="0"/>
              <a:t>quick bites </a:t>
            </a:r>
            <a:r>
              <a:rPr lang="en-IN" dirty="0" smtClean="0"/>
              <a:t>restaurants.</a:t>
            </a:r>
          </a:p>
          <a:p>
            <a:pPr>
              <a:buFont typeface="+mj-lt"/>
              <a:buAutoNum type="arabicPeriod" startAt="21"/>
            </a:pPr>
            <a:endParaRPr lang="en-IN" dirty="0" smtClean="0"/>
          </a:p>
          <a:p>
            <a:pPr>
              <a:buFont typeface="+mj-lt"/>
              <a:buAutoNum type="arabicPeriod" startAt="22"/>
            </a:pPr>
            <a:r>
              <a:rPr lang="en-IN" dirty="0" smtClean="0"/>
              <a:t>Plotted popular cuisine in Bangalore.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057"/>
          <a:stretch/>
        </p:blipFill>
        <p:spPr>
          <a:xfrm>
            <a:off x="5653454" y="308700"/>
            <a:ext cx="4267570" cy="1582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23" y="2285589"/>
            <a:ext cx="2254131" cy="1729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4" y="4804849"/>
            <a:ext cx="5105842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could have been done better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/>
              <a:t>Ratings without voters count.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More better treatment for “Restaurant type” column.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More detailed level Analysis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5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395</TotalTime>
  <Words>404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ZOMATO RESTAURANT CHAIN ANALYSIS</vt:lpstr>
      <vt:lpstr>Problem Statement :</vt:lpstr>
      <vt:lpstr>Data Description:</vt:lpstr>
      <vt:lpstr>DATA CLEANING</vt:lpstr>
      <vt:lpstr>Problem Solving Steps:</vt:lpstr>
      <vt:lpstr>PowerPoint Presentation</vt:lpstr>
      <vt:lpstr>PowerPoint Presentation</vt:lpstr>
      <vt:lpstr>PowerPoint Presentation</vt:lpstr>
      <vt:lpstr>What could have been done better ?</vt:lpstr>
      <vt:lpstr>Takeaways &amp; 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CHAIN ANALYSIS</dc:title>
  <dc:creator>Dell</dc:creator>
  <cp:lastModifiedBy>Dell</cp:lastModifiedBy>
  <cp:revision>81</cp:revision>
  <dcterms:created xsi:type="dcterms:W3CDTF">2023-08-03T07:16:01Z</dcterms:created>
  <dcterms:modified xsi:type="dcterms:W3CDTF">2023-08-04T12:09:18Z</dcterms:modified>
</cp:coreProperties>
</file>