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8" r:id="rId7"/>
    <p:sldId id="267" r:id="rId8"/>
    <p:sldId id="265" r:id="rId9"/>
    <p:sldId id="269" r:id="rId10"/>
    <p:sldId id="266" r:id="rId11"/>
    <p:sldId id="261" r:id="rId12"/>
    <p:sldId id="270"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E6678D5A-72E2-4C6C-9FF3-9972ADEED3B8}" type="datetimeFigureOut">
              <a:rPr lang="en-IN" smtClean="0"/>
              <a:t>14-12-2023</a:t>
            </a:fld>
            <a:endParaRPr lang="en-IN"/>
          </a:p>
        </p:txBody>
      </p:sp>
      <p:sp>
        <p:nvSpPr>
          <p:cNvPr id="17" name="Slide Number Placeholder 16"/>
          <p:cNvSpPr>
            <a:spLocks noGrp="1"/>
          </p:cNvSpPr>
          <p:nvPr>
            <p:ph type="sldNum" sz="quarter" idx="11"/>
          </p:nvPr>
        </p:nvSpPr>
        <p:spPr/>
        <p:txBody>
          <a:bodyPr/>
          <a:lstStyle/>
          <a:p>
            <a:fld id="{CC344066-E8C6-43A2-9169-1A88C65390FD}"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78D5A-72E2-4C6C-9FF3-9972ADEED3B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44066-E8C6-43A2-9169-1A88C65390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678D5A-72E2-4C6C-9FF3-9972ADEED3B8}"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44066-E8C6-43A2-9169-1A88C65390FD}"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E6678D5A-72E2-4C6C-9FF3-9972ADEED3B8}" type="datetimeFigureOut">
              <a:rPr lang="en-IN" smtClean="0"/>
              <a:t>14-12-2023</a:t>
            </a:fld>
            <a:endParaRPr lang="en-IN"/>
          </a:p>
        </p:txBody>
      </p:sp>
      <p:sp>
        <p:nvSpPr>
          <p:cNvPr id="12" name="Slide Number Placeholder 11"/>
          <p:cNvSpPr>
            <a:spLocks noGrp="1"/>
          </p:cNvSpPr>
          <p:nvPr>
            <p:ph type="sldNum" sz="quarter" idx="15"/>
          </p:nvPr>
        </p:nvSpPr>
        <p:spPr/>
        <p:txBody>
          <a:bodyPr/>
          <a:lstStyle/>
          <a:p>
            <a:fld id="{CC344066-E8C6-43A2-9169-1A88C65390FD}"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E6678D5A-72E2-4C6C-9FF3-9972ADEED3B8}" type="datetimeFigureOut">
              <a:rPr lang="en-IN" smtClean="0"/>
              <a:t>14-12-2023</a:t>
            </a:fld>
            <a:endParaRPr lang="en-IN"/>
          </a:p>
        </p:txBody>
      </p:sp>
      <p:sp>
        <p:nvSpPr>
          <p:cNvPr id="14" name="Slide Number Placeholder 13"/>
          <p:cNvSpPr>
            <a:spLocks noGrp="1"/>
          </p:cNvSpPr>
          <p:nvPr>
            <p:ph type="sldNum" sz="quarter" idx="11"/>
          </p:nvPr>
        </p:nvSpPr>
        <p:spPr/>
        <p:txBody>
          <a:bodyPr/>
          <a:lstStyle/>
          <a:p>
            <a:fld id="{CC344066-E8C6-43A2-9169-1A88C65390FD}"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E6678D5A-72E2-4C6C-9FF3-9972ADEED3B8}" type="datetimeFigureOut">
              <a:rPr lang="en-IN" smtClean="0"/>
              <a:t>14-12-2023</a:t>
            </a:fld>
            <a:endParaRPr lang="en-IN"/>
          </a:p>
        </p:txBody>
      </p:sp>
      <p:sp>
        <p:nvSpPr>
          <p:cNvPr id="12" name="Slide Number Placeholder 11"/>
          <p:cNvSpPr>
            <a:spLocks noGrp="1"/>
          </p:cNvSpPr>
          <p:nvPr>
            <p:ph type="sldNum" sz="quarter" idx="16"/>
          </p:nvPr>
        </p:nvSpPr>
        <p:spPr/>
        <p:txBody>
          <a:bodyPr/>
          <a:lstStyle/>
          <a:p>
            <a:fld id="{CC344066-E8C6-43A2-9169-1A88C65390FD}"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E6678D5A-72E2-4C6C-9FF3-9972ADEED3B8}" type="datetimeFigureOut">
              <a:rPr lang="en-IN" smtClean="0"/>
              <a:t>14-12-2023</a:t>
            </a:fld>
            <a:endParaRPr lang="en-IN"/>
          </a:p>
        </p:txBody>
      </p:sp>
      <p:sp>
        <p:nvSpPr>
          <p:cNvPr id="12" name="Slide Number Placeholder 11"/>
          <p:cNvSpPr>
            <a:spLocks noGrp="1"/>
          </p:cNvSpPr>
          <p:nvPr>
            <p:ph type="sldNum" sz="quarter" idx="17"/>
          </p:nvPr>
        </p:nvSpPr>
        <p:spPr/>
        <p:txBody>
          <a:bodyPr/>
          <a:lstStyle/>
          <a:p>
            <a:fld id="{CC344066-E8C6-43A2-9169-1A88C65390FD}"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E6678D5A-72E2-4C6C-9FF3-9972ADEED3B8}" type="datetimeFigureOut">
              <a:rPr lang="en-IN" smtClean="0"/>
              <a:t>14-12-2023</a:t>
            </a:fld>
            <a:endParaRPr lang="en-IN"/>
          </a:p>
        </p:txBody>
      </p:sp>
      <p:sp>
        <p:nvSpPr>
          <p:cNvPr id="16" name="Slide Number Placeholder 15"/>
          <p:cNvSpPr>
            <a:spLocks noGrp="1"/>
          </p:cNvSpPr>
          <p:nvPr>
            <p:ph type="sldNum" sz="quarter" idx="11"/>
          </p:nvPr>
        </p:nvSpPr>
        <p:spPr/>
        <p:txBody>
          <a:bodyPr/>
          <a:lstStyle/>
          <a:p>
            <a:fld id="{CC344066-E8C6-43A2-9169-1A88C65390FD}"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6678D5A-72E2-4C6C-9FF3-9972ADEED3B8}" type="datetimeFigureOut">
              <a:rPr lang="en-IN" smtClean="0"/>
              <a:t>14-12-2023</a:t>
            </a:fld>
            <a:endParaRPr lang="en-IN"/>
          </a:p>
        </p:txBody>
      </p:sp>
      <p:sp>
        <p:nvSpPr>
          <p:cNvPr id="8" name="Slide Number Placeholder 7"/>
          <p:cNvSpPr>
            <a:spLocks noGrp="1"/>
          </p:cNvSpPr>
          <p:nvPr>
            <p:ph type="sldNum" sz="quarter" idx="11"/>
          </p:nvPr>
        </p:nvSpPr>
        <p:spPr/>
        <p:txBody>
          <a:bodyPr/>
          <a:lstStyle/>
          <a:p>
            <a:fld id="{CC344066-E8C6-43A2-9169-1A88C65390F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E6678D5A-72E2-4C6C-9FF3-9972ADEED3B8}" type="datetimeFigureOut">
              <a:rPr lang="en-IN" smtClean="0"/>
              <a:t>14-12-2023</a:t>
            </a:fld>
            <a:endParaRPr lang="en-IN"/>
          </a:p>
        </p:txBody>
      </p:sp>
      <p:sp>
        <p:nvSpPr>
          <p:cNvPr id="19" name="Slide Number Placeholder 18"/>
          <p:cNvSpPr>
            <a:spLocks noGrp="1"/>
          </p:cNvSpPr>
          <p:nvPr>
            <p:ph type="sldNum" sz="quarter" idx="16"/>
          </p:nvPr>
        </p:nvSpPr>
        <p:spPr/>
        <p:txBody>
          <a:bodyPr/>
          <a:lstStyle/>
          <a:p>
            <a:fld id="{CC344066-E8C6-43A2-9169-1A88C65390FD}"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E6678D5A-72E2-4C6C-9FF3-9972ADEED3B8}" type="datetimeFigureOut">
              <a:rPr lang="en-IN" smtClean="0"/>
              <a:t>14-12-2023</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CC344066-E8C6-43A2-9169-1A88C65390FD}"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6678D5A-72E2-4C6C-9FF3-9972ADEED3B8}" type="datetimeFigureOut">
              <a:rPr lang="en-IN" smtClean="0"/>
              <a:t>14-12-2023</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C344066-E8C6-43A2-9169-1A88C65390FD}"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EDA and Stats</a:t>
            </a:r>
            <a:endParaRPr lang="en-IN" dirty="0"/>
          </a:p>
        </p:txBody>
      </p:sp>
      <p:sp>
        <p:nvSpPr>
          <p:cNvPr id="2" name="Title 1"/>
          <p:cNvSpPr>
            <a:spLocks noGrp="1"/>
          </p:cNvSpPr>
          <p:nvPr>
            <p:ph type="title"/>
          </p:nvPr>
        </p:nvSpPr>
        <p:spPr/>
        <p:txBody>
          <a:bodyPr/>
          <a:lstStyle/>
          <a:p>
            <a:r>
              <a:rPr lang="en-IN" dirty="0" smtClean="0"/>
              <a:t>FIFA Case Study Report</a:t>
            </a:r>
            <a:endParaRPr lang="en-IN" dirty="0"/>
          </a:p>
        </p:txBody>
      </p:sp>
    </p:spTree>
    <p:extLst>
      <p:ext uri="{BB962C8B-B14F-4D97-AF65-F5344CB8AC3E}">
        <p14:creationId xmlns:p14="http://schemas.microsoft.com/office/powerpoint/2010/main" val="2342254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90128"/>
            <a:ext cx="8229600" cy="4075176"/>
          </a:xfrm>
        </p:spPr>
        <p:txBody>
          <a:bodyPr>
            <a:normAutofit/>
          </a:bodyPr>
          <a:lstStyle/>
          <a:p>
            <a:pPr marL="342900" indent="-342900" algn="l">
              <a:buFont typeface="Arial" panose="020B0604020202020204" pitchFamily="34" charset="0"/>
              <a:buChar char="•"/>
            </a:pPr>
            <a:r>
              <a:rPr lang="en-US" dirty="0" err="1" smtClean="0"/>
              <a:t>Composure,rating</a:t>
            </a:r>
            <a:r>
              <a:rPr lang="en-US" dirty="0" smtClean="0"/>
              <a:t> </a:t>
            </a:r>
            <a:r>
              <a:rPr lang="en-US" dirty="0"/>
              <a:t>on scale of 100</a:t>
            </a:r>
          </a:p>
          <a:p>
            <a:pPr marL="342900" indent="-342900" algn="l">
              <a:buFont typeface="Arial" panose="020B0604020202020204" pitchFamily="34" charset="0"/>
              <a:buChar char="•"/>
            </a:pPr>
            <a:r>
              <a:rPr lang="en-US" dirty="0" err="1"/>
              <a:t>Marking,rating</a:t>
            </a:r>
            <a:r>
              <a:rPr lang="en-US" dirty="0"/>
              <a:t> on scale of 100</a:t>
            </a:r>
          </a:p>
          <a:p>
            <a:pPr marL="342900" indent="-342900" algn="l">
              <a:buFont typeface="Arial" panose="020B0604020202020204" pitchFamily="34" charset="0"/>
              <a:buChar char="•"/>
            </a:pPr>
            <a:r>
              <a:rPr lang="en-US" dirty="0" err="1"/>
              <a:t>StandingTackle,rating</a:t>
            </a:r>
            <a:r>
              <a:rPr lang="en-US" dirty="0"/>
              <a:t> on scale of 100</a:t>
            </a:r>
          </a:p>
          <a:p>
            <a:pPr marL="342900" indent="-342900" algn="l">
              <a:buFont typeface="Arial" panose="020B0604020202020204" pitchFamily="34" charset="0"/>
              <a:buChar char="•"/>
            </a:pPr>
            <a:r>
              <a:rPr lang="en-US" dirty="0" err="1"/>
              <a:t>SlidingTackle,rating</a:t>
            </a:r>
            <a:r>
              <a:rPr lang="en-US" dirty="0"/>
              <a:t> on scale of 100</a:t>
            </a:r>
          </a:p>
          <a:p>
            <a:pPr marL="342900" indent="-342900" algn="l">
              <a:buFont typeface="Arial" panose="020B0604020202020204" pitchFamily="34" charset="0"/>
              <a:buChar char="•"/>
            </a:pPr>
            <a:r>
              <a:rPr lang="en-US" dirty="0" err="1"/>
              <a:t>GKDiving,rating</a:t>
            </a:r>
            <a:r>
              <a:rPr lang="en-US" dirty="0"/>
              <a:t> on scale of 100</a:t>
            </a:r>
          </a:p>
          <a:p>
            <a:pPr marL="342900" indent="-342900" algn="l">
              <a:buFont typeface="Arial" panose="020B0604020202020204" pitchFamily="34" charset="0"/>
              <a:buChar char="•"/>
            </a:pPr>
            <a:r>
              <a:rPr lang="en-US" dirty="0" err="1"/>
              <a:t>GKHandling,rating</a:t>
            </a:r>
            <a:r>
              <a:rPr lang="en-US" dirty="0"/>
              <a:t> on scale of 100</a:t>
            </a:r>
          </a:p>
          <a:p>
            <a:pPr marL="342900" indent="-342900" algn="l">
              <a:buFont typeface="Arial" panose="020B0604020202020204" pitchFamily="34" charset="0"/>
              <a:buChar char="•"/>
            </a:pPr>
            <a:r>
              <a:rPr lang="en-US" dirty="0" err="1"/>
              <a:t>GKKicking,rating</a:t>
            </a:r>
            <a:r>
              <a:rPr lang="en-US" dirty="0"/>
              <a:t> on scale of 100</a:t>
            </a:r>
          </a:p>
          <a:p>
            <a:pPr marL="342900" indent="-342900" algn="l">
              <a:buFont typeface="Arial" panose="020B0604020202020204" pitchFamily="34" charset="0"/>
              <a:buChar char="•"/>
            </a:pPr>
            <a:r>
              <a:rPr lang="en-US" dirty="0" err="1"/>
              <a:t>GKPositioning,rating</a:t>
            </a:r>
            <a:r>
              <a:rPr lang="en-US" dirty="0"/>
              <a:t> on scale of 100</a:t>
            </a:r>
          </a:p>
          <a:p>
            <a:pPr marL="342900" indent="-342900" algn="l">
              <a:buFont typeface="Arial" panose="020B0604020202020204" pitchFamily="34" charset="0"/>
              <a:buChar char="•"/>
            </a:pPr>
            <a:r>
              <a:rPr lang="en-US" dirty="0" err="1"/>
              <a:t>GKReflexes,rating</a:t>
            </a:r>
            <a:r>
              <a:rPr lang="en-US" dirty="0"/>
              <a:t> on scale of 100</a:t>
            </a:r>
          </a:p>
          <a:p>
            <a:pPr marL="342900" indent="-342900" algn="l">
              <a:buFont typeface="Arial" panose="020B0604020202020204" pitchFamily="34" charset="0"/>
              <a:buChar char="•"/>
            </a:pPr>
            <a:r>
              <a:rPr lang="en-US" dirty="0"/>
              <a:t>Release </a:t>
            </a:r>
            <a:r>
              <a:rPr lang="en-US" dirty="0" err="1"/>
              <a:t>Clause,release</a:t>
            </a:r>
            <a:r>
              <a:rPr lang="en-US" dirty="0"/>
              <a:t> clause value</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821224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90128"/>
            <a:ext cx="8229600" cy="4075176"/>
          </a:xfrm>
        </p:spPr>
        <p:txBody>
          <a:bodyPr>
            <a:normAutofit/>
          </a:bodyPr>
          <a:lstStyle/>
          <a:p>
            <a:pPr marL="514350" indent="-514350" algn="l">
              <a:buFont typeface="+mj-lt"/>
              <a:buAutoNum type="arabicPeriod"/>
            </a:pPr>
            <a:r>
              <a:rPr lang="en-US" dirty="0" smtClean="0"/>
              <a:t>Read the questions carefully and understand them.</a:t>
            </a:r>
          </a:p>
          <a:p>
            <a:pPr marL="514350" indent="-514350" algn="l">
              <a:buFont typeface="+mj-lt"/>
              <a:buAutoNum type="arabicPeriod"/>
            </a:pPr>
            <a:r>
              <a:rPr lang="en-US" dirty="0" smtClean="0"/>
              <a:t>Import the necessary libraries and read the data. </a:t>
            </a:r>
            <a:endParaRPr lang="en-US" dirty="0"/>
          </a:p>
          <a:p>
            <a:pPr marL="514350" indent="-514350" algn="l">
              <a:buFont typeface="+mj-lt"/>
              <a:buAutoNum type="arabicPeriod"/>
            </a:pPr>
            <a:r>
              <a:rPr lang="en-US" dirty="0" smtClean="0"/>
              <a:t>Drop any columns that you deem unnecessary for analysis.</a:t>
            </a:r>
          </a:p>
          <a:p>
            <a:pPr marL="514350" indent="-514350" algn="l">
              <a:buFont typeface="+mj-lt"/>
              <a:buAutoNum type="arabicPeriod"/>
            </a:pPr>
            <a:r>
              <a:rPr lang="en-US" dirty="0" smtClean="0"/>
              <a:t>Check the duplicate records and do appropriate treatments. </a:t>
            </a:r>
          </a:p>
          <a:p>
            <a:pPr marL="514350" indent="-514350" algn="l">
              <a:buFont typeface="+mj-lt"/>
              <a:buAutoNum type="arabicPeriod"/>
            </a:pPr>
            <a:r>
              <a:rPr lang="en-US" dirty="0" smtClean="0"/>
              <a:t>Check the variation of the features. If you are performing              variance and standard deviation. Kindly explain why the variances of the variables are higher than the standard deviation. Also, explain which one tells the exact variation of the features. Based on this analysis decide which feature is not needed. </a:t>
            </a:r>
          </a:p>
          <a:p>
            <a:pPr marL="514350" indent="-514350" algn="l">
              <a:buFont typeface="+mj-lt"/>
              <a:buAutoNum type="arabicPeriod"/>
            </a:pPr>
            <a:r>
              <a:rPr lang="en-US" dirty="0" smtClean="0"/>
              <a:t>Check for missing values and do imputations where necessary. </a:t>
            </a:r>
          </a:p>
          <a:p>
            <a:pPr marL="514350" indent="-514350" algn="l">
              <a:buFont typeface="+mj-lt"/>
              <a:buAutoNum type="arabicPeriod"/>
            </a:pPr>
            <a:endParaRPr lang="en-IN" dirty="0"/>
          </a:p>
        </p:txBody>
      </p:sp>
      <p:sp>
        <p:nvSpPr>
          <p:cNvPr id="2" name="Title 1"/>
          <p:cNvSpPr>
            <a:spLocks noGrp="1"/>
          </p:cNvSpPr>
          <p:nvPr>
            <p:ph type="title"/>
          </p:nvPr>
        </p:nvSpPr>
        <p:spPr/>
        <p:txBody>
          <a:bodyPr/>
          <a:lstStyle/>
          <a:p>
            <a:r>
              <a:rPr lang="en-US" dirty="0" smtClean="0"/>
              <a:t>Problem Solving steps</a:t>
            </a:r>
            <a:endParaRPr lang="en-IN" dirty="0"/>
          </a:p>
        </p:txBody>
      </p:sp>
    </p:spTree>
    <p:extLst>
      <p:ext uri="{BB962C8B-B14F-4D97-AF65-F5344CB8AC3E}">
        <p14:creationId xmlns:p14="http://schemas.microsoft.com/office/powerpoint/2010/main" val="25685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4600" y="260648"/>
            <a:ext cx="4114800" cy="701040"/>
          </a:xfrm>
        </p:spPr>
        <p:txBody>
          <a:bodyPr/>
          <a:lstStyle/>
          <a:p>
            <a:r>
              <a:rPr lang="en-US" smtClean="0"/>
              <a:t>Using Visualization</a:t>
            </a:r>
            <a:endParaRPr lang="en-IN" dirty="0"/>
          </a:p>
        </p:txBody>
      </p:sp>
      <p:sp>
        <p:nvSpPr>
          <p:cNvPr id="7" name="Content Placeholder 6"/>
          <p:cNvSpPr>
            <a:spLocks noGrp="1"/>
          </p:cNvSpPr>
          <p:nvPr>
            <p:ph sz="quarter" idx="13"/>
          </p:nvPr>
        </p:nvSpPr>
        <p:spPr>
          <a:xfrm>
            <a:off x="6156176" y="4581128"/>
            <a:ext cx="504056" cy="936103"/>
          </a:xfrm>
        </p:spPr>
        <p:txBody>
          <a:bodyPr/>
          <a:lstStyle/>
          <a:p>
            <a:endParaRPr lang="en-IN" dirty="0"/>
          </a:p>
        </p:txBody>
      </p:sp>
      <p:pic>
        <p:nvPicPr>
          <p:cNvPr id="1026" name="Picture 2" descr="C:\Users\Pournima Jadhav\Pictures\Screenshots\Screenshot (2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707735"/>
            <a:ext cx="3414751" cy="178593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ournima Jadhav\Pictures\Screenshots\Screenshot (2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31" y="1700808"/>
            <a:ext cx="2732832" cy="2016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ournima Jadhav\Pictures\Screenshots\Screenshot (2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861048"/>
            <a:ext cx="2416894" cy="2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20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20000"/>
          </a:bodyPr>
          <a:lstStyle/>
          <a:p>
            <a:pPr algn="l"/>
            <a:r>
              <a:rPr lang="en-US" dirty="0" smtClean="0"/>
              <a:t>Data Collection: Imported data into python using libraries like ‘Pandas’ to create data frames. </a:t>
            </a:r>
          </a:p>
          <a:p>
            <a:pPr algn="l"/>
            <a:r>
              <a:rPr lang="en-US" dirty="0" smtClean="0"/>
              <a:t>Data Inspection: Checked the first few rows of the data to get an initial sense of its structure. </a:t>
            </a:r>
          </a:p>
          <a:p>
            <a:pPr algn="l"/>
            <a:r>
              <a:rPr lang="en-US" dirty="0" smtClean="0"/>
              <a:t>Data Cleaning: Handled missing values by using methods like ‘</a:t>
            </a:r>
            <a:r>
              <a:rPr lang="en-US" dirty="0" err="1" smtClean="0"/>
              <a:t>dropna</a:t>
            </a:r>
            <a:r>
              <a:rPr lang="en-US" dirty="0" smtClean="0"/>
              <a:t>()’,’</a:t>
            </a:r>
            <a:r>
              <a:rPr lang="en-US" dirty="0" err="1" smtClean="0"/>
              <a:t>fillna</a:t>
            </a:r>
            <a:r>
              <a:rPr lang="en-US" dirty="0" smtClean="0"/>
              <a:t>()’ or imputation. </a:t>
            </a:r>
          </a:p>
          <a:p>
            <a:pPr algn="l"/>
            <a:r>
              <a:rPr lang="en-US" dirty="0" smtClean="0"/>
              <a:t>Removed duplicates using ‘drop duplicates()’. </a:t>
            </a:r>
          </a:p>
          <a:p>
            <a:pPr algn="l"/>
            <a:r>
              <a:rPr lang="en-US" dirty="0" smtClean="0"/>
              <a:t>Data Visualization: </a:t>
            </a:r>
            <a:r>
              <a:rPr lang="en-US" dirty="0" err="1" smtClean="0"/>
              <a:t>Visualised</a:t>
            </a:r>
            <a:r>
              <a:rPr lang="en-US" dirty="0" smtClean="0"/>
              <a:t> the data to gain insights using libraries like ‘</a:t>
            </a:r>
            <a:r>
              <a:rPr lang="en-US" dirty="0" err="1" smtClean="0"/>
              <a:t>matplotlib</a:t>
            </a:r>
            <a:r>
              <a:rPr lang="en-US" dirty="0" smtClean="0"/>
              <a:t>', '</a:t>
            </a:r>
            <a:r>
              <a:rPr lang="en-US" dirty="0" err="1" smtClean="0"/>
              <a:t>Seaborn</a:t>
            </a:r>
            <a:r>
              <a:rPr lang="en-US" dirty="0" smtClean="0"/>
              <a:t>’. </a:t>
            </a:r>
          </a:p>
          <a:p>
            <a:pPr algn="l"/>
            <a:r>
              <a:rPr lang="en-US" dirty="0" smtClean="0"/>
              <a:t>Data Analysis: Performed summary statistics and aggregation to understand the data better. </a:t>
            </a:r>
          </a:p>
          <a:p>
            <a:pPr algn="l"/>
            <a:r>
              <a:rPr lang="en-US" dirty="0" smtClean="0"/>
              <a:t>Hypothesis Testing: Conducted statistical tests to validate hypothesis. </a:t>
            </a:r>
          </a:p>
          <a:p>
            <a:pPr algn="l"/>
            <a:r>
              <a:rPr lang="en-US" dirty="0" smtClean="0"/>
              <a:t>Correlation Analysis: Used correlation plots to identify relationships between variables.</a:t>
            </a:r>
            <a:endParaRPr lang="en-IN" dirty="0"/>
          </a:p>
        </p:txBody>
      </p:sp>
      <p:sp>
        <p:nvSpPr>
          <p:cNvPr id="2" name="Title 1"/>
          <p:cNvSpPr>
            <a:spLocks noGrp="1"/>
          </p:cNvSpPr>
          <p:nvPr>
            <p:ph type="title"/>
          </p:nvPr>
        </p:nvSpPr>
        <p:spPr/>
        <p:txBody>
          <a:bodyPr/>
          <a:lstStyle/>
          <a:p>
            <a:r>
              <a:rPr lang="en-US" dirty="0" smtClean="0"/>
              <a:t>Problem solving</a:t>
            </a:r>
            <a:endParaRPr lang="en-IN" dirty="0"/>
          </a:p>
        </p:txBody>
      </p:sp>
    </p:spTree>
    <p:extLst>
      <p:ext uri="{BB962C8B-B14F-4D97-AF65-F5344CB8AC3E}">
        <p14:creationId xmlns:p14="http://schemas.microsoft.com/office/powerpoint/2010/main" val="4224999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l"/>
            <a:r>
              <a:rPr lang="en-US" dirty="0" smtClean="0"/>
              <a:t>By solving the questions, we have gained knowledge regarding the following concepts: • Data Distribution  </a:t>
            </a:r>
          </a:p>
          <a:p>
            <a:pPr algn="l"/>
            <a:r>
              <a:rPr lang="en-US" dirty="0" smtClean="0"/>
              <a:t>Central Tendency  </a:t>
            </a:r>
          </a:p>
          <a:p>
            <a:pPr algn="l"/>
            <a:r>
              <a:rPr lang="en-US" dirty="0" smtClean="0"/>
              <a:t>Data Spread </a:t>
            </a:r>
          </a:p>
          <a:p>
            <a:pPr algn="l"/>
            <a:r>
              <a:rPr lang="en-US" dirty="0" smtClean="0"/>
              <a:t> Data Relationships </a:t>
            </a:r>
          </a:p>
          <a:p>
            <a:pPr algn="l"/>
            <a:r>
              <a:rPr lang="en-US" dirty="0" smtClean="0"/>
              <a:t>Outliers  </a:t>
            </a:r>
          </a:p>
          <a:p>
            <a:pPr algn="l"/>
            <a:r>
              <a:rPr lang="en-US" dirty="0" smtClean="0"/>
              <a:t>Data Patterns • Missing Data • Data Visualizations • Data Quality • Feature Selection • Hypothesis generation • Data Preprocessing • Decision making</a:t>
            </a:r>
            <a:endParaRPr lang="en-IN" dirty="0"/>
          </a:p>
        </p:txBody>
      </p:sp>
      <p:sp>
        <p:nvSpPr>
          <p:cNvPr id="2" name="Title 1"/>
          <p:cNvSpPr>
            <a:spLocks noGrp="1"/>
          </p:cNvSpPr>
          <p:nvPr>
            <p:ph type="title"/>
          </p:nvPr>
        </p:nvSpPr>
        <p:spPr/>
        <p:txBody>
          <a:bodyPr/>
          <a:lstStyle/>
          <a:p>
            <a:r>
              <a:rPr lang="en-US" dirty="0" smtClean="0"/>
              <a:t>Takeaways and Conclusions</a:t>
            </a:r>
            <a:endParaRPr lang="en-IN" dirty="0"/>
          </a:p>
        </p:txBody>
      </p:sp>
    </p:spTree>
    <p:extLst>
      <p:ext uri="{BB962C8B-B14F-4D97-AF65-F5344CB8AC3E}">
        <p14:creationId xmlns:p14="http://schemas.microsoft.com/office/powerpoint/2010/main" val="1272058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Exploratory data analysis and Statistics are the two crucial steps that helps us to gain a deep understanding of data, allowing us to make informed choices throughout the data analysis process and ultimately draw meaningful insights and conclusions</a:t>
            </a:r>
            <a:endParaRPr lang="en-IN" dirty="0" smtClean="0"/>
          </a:p>
          <a:p>
            <a:endParaRPr lang="en-IN" dirty="0"/>
          </a:p>
        </p:txBody>
      </p:sp>
      <p:sp>
        <p:nvSpPr>
          <p:cNvPr id="2" name="Title 1"/>
          <p:cNvSpPr>
            <a:spLocks noGrp="1"/>
          </p:cNvSpPr>
          <p:nvPr>
            <p:ph type="title"/>
          </p:nvPr>
        </p:nvSpPr>
        <p:spPr/>
        <p:txBody>
          <a:bodyPr/>
          <a:lstStyle/>
          <a:p>
            <a:r>
              <a:rPr lang="en-US" dirty="0" smtClean="0"/>
              <a:t>Conclusion of the project.</a:t>
            </a:r>
            <a:endParaRPr lang="en-IN" dirty="0"/>
          </a:p>
        </p:txBody>
      </p:sp>
    </p:spTree>
    <p:extLst>
      <p:ext uri="{BB962C8B-B14F-4D97-AF65-F5344CB8AC3E}">
        <p14:creationId xmlns:p14="http://schemas.microsoft.com/office/powerpoint/2010/main" val="3682481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 This is a  Statistics and EDA project  designed to train and test us on basic Data Exploratory and Statistical techniques used in the industry today. Apart from bringing you to speed with basic descriptive and inferential methods, we will also deep dive into a dataset and perform thorough cleaning and analysis in order to draw useful business insights from the data. This will expose us to what data scientists do most often–Exploratory Data Analysis.</a:t>
            </a:r>
            <a:endParaRPr lang="en-IN" dirty="0"/>
          </a:p>
        </p:txBody>
      </p:sp>
      <p:sp>
        <p:nvSpPr>
          <p:cNvPr id="2" name="Title 1"/>
          <p:cNvSpPr>
            <a:spLocks noGrp="1"/>
          </p:cNvSpPr>
          <p:nvPr>
            <p:ph type="title"/>
          </p:nvPr>
        </p:nvSpPr>
        <p:spPr/>
        <p:txBody>
          <a:bodyPr/>
          <a:lstStyle/>
          <a:p>
            <a:r>
              <a:rPr lang="en-US" dirty="0" smtClean="0"/>
              <a:t>Overview</a:t>
            </a:r>
            <a:endParaRPr lang="en-IN" dirty="0"/>
          </a:p>
        </p:txBody>
      </p:sp>
    </p:spTree>
    <p:extLst>
      <p:ext uri="{BB962C8B-B14F-4D97-AF65-F5344CB8AC3E}">
        <p14:creationId xmlns:p14="http://schemas.microsoft.com/office/powerpoint/2010/main" val="164357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The following are the BMI of 50 young adults 17.5 18.0 36.8 31.7 31.7 17.3 24.3 47.7 38.5 17.0 23.7 16.5 25.1 17.4 18.0 37.6 19.7 21.4 28.6 21.6 19.3 20.0 16.9 25.2 19.8 25.0 17.2 20.4 20.1 29.1 19.1 25.2 23.2 25.9 24.0 41.7 24.0 16.8 26.8 31.4 16.9 17.2 24.1 35.2 19.1 22.9 18.2 25.4 35.4 25.5</a:t>
            </a:r>
            <a:endParaRPr lang="en-IN" dirty="0"/>
          </a:p>
        </p:txBody>
      </p:sp>
      <p:sp>
        <p:nvSpPr>
          <p:cNvPr id="2" name="Title 1"/>
          <p:cNvSpPr>
            <a:spLocks noGrp="1"/>
          </p:cNvSpPr>
          <p:nvPr>
            <p:ph type="title"/>
          </p:nvPr>
        </p:nvSpPr>
        <p:spPr/>
        <p:txBody>
          <a:bodyPr/>
          <a:lstStyle/>
          <a:p>
            <a:r>
              <a:rPr lang="en-US" dirty="0" smtClean="0"/>
              <a:t>Eda part</a:t>
            </a:r>
            <a:endParaRPr lang="en-IN" dirty="0"/>
          </a:p>
        </p:txBody>
      </p:sp>
    </p:spTree>
    <p:extLst>
      <p:ext uri="{BB962C8B-B14F-4D97-AF65-F5344CB8AC3E}">
        <p14:creationId xmlns:p14="http://schemas.microsoft.com/office/powerpoint/2010/main" val="262456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514350" indent="-514350">
              <a:buAutoNum type="arabicPeriod"/>
            </a:pPr>
            <a:r>
              <a:rPr lang="en-US" dirty="0" smtClean="0"/>
              <a:t>Using the core statistical theoretical concepts and knowledge to solve real time problem statements. </a:t>
            </a:r>
          </a:p>
          <a:p>
            <a:pPr marL="514350" indent="-514350">
              <a:buAutoNum type="arabicPeriod"/>
            </a:pPr>
            <a:r>
              <a:rPr lang="en-US" dirty="0" smtClean="0"/>
              <a:t>Visualize a real time industry scenario where one can use these statistical concepts. </a:t>
            </a:r>
          </a:p>
          <a:p>
            <a:pPr marL="514350" indent="-514350">
              <a:buAutoNum type="arabicPeriod"/>
            </a:pPr>
            <a:r>
              <a:rPr lang="en-US" dirty="0" smtClean="0"/>
              <a:t>Detailed data analysis and number crunching using statistics </a:t>
            </a:r>
          </a:p>
          <a:p>
            <a:pPr marL="514350" indent="-514350">
              <a:buAutoNum type="arabicPeriod"/>
            </a:pPr>
            <a:r>
              <a:rPr lang="en-US" dirty="0" smtClean="0"/>
              <a:t>Exhaustive report building using EDA and visualization techniques to help the business take decisions using insights from the data</a:t>
            </a:r>
            <a:endParaRPr lang="en-IN" dirty="0"/>
          </a:p>
        </p:txBody>
      </p:sp>
      <p:sp>
        <p:nvSpPr>
          <p:cNvPr id="2" name="Title 1"/>
          <p:cNvSpPr>
            <a:spLocks noGrp="1"/>
          </p:cNvSpPr>
          <p:nvPr>
            <p:ph type="title"/>
          </p:nvPr>
        </p:nvSpPr>
        <p:spPr/>
        <p:txBody>
          <a:bodyPr/>
          <a:lstStyle/>
          <a:p>
            <a:r>
              <a:rPr lang="en-US" dirty="0" smtClean="0"/>
              <a:t>Goals</a:t>
            </a:r>
            <a:endParaRPr lang="en-IN" dirty="0"/>
          </a:p>
        </p:txBody>
      </p:sp>
    </p:spTree>
    <p:extLst>
      <p:ext uri="{BB962C8B-B14F-4D97-AF65-F5344CB8AC3E}">
        <p14:creationId xmlns:p14="http://schemas.microsoft.com/office/powerpoint/2010/main" val="97634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90128"/>
            <a:ext cx="8229600" cy="4075176"/>
          </a:xfrm>
        </p:spPr>
        <p:txBody>
          <a:bodyPr>
            <a:noAutofit/>
          </a:bodyPr>
          <a:lstStyle/>
          <a:p>
            <a:pPr marL="342900" indent="-342900" algn="l">
              <a:buFont typeface="Arial" panose="020B0604020202020204" pitchFamily="34" charset="0"/>
              <a:buChar char="•"/>
            </a:pPr>
            <a:r>
              <a:rPr lang="en-US" sz="1800" dirty="0" err="1"/>
              <a:t>ID,unique</a:t>
            </a:r>
            <a:r>
              <a:rPr lang="en-US" sz="1800" dirty="0"/>
              <a:t> id for every player</a:t>
            </a:r>
          </a:p>
          <a:p>
            <a:pPr marL="342900" indent="-342900" algn="l">
              <a:buFont typeface="Arial" panose="020B0604020202020204" pitchFamily="34" charset="0"/>
              <a:buChar char="•"/>
            </a:pPr>
            <a:r>
              <a:rPr lang="en-US" sz="1800" dirty="0" err="1"/>
              <a:t>Name,name</a:t>
            </a:r>
            <a:endParaRPr lang="en-US" sz="1800" dirty="0"/>
          </a:p>
          <a:p>
            <a:pPr marL="342900" indent="-342900" algn="l">
              <a:buFont typeface="Arial" panose="020B0604020202020204" pitchFamily="34" charset="0"/>
              <a:buChar char="•"/>
            </a:pPr>
            <a:r>
              <a:rPr lang="en-US" sz="1800" dirty="0" err="1"/>
              <a:t>Age,age</a:t>
            </a:r>
            <a:endParaRPr lang="en-US" sz="1800" dirty="0"/>
          </a:p>
          <a:p>
            <a:pPr marL="342900" indent="-342900" algn="l">
              <a:buFont typeface="Arial" panose="020B0604020202020204" pitchFamily="34" charset="0"/>
              <a:buChar char="•"/>
            </a:pPr>
            <a:r>
              <a:rPr lang="en-US" sz="1800" dirty="0" err="1"/>
              <a:t>Photo,url</a:t>
            </a:r>
            <a:r>
              <a:rPr lang="en-US" sz="1800" dirty="0"/>
              <a:t> to the player's photo</a:t>
            </a:r>
          </a:p>
          <a:p>
            <a:pPr marL="342900" indent="-342900" algn="l">
              <a:buFont typeface="Arial" panose="020B0604020202020204" pitchFamily="34" charset="0"/>
              <a:buChar char="•"/>
            </a:pPr>
            <a:r>
              <a:rPr lang="en-US" sz="1800" dirty="0" err="1"/>
              <a:t>Nationality,nationality</a:t>
            </a:r>
            <a:endParaRPr lang="en-US" sz="1800" dirty="0"/>
          </a:p>
          <a:p>
            <a:pPr marL="342900" indent="-342900" algn="l">
              <a:buFont typeface="Arial" panose="020B0604020202020204" pitchFamily="34" charset="0"/>
              <a:buChar char="•"/>
            </a:pPr>
            <a:r>
              <a:rPr lang="en-US" sz="1800" dirty="0" err="1"/>
              <a:t>Flag,url</a:t>
            </a:r>
            <a:r>
              <a:rPr lang="en-US" sz="1800" dirty="0"/>
              <a:t> to </a:t>
            </a:r>
            <a:r>
              <a:rPr lang="en-US" sz="1800" dirty="0" err="1"/>
              <a:t>players's</a:t>
            </a:r>
            <a:r>
              <a:rPr lang="en-US" sz="1800" dirty="0"/>
              <a:t> country flag</a:t>
            </a:r>
          </a:p>
          <a:p>
            <a:pPr marL="342900" indent="-342900" algn="l">
              <a:buFont typeface="Arial" panose="020B0604020202020204" pitchFamily="34" charset="0"/>
              <a:buChar char="•"/>
            </a:pPr>
            <a:r>
              <a:rPr lang="en-US" sz="1800" dirty="0" err="1"/>
              <a:t>Overall,overall</a:t>
            </a:r>
            <a:r>
              <a:rPr lang="en-US" sz="1800" dirty="0"/>
              <a:t> rating</a:t>
            </a:r>
          </a:p>
          <a:p>
            <a:pPr marL="342900" indent="-342900" algn="l">
              <a:buFont typeface="Arial" panose="020B0604020202020204" pitchFamily="34" charset="0"/>
              <a:buChar char="•"/>
            </a:pPr>
            <a:r>
              <a:rPr lang="en-US" sz="1800" dirty="0" err="1"/>
              <a:t>Potential,potential</a:t>
            </a:r>
            <a:r>
              <a:rPr lang="en-US" sz="1800" dirty="0"/>
              <a:t> rating</a:t>
            </a:r>
          </a:p>
          <a:p>
            <a:pPr marL="342900" indent="-342900" algn="l">
              <a:buFont typeface="Arial" panose="020B0604020202020204" pitchFamily="34" charset="0"/>
              <a:buChar char="•"/>
            </a:pPr>
            <a:r>
              <a:rPr lang="en-US" sz="1800" dirty="0" err="1"/>
              <a:t>Club,current</a:t>
            </a:r>
            <a:r>
              <a:rPr lang="en-US" sz="1800" dirty="0"/>
              <a:t> club</a:t>
            </a:r>
          </a:p>
          <a:p>
            <a:pPr marL="342900" indent="-342900" algn="l">
              <a:buFont typeface="Arial" panose="020B0604020202020204" pitchFamily="34" charset="0"/>
              <a:buChar char="•"/>
            </a:pPr>
            <a:r>
              <a:rPr lang="en-US" sz="1800" dirty="0"/>
              <a:t>Club </a:t>
            </a:r>
            <a:r>
              <a:rPr lang="en-US" sz="1800" dirty="0" err="1"/>
              <a:t>Logo,url</a:t>
            </a:r>
            <a:r>
              <a:rPr lang="en-US" sz="1800" dirty="0"/>
              <a:t> to club logo</a:t>
            </a:r>
          </a:p>
          <a:p>
            <a:pPr marL="342900" indent="-342900" algn="l">
              <a:buFont typeface="Arial" panose="020B0604020202020204" pitchFamily="34" charset="0"/>
              <a:buChar char="•"/>
            </a:pPr>
            <a:r>
              <a:rPr lang="en-US" sz="1800" dirty="0" err="1"/>
              <a:t>Value,current</a:t>
            </a:r>
            <a:r>
              <a:rPr lang="en-US" sz="1800" dirty="0"/>
              <a:t> market value</a:t>
            </a:r>
          </a:p>
          <a:p>
            <a:pPr marL="342900" indent="-342900" algn="l">
              <a:buFont typeface="Arial" panose="020B0604020202020204" pitchFamily="34" charset="0"/>
              <a:buChar char="•"/>
            </a:pPr>
            <a:r>
              <a:rPr lang="en-US" sz="1800" dirty="0" err="1"/>
              <a:t>Wage,current</a:t>
            </a:r>
            <a:r>
              <a:rPr lang="en-US" sz="1800" dirty="0"/>
              <a:t> </a:t>
            </a:r>
            <a:r>
              <a:rPr lang="en-US" sz="1800" dirty="0" smtClean="0"/>
              <a:t>wage</a:t>
            </a:r>
            <a:endParaRPr lang="en-US" sz="1800" dirty="0"/>
          </a:p>
        </p:txBody>
      </p:sp>
      <p:sp>
        <p:nvSpPr>
          <p:cNvPr id="2" name="Title 1"/>
          <p:cNvSpPr>
            <a:spLocks noGrp="1"/>
          </p:cNvSpPr>
          <p:nvPr>
            <p:ph type="title"/>
          </p:nvPr>
        </p:nvSpPr>
        <p:spPr/>
        <p:txBody>
          <a:bodyPr>
            <a:normAutofit/>
          </a:bodyPr>
          <a:lstStyle/>
          <a:p>
            <a:r>
              <a:rPr lang="en-US" dirty="0" smtClean="0"/>
              <a:t>Data description</a:t>
            </a:r>
            <a:endParaRPr lang="en-IN" dirty="0"/>
          </a:p>
        </p:txBody>
      </p:sp>
    </p:spTree>
    <p:extLst>
      <p:ext uri="{BB962C8B-B14F-4D97-AF65-F5344CB8AC3E}">
        <p14:creationId xmlns:p14="http://schemas.microsoft.com/office/powerpoint/2010/main" val="219552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Preferred </a:t>
            </a:r>
            <a:r>
              <a:rPr lang="en-US" dirty="0" err="1"/>
              <a:t>Foot,left</a:t>
            </a:r>
            <a:r>
              <a:rPr lang="en-US" dirty="0"/>
              <a:t>/right</a:t>
            </a:r>
          </a:p>
          <a:p>
            <a:pPr marL="342900" indent="-342900" algn="l">
              <a:buFont typeface="Arial" panose="020B0604020202020204" pitchFamily="34" charset="0"/>
              <a:buChar char="•"/>
            </a:pPr>
            <a:r>
              <a:rPr lang="en-US" dirty="0"/>
              <a:t>International </a:t>
            </a:r>
            <a:r>
              <a:rPr lang="en-US" dirty="0" err="1"/>
              <a:t>Reputation,rating</a:t>
            </a:r>
            <a:r>
              <a:rPr lang="en-US" dirty="0"/>
              <a:t> on scale of </a:t>
            </a:r>
            <a:r>
              <a:rPr lang="en-US" dirty="0" smtClean="0"/>
              <a:t>5</a:t>
            </a:r>
          </a:p>
          <a:p>
            <a:pPr marL="342900" indent="-342900" algn="l">
              <a:buFont typeface="Arial" panose="020B0604020202020204" pitchFamily="34" charset="0"/>
              <a:buChar char="•"/>
            </a:pPr>
            <a:r>
              <a:rPr lang="en-US" dirty="0"/>
              <a:t>Weak </a:t>
            </a:r>
            <a:r>
              <a:rPr lang="en-US" dirty="0" err="1"/>
              <a:t>Foot,rating</a:t>
            </a:r>
            <a:r>
              <a:rPr lang="en-US" dirty="0"/>
              <a:t> on scale of 5</a:t>
            </a:r>
          </a:p>
          <a:p>
            <a:pPr marL="342900" indent="-342900" algn="l">
              <a:buFont typeface="Arial" panose="020B0604020202020204" pitchFamily="34" charset="0"/>
              <a:buChar char="•"/>
            </a:pPr>
            <a:r>
              <a:rPr lang="en-US" dirty="0"/>
              <a:t>Skill </a:t>
            </a:r>
            <a:r>
              <a:rPr lang="en-US" dirty="0" err="1"/>
              <a:t>Moves,rating</a:t>
            </a:r>
            <a:r>
              <a:rPr lang="en-US" dirty="0"/>
              <a:t> on scale of 5</a:t>
            </a:r>
          </a:p>
          <a:p>
            <a:pPr marL="342900" indent="-342900" algn="l">
              <a:buFont typeface="Arial" panose="020B0604020202020204" pitchFamily="34" charset="0"/>
              <a:buChar char="•"/>
            </a:pPr>
            <a:r>
              <a:rPr lang="en-US" dirty="0"/>
              <a:t>Work </a:t>
            </a:r>
            <a:r>
              <a:rPr lang="en-US" dirty="0" err="1"/>
              <a:t>Rate,attack</a:t>
            </a:r>
            <a:r>
              <a:rPr lang="en-US" dirty="0"/>
              <a:t> work rate/</a:t>
            </a:r>
            <a:r>
              <a:rPr lang="en-US" dirty="0" err="1"/>
              <a:t>defence</a:t>
            </a:r>
            <a:r>
              <a:rPr lang="en-US" dirty="0"/>
              <a:t> work rate</a:t>
            </a:r>
          </a:p>
          <a:p>
            <a:pPr marL="342900" indent="-342900" algn="l">
              <a:buFont typeface="Arial" panose="020B0604020202020204" pitchFamily="34" charset="0"/>
              <a:buChar char="•"/>
            </a:pPr>
            <a:r>
              <a:rPr lang="en-US" dirty="0"/>
              <a:t>Body </a:t>
            </a:r>
            <a:r>
              <a:rPr lang="en-US" dirty="0" err="1"/>
              <a:t>Type,body</a:t>
            </a:r>
            <a:r>
              <a:rPr lang="en-US" dirty="0"/>
              <a:t> type of player</a:t>
            </a:r>
          </a:p>
          <a:p>
            <a:pPr marL="342900" indent="-342900" algn="l">
              <a:buFont typeface="Arial" panose="020B0604020202020204" pitchFamily="34" charset="0"/>
              <a:buChar char="•"/>
            </a:pPr>
            <a:r>
              <a:rPr lang="en-US" dirty="0" err="1"/>
              <a:t>Position,position</a:t>
            </a:r>
            <a:r>
              <a:rPr lang="en-US" dirty="0"/>
              <a:t> on the pitch</a:t>
            </a:r>
          </a:p>
          <a:p>
            <a:pPr marL="342900" indent="-342900" algn="l">
              <a:buFont typeface="Arial" panose="020B0604020202020204" pitchFamily="34" charset="0"/>
              <a:buChar char="•"/>
            </a:pPr>
            <a:r>
              <a:rPr lang="en-US" dirty="0"/>
              <a:t>Jersey </a:t>
            </a:r>
            <a:r>
              <a:rPr lang="en-US" dirty="0" err="1"/>
              <a:t>Number,jersey</a:t>
            </a:r>
            <a:r>
              <a:rPr lang="en-US" dirty="0"/>
              <a:t> number</a:t>
            </a:r>
          </a:p>
          <a:p>
            <a:pPr marL="342900" indent="-342900" algn="l">
              <a:buFont typeface="Arial" panose="020B0604020202020204" pitchFamily="34" charset="0"/>
              <a:buChar char="•"/>
            </a:pPr>
            <a:r>
              <a:rPr lang="en-US" dirty="0" err="1"/>
              <a:t>Joined,joined</a:t>
            </a:r>
            <a:r>
              <a:rPr lang="en-US" dirty="0"/>
              <a:t> date</a:t>
            </a:r>
          </a:p>
          <a:p>
            <a:pPr marL="342900" indent="-342900" algn="l">
              <a:buFont typeface="Arial" panose="020B0604020202020204" pitchFamily="34" charset="0"/>
              <a:buChar char="•"/>
            </a:pPr>
            <a:endParaRPr lang="en-US" dirty="0"/>
          </a:p>
          <a:p>
            <a:endParaRPr lang="en-IN" dirty="0"/>
          </a:p>
        </p:txBody>
      </p:sp>
      <p:sp>
        <p:nvSpPr>
          <p:cNvPr id="3" name="Title 2"/>
          <p:cNvSpPr>
            <a:spLocks noGrp="1"/>
          </p:cNvSpPr>
          <p:nvPr>
            <p:ph type="title"/>
          </p:nvPr>
        </p:nvSpPr>
        <p:spPr/>
        <p:txBody>
          <a:bodyPr/>
          <a:lstStyle/>
          <a:p>
            <a:r>
              <a:rPr lang="en-US" dirty="0"/>
              <a:t>Data description</a:t>
            </a:r>
            <a:endParaRPr lang="en-IN" dirty="0"/>
          </a:p>
        </p:txBody>
      </p:sp>
    </p:spTree>
    <p:extLst>
      <p:ext uri="{BB962C8B-B14F-4D97-AF65-F5344CB8AC3E}">
        <p14:creationId xmlns:p14="http://schemas.microsoft.com/office/powerpoint/2010/main" val="2828614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90128"/>
            <a:ext cx="8229600" cy="4075176"/>
          </a:xfrm>
        </p:spPr>
        <p:txBody>
          <a:bodyPr>
            <a:normAutofit/>
          </a:bodyPr>
          <a:lstStyle/>
          <a:p>
            <a:pPr marL="342900" indent="-342900" algn="l">
              <a:buFont typeface="Arial" panose="020B0604020202020204" pitchFamily="34" charset="0"/>
              <a:buChar char="•"/>
            </a:pPr>
            <a:r>
              <a:rPr lang="en-US" dirty="0" smtClean="0"/>
              <a:t>Loaned </a:t>
            </a:r>
            <a:r>
              <a:rPr lang="en-US" dirty="0" err="1"/>
              <a:t>From,club</a:t>
            </a:r>
            <a:r>
              <a:rPr lang="en-US" dirty="0"/>
              <a:t> name if applicable</a:t>
            </a:r>
          </a:p>
          <a:p>
            <a:pPr marL="342900" indent="-342900" algn="l">
              <a:buFont typeface="Arial" panose="020B0604020202020204" pitchFamily="34" charset="0"/>
              <a:buChar char="•"/>
            </a:pPr>
            <a:r>
              <a:rPr lang="en-US" dirty="0"/>
              <a:t>Contract Valid </a:t>
            </a:r>
            <a:r>
              <a:rPr lang="en-US" dirty="0" err="1"/>
              <a:t>Until,contract</a:t>
            </a:r>
            <a:r>
              <a:rPr lang="en-US" dirty="0"/>
              <a:t> end date</a:t>
            </a:r>
          </a:p>
          <a:p>
            <a:pPr marL="342900" indent="-342900" algn="l">
              <a:buFont typeface="Arial" panose="020B0604020202020204" pitchFamily="34" charset="0"/>
              <a:buChar char="•"/>
            </a:pPr>
            <a:r>
              <a:rPr lang="en-US" dirty="0" err="1"/>
              <a:t>Height,height</a:t>
            </a:r>
            <a:r>
              <a:rPr lang="en-US" dirty="0"/>
              <a:t> of the player</a:t>
            </a:r>
          </a:p>
          <a:p>
            <a:pPr marL="342900" indent="-342900" algn="l">
              <a:buFont typeface="Arial" panose="020B0604020202020204" pitchFamily="34" charset="0"/>
              <a:buChar char="•"/>
            </a:pPr>
            <a:r>
              <a:rPr lang="en-US" dirty="0" err="1"/>
              <a:t>Weight,weight</a:t>
            </a:r>
            <a:r>
              <a:rPr lang="en-US" dirty="0"/>
              <a:t> of the player</a:t>
            </a:r>
          </a:p>
          <a:p>
            <a:pPr marL="342900" indent="-342900" algn="l">
              <a:buFont typeface="Arial" panose="020B0604020202020204" pitchFamily="34" charset="0"/>
              <a:buChar char="•"/>
            </a:pPr>
            <a:r>
              <a:rPr lang="en-US" dirty="0" err="1"/>
              <a:t>Crossing,rating</a:t>
            </a:r>
            <a:r>
              <a:rPr lang="en-US" dirty="0"/>
              <a:t> on scale of 100</a:t>
            </a:r>
          </a:p>
          <a:p>
            <a:pPr marL="342900" indent="-342900" algn="l">
              <a:buFont typeface="Arial" panose="020B0604020202020204" pitchFamily="34" charset="0"/>
              <a:buChar char="•"/>
            </a:pPr>
            <a:r>
              <a:rPr lang="en-US" dirty="0" err="1"/>
              <a:t>Finishing,rating</a:t>
            </a:r>
            <a:r>
              <a:rPr lang="en-US" dirty="0"/>
              <a:t> on scale of 100</a:t>
            </a:r>
          </a:p>
          <a:p>
            <a:pPr marL="342900" indent="-342900" algn="l">
              <a:buFont typeface="Arial" panose="020B0604020202020204" pitchFamily="34" charset="0"/>
              <a:buChar char="•"/>
            </a:pPr>
            <a:r>
              <a:rPr lang="en-US" dirty="0" err="1"/>
              <a:t>HeadingAccuracy,rating</a:t>
            </a:r>
            <a:r>
              <a:rPr lang="en-US" dirty="0"/>
              <a:t> on scale of 100</a:t>
            </a:r>
          </a:p>
          <a:p>
            <a:pPr marL="342900" indent="-342900" algn="l">
              <a:buFont typeface="Arial" panose="020B0604020202020204" pitchFamily="34" charset="0"/>
              <a:buChar char="•"/>
            </a:pPr>
            <a:r>
              <a:rPr lang="en-US" dirty="0" err="1"/>
              <a:t>ShortPassing,rating</a:t>
            </a:r>
            <a:r>
              <a:rPr lang="en-US" dirty="0"/>
              <a:t> on scale of 100</a:t>
            </a:r>
          </a:p>
          <a:p>
            <a:pPr marL="342900" indent="-342900" algn="l">
              <a:buFont typeface="Arial" panose="020B0604020202020204" pitchFamily="34" charset="0"/>
              <a:buChar char="•"/>
            </a:pPr>
            <a:r>
              <a:rPr lang="en-US" dirty="0" err="1"/>
              <a:t>Volleys,rating</a:t>
            </a:r>
            <a:r>
              <a:rPr lang="en-US" dirty="0"/>
              <a:t> on scale of 100</a:t>
            </a:r>
            <a:endParaRPr lang="en-IN" dirty="0"/>
          </a:p>
          <a:p>
            <a:pPr marL="342900" indent="-342900" algn="l">
              <a:buFont typeface="Arial" panose="020B0604020202020204" pitchFamily="34" charset="0"/>
              <a:buChar char="•"/>
            </a:pPr>
            <a:endParaRPr lang="en-IN" dirty="0"/>
          </a:p>
        </p:txBody>
      </p:sp>
      <p:sp>
        <p:nvSpPr>
          <p:cNvPr id="3" name="Title 2"/>
          <p:cNvSpPr>
            <a:spLocks noGrp="1"/>
          </p:cNvSpPr>
          <p:nvPr>
            <p:ph type="title"/>
          </p:nvPr>
        </p:nvSpPr>
        <p:spPr/>
        <p:txBody>
          <a:bodyPr/>
          <a:lstStyle/>
          <a:p>
            <a:r>
              <a:rPr lang="en-US" dirty="0"/>
              <a:t>Data description</a:t>
            </a:r>
            <a:endParaRPr lang="en-IN" dirty="0"/>
          </a:p>
        </p:txBody>
      </p:sp>
    </p:spTree>
    <p:extLst>
      <p:ext uri="{BB962C8B-B14F-4D97-AF65-F5344CB8AC3E}">
        <p14:creationId xmlns:p14="http://schemas.microsoft.com/office/powerpoint/2010/main" val="1867753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90128"/>
            <a:ext cx="8229600" cy="4075176"/>
          </a:xfrm>
        </p:spPr>
        <p:txBody>
          <a:bodyPr>
            <a:noAutofit/>
          </a:bodyPr>
          <a:lstStyle/>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err="1"/>
              <a:t>Dribbling,rating</a:t>
            </a:r>
            <a:r>
              <a:rPr lang="en-US" sz="1800" dirty="0"/>
              <a:t> on scale of 100</a:t>
            </a:r>
          </a:p>
          <a:p>
            <a:pPr marL="342900" indent="-342900" algn="l">
              <a:buFont typeface="Arial" panose="020B0604020202020204" pitchFamily="34" charset="0"/>
              <a:buChar char="•"/>
            </a:pPr>
            <a:r>
              <a:rPr lang="en-US" sz="1800" dirty="0" err="1"/>
              <a:t>Curve,rating</a:t>
            </a:r>
            <a:r>
              <a:rPr lang="en-US" sz="1800" dirty="0"/>
              <a:t> on scale of 100</a:t>
            </a:r>
          </a:p>
          <a:p>
            <a:pPr marL="342900" indent="-342900" algn="l">
              <a:buFont typeface="Arial" panose="020B0604020202020204" pitchFamily="34" charset="0"/>
              <a:buChar char="•"/>
            </a:pPr>
            <a:r>
              <a:rPr lang="en-US" sz="1800" dirty="0" err="1"/>
              <a:t>FKAccuracy,rating</a:t>
            </a:r>
            <a:r>
              <a:rPr lang="en-US" sz="1800" dirty="0"/>
              <a:t> on scale of 100</a:t>
            </a:r>
          </a:p>
          <a:p>
            <a:pPr marL="342900" indent="-342900" algn="l">
              <a:buFont typeface="Arial" panose="020B0604020202020204" pitchFamily="34" charset="0"/>
              <a:buChar char="•"/>
            </a:pPr>
            <a:r>
              <a:rPr lang="en-US" sz="1800" dirty="0" err="1"/>
              <a:t>LongPassing,rating</a:t>
            </a:r>
            <a:r>
              <a:rPr lang="en-US" sz="1800" dirty="0"/>
              <a:t> on scale of 100</a:t>
            </a:r>
          </a:p>
          <a:p>
            <a:pPr marL="342900" indent="-342900" algn="l">
              <a:buFont typeface="Arial" panose="020B0604020202020204" pitchFamily="34" charset="0"/>
              <a:buChar char="•"/>
            </a:pPr>
            <a:r>
              <a:rPr lang="en-US" sz="1800" dirty="0" err="1"/>
              <a:t>BallControl,rating</a:t>
            </a:r>
            <a:r>
              <a:rPr lang="en-US" sz="1800" dirty="0"/>
              <a:t> on scale of 100</a:t>
            </a:r>
          </a:p>
          <a:p>
            <a:pPr marL="342900" indent="-342900" algn="l">
              <a:buFont typeface="Arial" panose="020B0604020202020204" pitchFamily="34" charset="0"/>
              <a:buChar char="•"/>
            </a:pPr>
            <a:r>
              <a:rPr lang="en-US" sz="1800" dirty="0" err="1"/>
              <a:t>Acceleration,rating</a:t>
            </a:r>
            <a:r>
              <a:rPr lang="en-US" sz="1800" dirty="0"/>
              <a:t> on scale of 100</a:t>
            </a:r>
          </a:p>
          <a:p>
            <a:pPr marL="342900" indent="-342900" algn="l">
              <a:buFont typeface="Arial" panose="020B0604020202020204" pitchFamily="34" charset="0"/>
              <a:buChar char="•"/>
            </a:pPr>
            <a:r>
              <a:rPr lang="en-US" sz="1800" dirty="0" err="1"/>
              <a:t>SprintSpeed,rating</a:t>
            </a:r>
            <a:r>
              <a:rPr lang="en-US" sz="1800" dirty="0"/>
              <a:t> on scale of 100</a:t>
            </a:r>
          </a:p>
          <a:p>
            <a:pPr marL="342900" indent="-342900" algn="l">
              <a:buFont typeface="Arial" panose="020B0604020202020204" pitchFamily="34" charset="0"/>
              <a:buChar char="•"/>
            </a:pPr>
            <a:r>
              <a:rPr lang="en-US" sz="1800" dirty="0" err="1"/>
              <a:t>Agility,rating</a:t>
            </a:r>
            <a:r>
              <a:rPr lang="en-US" sz="1800" dirty="0"/>
              <a:t> on scale of 100</a:t>
            </a:r>
          </a:p>
          <a:p>
            <a:pPr marL="342900" indent="-342900" algn="l">
              <a:buFont typeface="Arial" panose="020B0604020202020204" pitchFamily="34" charset="0"/>
              <a:buChar char="•"/>
            </a:pPr>
            <a:r>
              <a:rPr lang="en-US" sz="1800" dirty="0" err="1"/>
              <a:t>Reactions,rating</a:t>
            </a:r>
            <a:r>
              <a:rPr lang="en-US" sz="1800" dirty="0"/>
              <a:t> on scale of 100\</a:t>
            </a:r>
          </a:p>
          <a:p>
            <a:pPr marL="342900" indent="-342900" algn="l">
              <a:buFont typeface="Arial" panose="020B0604020202020204" pitchFamily="34" charset="0"/>
              <a:buChar char="•"/>
            </a:pPr>
            <a:r>
              <a:rPr lang="en-US" sz="1800" dirty="0" err="1"/>
              <a:t>Balance,rating</a:t>
            </a:r>
            <a:r>
              <a:rPr lang="en-US" sz="1800" dirty="0"/>
              <a:t> on scale of </a:t>
            </a:r>
            <a:r>
              <a:rPr lang="en-US" sz="1800" dirty="0" smtClean="0"/>
              <a:t>100</a:t>
            </a:r>
            <a:endParaRPr lang="en-IN" sz="1800" dirty="0"/>
          </a:p>
        </p:txBody>
      </p:sp>
      <p:sp>
        <p:nvSpPr>
          <p:cNvPr id="3" name="Title 2"/>
          <p:cNvSpPr>
            <a:spLocks noGrp="1"/>
          </p:cNvSpPr>
          <p:nvPr>
            <p:ph type="title"/>
          </p:nvPr>
        </p:nvSpPr>
        <p:spPr/>
        <p:txBody>
          <a:bodyPr/>
          <a:lstStyle/>
          <a:p>
            <a:r>
              <a:rPr lang="en-US" dirty="0"/>
              <a:t>Data description</a:t>
            </a:r>
            <a:endParaRPr lang="en-IN" dirty="0"/>
          </a:p>
        </p:txBody>
      </p:sp>
    </p:spTree>
    <p:extLst>
      <p:ext uri="{BB962C8B-B14F-4D97-AF65-F5344CB8AC3E}">
        <p14:creationId xmlns:p14="http://schemas.microsoft.com/office/powerpoint/2010/main" val="285497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90128"/>
            <a:ext cx="8229600" cy="4075176"/>
          </a:xfrm>
        </p:spPr>
        <p:txBody>
          <a:bodyPr>
            <a:normAutofit lnSpcReduction="10000"/>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err="1"/>
              <a:t>ShotPower,rating</a:t>
            </a:r>
            <a:r>
              <a:rPr lang="en-US" dirty="0"/>
              <a:t> on scale of 100</a:t>
            </a:r>
          </a:p>
          <a:p>
            <a:pPr marL="342900" indent="-342900" algn="l">
              <a:buFont typeface="Arial" panose="020B0604020202020204" pitchFamily="34" charset="0"/>
              <a:buChar char="•"/>
            </a:pPr>
            <a:r>
              <a:rPr lang="en-US" dirty="0" err="1"/>
              <a:t>Jumping,rating</a:t>
            </a:r>
            <a:r>
              <a:rPr lang="en-US" dirty="0"/>
              <a:t> on scale of 100</a:t>
            </a:r>
          </a:p>
          <a:p>
            <a:pPr marL="342900" indent="-342900" algn="l">
              <a:buFont typeface="Arial" panose="020B0604020202020204" pitchFamily="34" charset="0"/>
              <a:buChar char="•"/>
            </a:pPr>
            <a:r>
              <a:rPr lang="en-US" dirty="0" err="1"/>
              <a:t>Stamina,rating</a:t>
            </a:r>
            <a:r>
              <a:rPr lang="en-US" dirty="0"/>
              <a:t> on scale of 100</a:t>
            </a:r>
          </a:p>
          <a:p>
            <a:pPr marL="342900" indent="-342900" algn="l">
              <a:buFont typeface="Arial" panose="020B0604020202020204" pitchFamily="34" charset="0"/>
              <a:buChar char="•"/>
            </a:pPr>
            <a:r>
              <a:rPr lang="en-US" dirty="0" err="1"/>
              <a:t>Strength,rating</a:t>
            </a:r>
            <a:r>
              <a:rPr lang="en-US" dirty="0"/>
              <a:t> on scale of 100</a:t>
            </a:r>
          </a:p>
          <a:p>
            <a:pPr marL="342900" indent="-342900" algn="l">
              <a:buFont typeface="Arial" panose="020B0604020202020204" pitchFamily="34" charset="0"/>
              <a:buChar char="•"/>
            </a:pPr>
            <a:r>
              <a:rPr lang="en-US" dirty="0" err="1"/>
              <a:t>LongShots,rating</a:t>
            </a:r>
            <a:r>
              <a:rPr lang="en-US" dirty="0"/>
              <a:t> on scale of 100</a:t>
            </a:r>
          </a:p>
          <a:p>
            <a:pPr marL="342900" indent="-342900" algn="l">
              <a:buFont typeface="Arial" panose="020B0604020202020204" pitchFamily="34" charset="0"/>
              <a:buChar char="•"/>
            </a:pPr>
            <a:r>
              <a:rPr lang="en-US" dirty="0" err="1"/>
              <a:t>Aggression,rating</a:t>
            </a:r>
            <a:r>
              <a:rPr lang="en-US" dirty="0"/>
              <a:t> on scale of 100</a:t>
            </a:r>
          </a:p>
          <a:p>
            <a:pPr marL="342900" indent="-342900" algn="l">
              <a:buFont typeface="Arial" panose="020B0604020202020204" pitchFamily="34" charset="0"/>
              <a:buChar char="•"/>
            </a:pPr>
            <a:r>
              <a:rPr lang="en-US" dirty="0" err="1"/>
              <a:t>Interceptions,rating</a:t>
            </a:r>
            <a:r>
              <a:rPr lang="en-US" dirty="0"/>
              <a:t> on scale of 100</a:t>
            </a:r>
          </a:p>
          <a:p>
            <a:pPr marL="342900" indent="-342900" algn="l">
              <a:buFont typeface="Arial" panose="020B0604020202020204" pitchFamily="34" charset="0"/>
              <a:buChar char="•"/>
            </a:pPr>
            <a:r>
              <a:rPr lang="en-US" dirty="0" err="1"/>
              <a:t>Positioning,rating</a:t>
            </a:r>
            <a:r>
              <a:rPr lang="en-US" dirty="0"/>
              <a:t> on scale of 100</a:t>
            </a:r>
          </a:p>
          <a:p>
            <a:pPr marL="342900" indent="-342900" algn="l">
              <a:buFont typeface="Arial" panose="020B0604020202020204" pitchFamily="34" charset="0"/>
              <a:buChar char="•"/>
            </a:pPr>
            <a:r>
              <a:rPr lang="en-US" dirty="0" err="1"/>
              <a:t>Vision,rating</a:t>
            </a:r>
            <a:r>
              <a:rPr lang="en-US" dirty="0"/>
              <a:t> on scale of 100</a:t>
            </a:r>
          </a:p>
          <a:p>
            <a:pPr marL="342900" indent="-342900" algn="l">
              <a:buFont typeface="Arial" panose="020B0604020202020204" pitchFamily="34" charset="0"/>
              <a:buChar char="•"/>
            </a:pPr>
            <a:r>
              <a:rPr lang="en-US" dirty="0" err="1"/>
              <a:t>Penalties,rating</a:t>
            </a:r>
            <a:r>
              <a:rPr lang="en-US" dirty="0"/>
              <a:t> on scale of 100</a:t>
            </a:r>
          </a:p>
          <a:p>
            <a:pPr marL="342900" indent="-342900" algn="l">
              <a:buFont typeface="Arial" panose="020B0604020202020204" pitchFamily="34" charset="0"/>
              <a:buChar char="•"/>
            </a:pPr>
            <a:endParaRPr lang="en-IN" dirty="0"/>
          </a:p>
          <a:p>
            <a:endParaRPr lang="en-IN" dirty="0"/>
          </a:p>
        </p:txBody>
      </p:sp>
      <p:sp>
        <p:nvSpPr>
          <p:cNvPr id="3" name="Title 2"/>
          <p:cNvSpPr>
            <a:spLocks noGrp="1"/>
          </p:cNvSpPr>
          <p:nvPr>
            <p:ph type="title"/>
          </p:nvPr>
        </p:nvSpPr>
        <p:spPr>
          <a:xfrm>
            <a:off x="2514600" y="927760"/>
            <a:ext cx="4114800" cy="701040"/>
          </a:xfrm>
        </p:spPr>
        <p:txBody>
          <a:bodyPr/>
          <a:lstStyle/>
          <a:p>
            <a:r>
              <a:rPr lang="en-US"/>
              <a:t>Data description</a:t>
            </a:r>
            <a:endParaRPr lang="en-IN" dirty="0"/>
          </a:p>
        </p:txBody>
      </p:sp>
    </p:spTree>
    <p:extLst>
      <p:ext uri="{BB962C8B-B14F-4D97-AF65-F5344CB8AC3E}">
        <p14:creationId xmlns:p14="http://schemas.microsoft.com/office/powerpoint/2010/main" val="31306613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765</TotalTime>
  <Words>801</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BlackTie</vt:lpstr>
      <vt:lpstr>FIFA Case Study Report</vt:lpstr>
      <vt:lpstr>Overview</vt:lpstr>
      <vt:lpstr>Eda part</vt:lpstr>
      <vt:lpstr>Goals</vt:lpstr>
      <vt:lpstr>Data description</vt:lpstr>
      <vt:lpstr>Data description</vt:lpstr>
      <vt:lpstr>Data description</vt:lpstr>
      <vt:lpstr>Data description</vt:lpstr>
      <vt:lpstr>Data description</vt:lpstr>
      <vt:lpstr>PowerPoint Presentation</vt:lpstr>
      <vt:lpstr>Problem Solving steps</vt:lpstr>
      <vt:lpstr>Using Visualization</vt:lpstr>
      <vt:lpstr>Problem solving</vt:lpstr>
      <vt:lpstr>Takeaways and Conclusions</vt:lpstr>
      <vt:lpstr>Conclusion of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Pranit Jadhav</dc:creator>
  <cp:lastModifiedBy>Pranit Jadhav</cp:lastModifiedBy>
  <cp:revision>12</cp:revision>
  <dcterms:created xsi:type="dcterms:W3CDTF">2023-12-14T02:15:11Z</dcterms:created>
  <dcterms:modified xsi:type="dcterms:W3CDTF">2023-12-14T15:00:40Z</dcterms:modified>
</cp:coreProperties>
</file>