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0179" y="-15747"/>
            <a:ext cx="3308985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64640" y="2680360"/>
            <a:ext cx="10156190" cy="1970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jpg"/><Relationship Id="rId4" Type="http://schemas.openxmlformats.org/officeDocument/2006/relationships/image" Target="../media/image10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72880" y="4783454"/>
              <a:ext cx="209550" cy="24828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72880" y="5126990"/>
              <a:ext cx="209550" cy="24828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72880" y="5460365"/>
              <a:ext cx="209550" cy="24828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72880" y="5813425"/>
              <a:ext cx="209550" cy="24828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72880" y="6156959"/>
              <a:ext cx="209550" cy="24828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975734" y="4361815"/>
              <a:ext cx="4248785" cy="50800"/>
            </a:xfrm>
            <a:custGeom>
              <a:avLst/>
              <a:gdLst/>
              <a:ahLst/>
              <a:cxnLst/>
              <a:rect l="l" t="t" r="r" b="b"/>
              <a:pathLst>
                <a:path w="4248784" h="50800">
                  <a:moveTo>
                    <a:pt x="3273424" y="6985"/>
                  </a:moveTo>
                  <a:lnTo>
                    <a:pt x="3215005" y="8255"/>
                  </a:lnTo>
                  <a:lnTo>
                    <a:pt x="3159124" y="10160"/>
                  </a:lnTo>
                  <a:lnTo>
                    <a:pt x="3015615" y="17780"/>
                  </a:lnTo>
                  <a:lnTo>
                    <a:pt x="3001010" y="19050"/>
                  </a:lnTo>
                  <a:lnTo>
                    <a:pt x="2967990" y="20955"/>
                  </a:lnTo>
                  <a:lnTo>
                    <a:pt x="2926080" y="22225"/>
                  </a:lnTo>
                  <a:lnTo>
                    <a:pt x="2886710" y="22860"/>
                  </a:lnTo>
                  <a:lnTo>
                    <a:pt x="2040889" y="22860"/>
                  </a:lnTo>
                  <a:lnTo>
                    <a:pt x="2087244" y="24130"/>
                  </a:lnTo>
                  <a:lnTo>
                    <a:pt x="2144394" y="27305"/>
                  </a:lnTo>
                  <a:lnTo>
                    <a:pt x="2157729" y="28575"/>
                  </a:lnTo>
                  <a:lnTo>
                    <a:pt x="2336800" y="43180"/>
                  </a:lnTo>
                  <a:lnTo>
                    <a:pt x="2437129" y="48895"/>
                  </a:lnTo>
                  <a:lnTo>
                    <a:pt x="2482215" y="50165"/>
                  </a:lnTo>
                  <a:lnTo>
                    <a:pt x="2524760" y="50800"/>
                  </a:lnTo>
                  <a:lnTo>
                    <a:pt x="2607310" y="49530"/>
                  </a:lnTo>
                  <a:lnTo>
                    <a:pt x="2969260" y="30480"/>
                  </a:lnTo>
                  <a:lnTo>
                    <a:pt x="3082290" y="27305"/>
                  </a:lnTo>
                  <a:lnTo>
                    <a:pt x="3780790" y="27305"/>
                  </a:lnTo>
                  <a:lnTo>
                    <a:pt x="3795394" y="26670"/>
                  </a:lnTo>
                  <a:lnTo>
                    <a:pt x="3771899" y="26670"/>
                  </a:lnTo>
                  <a:lnTo>
                    <a:pt x="3717290" y="26035"/>
                  </a:lnTo>
                  <a:lnTo>
                    <a:pt x="3660140" y="24765"/>
                  </a:lnTo>
                  <a:lnTo>
                    <a:pt x="3618865" y="22860"/>
                  </a:lnTo>
                  <a:lnTo>
                    <a:pt x="3599815" y="22225"/>
                  </a:lnTo>
                  <a:lnTo>
                    <a:pt x="3537585" y="19050"/>
                  </a:lnTo>
                  <a:lnTo>
                    <a:pt x="3524885" y="17780"/>
                  </a:lnTo>
                  <a:lnTo>
                    <a:pt x="3401694" y="10160"/>
                  </a:lnTo>
                  <a:lnTo>
                    <a:pt x="3335655" y="7620"/>
                  </a:lnTo>
                  <a:lnTo>
                    <a:pt x="3273424" y="6985"/>
                  </a:lnTo>
                  <a:close/>
                </a:path>
                <a:path w="4248784" h="50800">
                  <a:moveTo>
                    <a:pt x="808989" y="1905"/>
                  </a:moveTo>
                  <a:lnTo>
                    <a:pt x="765810" y="1905"/>
                  </a:lnTo>
                  <a:lnTo>
                    <a:pt x="718819" y="3175"/>
                  </a:lnTo>
                  <a:lnTo>
                    <a:pt x="664210" y="5715"/>
                  </a:lnTo>
                  <a:lnTo>
                    <a:pt x="457835" y="17780"/>
                  </a:lnTo>
                  <a:lnTo>
                    <a:pt x="441960" y="19050"/>
                  </a:lnTo>
                  <a:lnTo>
                    <a:pt x="343535" y="23495"/>
                  </a:lnTo>
                  <a:lnTo>
                    <a:pt x="381000" y="24765"/>
                  </a:lnTo>
                  <a:lnTo>
                    <a:pt x="644525" y="40640"/>
                  </a:lnTo>
                  <a:lnTo>
                    <a:pt x="740410" y="43180"/>
                  </a:lnTo>
                  <a:lnTo>
                    <a:pt x="824864" y="41910"/>
                  </a:lnTo>
                  <a:lnTo>
                    <a:pt x="1301750" y="28575"/>
                  </a:lnTo>
                  <a:lnTo>
                    <a:pt x="1443989" y="26670"/>
                  </a:lnTo>
                  <a:lnTo>
                    <a:pt x="1701800" y="26670"/>
                  </a:lnTo>
                  <a:lnTo>
                    <a:pt x="1656079" y="25400"/>
                  </a:lnTo>
                  <a:lnTo>
                    <a:pt x="1610994" y="23495"/>
                  </a:lnTo>
                  <a:lnTo>
                    <a:pt x="1566544" y="19685"/>
                  </a:lnTo>
                  <a:lnTo>
                    <a:pt x="1560829" y="19050"/>
                  </a:lnTo>
                  <a:lnTo>
                    <a:pt x="1111250" y="19050"/>
                  </a:lnTo>
                  <a:lnTo>
                    <a:pt x="1056639" y="17780"/>
                  </a:lnTo>
                  <a:lnTo>
                    <a:pt x="1001394" y="14605"/>
                  </a:lnTo>
                  <a:lnTo>
                    <a:pt x="944879" y="8890"/>
                  </a:lnTo>
                  <a:lnTo>
                    <a:pt x="895350" y="5080"/>
                  </a:lnTo>
                  <a:lnTo>
                    <a:pt x="851535" y="2540"/>
                  </a:lnTo>
                  <a:lnTo>
                    <a:pt x="808989" y="1905"/>
                  </a:lnTo>
                  <a:close/>
                </a:path>
                <a:path w="4248784" h="50800">
                  <a:moveTo>
                    <a:pt x="1945639" y="26670"/>
                  </a:moveTo>
                  <a:lnTo>
                    <a:pt x="1537335" y="26670"/>
                  </a:lnTo>
                  <a:lnTo>
                    <a:pt x="1633219" y="29210"/>
                  </a:lnTo>
                  <a:lnTo>
                    <a:pt x="1788160" y="35560"/>
                  </a:lnTo>
                  <a:lnTo>
                    <a:pt x="1830704" y="35560"/>
                  </a:lnTo>
                  <a:lnTo>
                    <a:pt x="1864994" y="34290"/>
                  </a:lnTo>
                  <a:lnTo>
                    <a:pt x="1894204" y="32385"/>
                  </a:lnTo>
                  <a:lnTo>
                    <a:pt x="1929764" y="28575"/>
                  </a:lnTo>
                  <a:lnTo>
                    <a:pt x="1945639" y="26670"/>
                  </a:lnTo>
                  <a:close/>
                </a:path>
                <a:path w="4248784" h="50800">
                  <a:moveTo>
                    <a:pt x="3780790" y="27305"/>
                  </a:moveTo>
                  <a:lnTo>
                    <a:pt x="3133724" y="27305"/>
                  </a:lnTo>
                  <a:lnTo>
                    <a:pt x="3230244" y="27940"/>
                  </a:lnTo>
                  <a:lnTo>
                    <a:pt x="3409315" y="33020"/>
                  </a:lnTo>
                  <a:lnTo>
                    <a:pt x="3500755" y="34290"/>
                  </a:lnTo>
                  <a:lnTo>
                    <a:pt x="3549015" y="34290"/>
                  </a:lnTo>
                  <a:lnTo>
                    <a:pt x="3599180" y="33655"/>
                  </a:lnTo>
                  <a:lnTo>
                    <a:pt x="3780790" y="27305"/>
                  </a:lnTo>
                  <a:close/>
                </a:path>
                <a:path w="4248784" h="50800">
                  <a:moveTo>
                    <a:pt x="635" y="14605"/>
                  </a:moveTo>
                  <a:lnTo>
                    <a:pt x="0" y="19050"/>
                  </a:lnTo>
                  <a:lnTo>
                    <a:pt x="0" y="22860"/>
                  </a:lnTo>
                  <a:lnTo>
                    <a:pt x="1269" y="25400"/>
                  </a:lnTo>
                  <a:lnTo>
                    <a:pt x="1217" y="26670"/>
                  </a:lnTo>
                  <a:lnTo>
                    <a:pt x="635" y="33655"/>
                  </a:lnTo>
                  <a:lnTo>
                    <a:pt x="37464" y="29210"/>
                  </a:lnTo>
                  <a:lnTo>
                    <a:pt x="76200" y="26035"/>
                  </a:lnTo>
                  <a:lnTo>
                    <a:pt x="111125" y="24130"/>
                  </a:lnTo>
                  <a:lnTo>
                    <a:pt x="42544" y="19050"/>
                  </a:lnTo>
                  <a:lnTo>
                    <a:pt x="635" y="14605"/>
                  </a:lnTo>
                  <a:close/>
                </a:path>
                <a:path w="4248784" h="50800">
                  <a:moveTo>
                    <a:pt x="4248785" y="14605"/>
                  </a:moveTo>
                  <a:lnTo>
                    <a:pt x="4203065" y="15240"/>
                  </a:lnTo>
                  <a:lnTo>
                    <a:pt x="4112894" y="17780"/>
                  </a:lnTo>
                  <a:lnTo>
                    <a:pt x="4031615" y="20955"/>
                  </a:lnTo>
                  <a:lnTo>
                    <a:pt x="4049394" y="20955"/>
                  </a:lnTo>
                  <a:lnTo>
                    <a:pt x="4097655" y="22225"/>
                  </a:lnTo>
                  <a:lnTo>
                    <a:pt x="4146549" y="24765"/>
                  </a:lnTo>
                  <a:lnTo>
                    <a:pt x="4197349" y="28575"/>
                  </a:lnTo>
                  <a:lnTo>
                    <a:pt x="4248785" y="33655"/>
                  </a:lnTo>
                  <a:lnTo>
                    <a:pt x="4248265" y="27940"/>
                  </a:lnTo>
                  <a:lnTo>
                    <a:pt x="4248149" y="19050"/>
                  </a:lnTo>
                  <a:lnTo>
                    <a:pt x="4248785" y="14605"/>
                  </a:lnTo>
                  <a:close/>
                </a:path>
                <a:path w="4248784" h="50800">
                  <a:moveTo>
                    <a:pt x="210185" y="20955"/>
                  </a:moveTo>
                  <a:lnTo>
                    <a:pt x="161925" y="21590"/>
                  </a:lnTo>
                  <a:lnTo>
                    <a:pt x="117475" y="23495"/>
                  </a:lnTo>
                  <a:lnTo>
                    <a:pt x="111125" y="24130"/>
                  </a:lnTo>
                  <a:lnTo>
                    <a:pt x="172719" y="26035"/>
                  </a:lnTo>
                  <a:lnTo>
                    <a:pt x="219710" y="26670"/>
                  </a:lnTo>
                  <a:lnTo>
                    <a:pt x="269875" y="26035"/>
                  </a:lnTo>
                  <a:lnTo>
                    <a:pt x="343535" y="23495"/>
                  </a:lnTo>
                  <a:lnTo>
                    <a:pt x="262254" y="21590"/>
                  </a:lnTo>
                  <a:lnTo>
                    <a:pt x="210185" y="20955"/>
                  </a:lnTo>
                  <a:close/>
                </a:path>
                <a:path w="4248784" h="50800">
                  <a:moveTo>
                    <a:pt x="2611119" y="0"/>
                  </a:moveTo>
                  <a:lnTo>
                    <a:pt x="2562224" y="0"/>
                  </a:lnTo>
                  <a:lnTo>
                    <a:pt x="2512060" y="635"/>
                  </a:lnTo>
                  <a:lnTo>
                    <a:pt x="2459990" y="1905"/>
                  </a:lnTo>
                  <a:lnTo>
                    <a:pt x="1800860" y="26035"/>
                  </a:lnTo>
                  <a:lnTo>
                    <a:pt x="1751329" y="26670"/>
                  </a:lnTo>
                  <a:lnTo>
                    <a:pt x="1949450" y="26670"/>
                  </a:lnTo>
                  <a:lnTo>
                    <a:pt x="1972310" y="24765"/>
                  </a:lnTo>
                  <a:lnTo>
                    <a:pt x="2003425" y="22860"/>
                  </a:lnTo>
                  <a:lnTo>
                    <a:pt x="2875915" y="22860"/>
                  </a:lnTo>
                  <a:lnTo>
                    <a:pt x="2849880" y="22225"/>
                  </a:lnTo>
                  <a:lnTo>
                    <a:pt x="2813685" y="19050"/>
                  </a:lnTo>
                  <a:lnTo>
                    <a:pt x="2805430" y="17780"/>
                  </a:lnTo>
                  <a:lnTo>
                    <a:pt x="2751455" y="10160"/>
                  </a:lnTo>
                  <a:lnTo>
                    <a:pt x="2741930" y="8255"/>
                  </a:lnTo>
                  <a:lnTo>
                    <a:pt x="2701290" y="4445"/>
                  </a:lnTo>
                  <a:lnTo>
                    <a:pt x="2657474" y="1905"/>
                  </a:lnTo>
                  <a:lnTo>
                    <a:pt x="2611119" y="0"/>
                  </a:lnTo>
                  <a:close/>
                </a:path>
                <a:path w="4248784" h="50800">
                  <a:moveTo>
                    <a:pt x="4031615" y="20955"/>
                  </a:moveTo>
                  <a:lnTo>
                    <a:pt x="4001135" y="20955"/>
                  </a:lnTo>
                  <a:lnTo>
                    <a:pt x="3952874" y="21590"/>
                  </a:lnTo>
                  <a:lnTo>
                    <a:pt x="3809999" y="26035"/>
                  </a:lnTo>
                  <a:lnTo>
                    <a:pt x="3797299" y="26670"/>
                  </a:lnTo>
                  <a:lnTo>
                    <a:pt x="3825240" y="26670"/>
                  </a:lnTo>
                  <a:lnTo>
                    <a:pt x="3973830" y="23495"/>
                  </a:lnTo>
                  <a:lnTo>
                    <a:pt x="4031615" y="20955"/>
                  </a:lnTo>
                  <a:close/>
                </a:path>
                <a:path w="4248784" h="50800">
                  <a:moveTo>
                    <a:pt x="1422400" y="6985"/>
                  </a:moveTo>
                  <a:lnTo>
                    <a:pt x="1371600" y="6985"/>
                  </a:lnTo>
                  <a:lnTo>
                    <a:pt x="1320164" y="8890"/>
                  </a:lnTo>
                  <a:lnTo>
                    <a:pt x="1217294" y="15240"/>
                  </a:lnTo>
                  <a:lnTo>
                    <a:pt x="1164589" y="17780"/>
                  </a:lnTo>
                  <a:lnTo>
                    <a:pt x="1111250" y="19050"/>
                  </a:lnTo>
                  <a:lnTo>
                    <a:pt x="1560829" y="19050"/>
                  </a:lnTo>
                  <a:lnTo>
                    <a:pt x="1473200" y="8890"/>
                  </a:lnTo>
                  <a:lnTo>
                    <a:pt x="1422400" y="6985"/>
                  </a:lnTo>
                  <a:close/>
                </a:path>
              </a:pathLst>
            </a:custGeom>
            <a:solidFill>
              <a:srgbClr val="FFFFFF">
                <a:alpha val="749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976370" y="4355465"/>
              <a:ext cx="4249420" cy="48260"/>
            </a:xfrm>
            <a:custGeom>
              <a:avLst/>
              <a:gdLst/>
              <a:ahLst/>
              <a:cxnLst/>
              <a:rect l="l" t="t" r="r" b="b"/>
              <a:pathLst>
                <a:path w="4249420" h="48260">
                  <a:moveTo>
                    <a:pt x="634" y="21590"/>
                  </a:moveTo>
                  <a:lnTo>
                    <a:pt x="67309" y="15240"/>
                  </a:lnTo>
                  <a:lnTo>
                    <a:pt x="127000" y="10160"/>
                  </a:lnTo>
                  <a:lnTo>
                    <a:pt x="181609" y="7620"/>
                  </a:lnTo>
                  <a:lnTo>
                    <a:pt x="231775" y="6350"/>
                  </a:lnTo>
                  <a:lnTo>
                    <a:pt x="279400" y="6350"/>
                  </a:lnTo>
                  <a:lnTo>
                    <a:pt x="326389" y="8255"/>
                  </a:lnTo>
                  <a:lnTo>
                    <a:pt x="374650" y="11430"/>
                  </a:lnTo>
                  <a:lnTo>
                    <a:pt x="425450" y="15875"/>
                  </a:lnTo>
                  <a:lnTo>
                    <a:pt x="480059" y="21590"/>
                  </a:lnTo>
                  <a:lnTo>
                    <a:pt x="531494" y="25400"/>
                  </a:lnTo>
                  <a:lnTo>
                    <a:pt x="583564" y="26670"/>
                  </a:lnTo>
                  <a:lnTo>
                    <a:pt x="635000" y="25400"/>
                  </a:lnTo>
                  <a:lnTo>
                    <a:pt x="686434" y="22860"/>
                  </a:lnTo>
                  <a:lnTo>
                    <a:pt x="735964" y="20320"/>
                  </a:lnTo>
                  <a:lnTo>
                    <a:pt x="784859" y="17145"/>
                  </a:lnTo>
                  <a:lnTo>
                    <a:pt x="831850" y="15240"/>
                  </a:lnTo>
                  <a:lnTo>
                    <a:pt x="876934" y="14605"/>
                  </a:lnTo>
                  <a:lnTo>
                    <a:pt x="919479" y="16510"/>
                  </a:lnTo>
                  <a:lnTo>
                    <a:pt x="959484" y="21590"/>
                  </a:lnTo>
                  <a:lnTo>
                    <a:pt x="996314" y="26670"/>
                  </a:lnTo>
                  <a:lnTo>
                    <a:pt x="1036954" y="31750"/>
                  </a:lnTo>
                  <a:lnTo>
                    <a:pt x="1081404" y="34925"/>
                  </a:lnTo>
                  <a:lnTo>
                    <a:pt x="1129029" y="37465"/>
                  </a:lnTo>
                  <a:lnTo>
                    <a:pt x="1179829" y="39370"/>
                  </a:lnTo>
                  <a:lnTo>
                    <a:pt x="1233169" y="39370"/>
                  </a:lnTo>
                  <a:lnTo>
                    <a:pt x="1289050" y="38735"/>
                  </a:lnTo>
                  <a:lnTo>
                    <a:pt x="1345564" y="36195"/>
                  </a:lnTo>
                  <a:lnTo>
                    <a:pt x="1404619" y="32385"/>
                  </a:lnTo>
                  <a:lnTo>
                    <a:pt x="1463675" y="27940"/>
                  </a:lnTo>
                  <a:lnTo>
                    <a:pt x="1523364" y="21590"/>
                  </a:lnTo>
                  <a:lnTo>
                    <a:pt x="1570989" y="15875"/>
                  </a:lnTo>
                  <a:lnTo>
                    <a:pt x="1618614" y="11430"/>
                  </a:lnTo>
                  <a:lnTo>
                    <a:pt x="1666239" y="7620"/>
                  </a:lnTo>
                  <a:lnTo>
                    <a:pt x="1714500" y="4445"/>
                  </a:lnTo>
                  <a:lnTo>
                    <a:pt x="1762759" y="2540"/>
                  </a:lnTo>
                  <a:lnTo>
                    <a:pt x="1811654" y="635"/>
                  </a:lnTo>
                  <a:lnTo>
                    <a:pt x="1861184" y="0"/>
                  </a:lnTo>
                  <a:lnTo>
                    <a:pt x="1910714" y="0"/>
                  </a:lnTo>
                  <a:lnTo>
                    <a:pt x="1960244" y="1270"/>
                  </a:lnTo>
                  <a:lnTo>
                    <a:pt x="2010409" y="3175"/>
                  </a:lnTo>
                  <a:lnTo>
                    <a:pt x="2061209" y="6350"/>
                  </a:lnTo>
                  <a:lnTo>
                    <a:pt x="2112009" y="10160"/>
                  </a:lnTo>
                  <a:lnTo>
                    <a:pt x="2163444" y="15240"/>
                  </a:lnTo>
                  <a:lnTo>
                    <a:pt x="2215515" y="21590"/>
                  </a:lnTo>
                  <a:lnTo>
                    <a:pt x="2284094" y="28575"/>
                  </a:lnTo>
                  <a:lnTo>
                    <a:pt x="2346325" y="32385"/>
                  </a:lnTo>
                  <a:lnTo>
                    <a:pt x="2402204" y="33655"/>
                  </a:lnTo>
                  <a:lnTo>
                    <a:pt x="2453640" y="33020"/>
                  </a:lnTo>
                  <a:lnTo>
                    <a:pt x="2501900" y="31115"/>
                  </a:lnTo>
                  <a:lnTo>
                    <a:pt x="2547620" y="27940"/>
                  </a:lnTo>
                  <a:lnTo>
                    <a:pt x="2593339" y="24765"/>
                  </a:lnTo>
                  <a:lnTo>
                    <a:pt x="2639059" y="22225"/>
                  </a:lnTo>
                  <a:lnTo>
                    <a:pt x="2686684" y="20955"/>
                  </a:lnTo>
                  <a:lnTo>
                    <a:pt x="2737484" y="21590"/>
                  </a:lnTo>
                  <a:lnTo>
                    <a:pt x="2790189" y="22225"/>
                  </a:lnTo>
                  <a:lnTo>
                    <a:pt x="2843529" y="21590"/>
                  </a:lnTo>
                  <a:lnTo>
                    <a:pt x="2897504" y="20955"/>
                  </a:lnTo>
                  <a:lnTo>
                    <a:pt x="2951479" y="19685"/>
                  </a:lnTo>
                  <a:lnTo>
                    <a:pt x="3004820" y="17780"/>
                  </a:lnTo>
                  <a:lnTo>
                    <a:pt x="3057525" y="16510"/>
                  </a:lnTo>
                  <a:lnTo>
                    <a:pt x="3109595" y="15875"/>
                  </a:lnTo>
                  <a:lnTo>
                    <a:pt x="3161029" y="16510"/>
                  </a:lnTo>
                  <a:lnTo>
                    <a:pt x="3210559" y="17780"/>
                  </a:lnTo>
                  <a:lnTo>
                    <a:pt x="3259454" y="21590"/>
                  </a:lnTo>
                  <a:lnTo>
                    <a:pt x="3286125" y="22860"/>
                  </a:lnTo>
                  <a:lnTo>
                    <a:pt x="3318509" y="24130"/>
                  </a:lnTo>
                  <a:lnTo>
                    <a:pt x="3355975" y="25400"/>
                  </a:lnTo>
                  <a:lnTo>
                    <a:pt x="3397884" y="25400"/>
                  </a:lnTo>
                  <a:lnTo>
                    <a:pt x="3443604" y="25400"/>
                  </a:lnTo>
                  <a:lnTo>
                    <a:pt x="3493134" y="25400"/>
                  </a:lnTo>
                  <a:lnTo>
                    <a:pt x="3545204" y="24765"/>
                  </a:lnTo>
                  <a:lnTo>
                    <a:pt x="3599814" y="24130"/>
                  </a:lnTo>
                  <a:lnTo>
                    <a:pt x="3656329" y="23495"/>
                  </a:lnTo>
                  <a:lnTo>
                    <a:pt x="3714114" y="22225"/>
                  </a:lnTo>
                  <a:lnTo>
                    <a:pt x="3773170" y="21590"/>
                  </a:lnTo>
                  <a:lnTo>
                    <a:pt x="3832225" y="20955"/>
                  </a:lnTo>
                  <a:lnTo>
                    <a:pt x="3890645" y="19685"/>
                  </a:lnTo>
                  <a:lnTo>
                    <a:pt x="3948429" y="19050"/>
                  </a:lnTo>
                  <a:lnTo>
                    <a:pt x="4004945" y="19050"/>
                  </a:lnTo>
                  <a:lnTo>
                    <a:pt x="4059554" y="18415"/>
                  </a:lnTo>
                  <a:lnTo>
                    <a:pt x="4111625" y="18415"/>
                  </a:lnTo>
                  <a:lnTo>
                    <a:pt x="4161154" y="19050"/>
                  </a:lnTo>
                  <a:lnTo>
                    <a:pt x="4206875" y="19685"/>
                  </a:lnTo>
                  <a:lnTo>
                    <a:pt x="4248784" y="21590"/>
                  </a:lnTo>
                  <a:lnTo>
                    <a:pt x="4249420" y="30480"/>
                  </a:lnTo>
                  <a:lnTo>
                    <a:pt x="4248150" y="31115"/>
                  </a:lnTo>
                  <a:lnTo>
                    <a:pt x="4248784" y="40640"/>
                  </a:lnTo>
                  <a:lnTo>
                    <a:pt x="4206239" y="42545"/>
                  </a:lnTo>
                  <a:lnTo>
                    <a:pt x="4164964" y="43815"/>
                  </a:lnTo>
                  <a:lnTo>
                    <a:pt x="4123689" y="43815"/>
                  </a:lnTo>
                  <a:lnTo>
                    <a:pt x="4082414" y="43180"/>
                  </a:lnTo>
                  <a:lnTo>
                    <a:pt x="4039870" y="41910"/>
                  </a:lnTo>
                  <a:lnTo>
                    <a:pt x="3995420" y="40640"/>
                  </a:lnTo>
                  <a:lnTo>
                    <a:pt x="3949700" y="38735"/>
                  </a:lnTo>
                  <a:lnTo>
                    <a:pt x="3900804" y="36830"/>
                  </a:lnTo>
                  <a:lnTo>
                    <a:pt x="3848734" y="36195"/>
                  </a:lnTo>
                  <a:lnTo>
                    <a:pt x="3793489" y="35560"/>
                  </a:lnTo>
                  <a:lnTo>
                    <a:pt x="3733800" y="36195"/>
                  </a:lnTo>
                  <a:lnTo>
                    <a:pt x="3669029" y="37465"/>
                  </a:lnTo>
                  <a:lnTo>
                    <a:pt x="3599179" y="40640"/>
                  </a:lnTo>
                  <a:lnTo>
                    <a:pt x="3527425" y="43180"/>
                  </a:lnTo>
                  <a:lnTo>
                    <a:pt x="3467734" y="44450"/>
                  </a:lnTo>
                  <a:lnTo>
                    <a:pt x="3418839" y="43815"/>
                  </a:lnTo>
                  <a:lnTo>
                    <a:pt x="3378200" y="41910"/>
                  </a:lnTo>
                  <a:lnTo>
                    <a:pt x="3343275" y="40005"/>
                  </a:lnTo>
                  <a:lnTo>
                    <a:pt x="3312159" y="37465"/>
                  </a:lnTo>
                  <a:lnTo>
                    <a:pt x="3282314" y="35560"/>
                  </a:lnTo>
                  <a:lnTo>
                    <a:pt x="3251834" y="33655"/>
                  </a:lnTo>
                  <a:lnTo>
                    <a:pt x="3218179" y="33020"/>
                  </a:lnTo>
                  <a:lnTo>
                    <a:pt x="3179445" y="33655"/>
                  </a:lnTo>
                  <a:lnTo>
                    <a:pt x="3133089" y="35560"/>
                  </a:lnTo>
                  <a:lnTo>
                    <a:pt x="3077209" y="40640"/>
                  </a:lnTo>
                  <a:lnTo>
                    <a:pt x="3014345" y="45085"/>
                  </a:lnTo>
                  <a:lnTo>
                    <a:pt x="2959100" y="47625"/>
                  </a:lnTo>
                  <a:lnTo>
                    <a:pt x="2910204" y="47625"/>
                  </a:lnTo>
                  <a:lnTo>
                    <a:pt x="2865754" y="46355"/>
                  </a:lnTo>
                  <a:lnTo>
                    <a:pt x="2824479" y="43815"/>
                  </a:lnTo>
                  <a:lnTo>
                    <a:pt x="2784475" y="41275"/>
                  </a:lnTo>
                  <a:lnTo>
                    <a:pt x="2745104" y="38735"/>
                  </a:lnTo>
                  <a:lnTo>
                    <a:pt x="2703829" y="36830"/>
                  </a:lnTo>
                  <a:lnTo>
                    <a:pt x="2659379" y="36195"/>
                  </a:lnTo>
                  <a:lnTo>
                    <a:pt x="2610484" y="36830"/>
                  </a:lnTo>
                  <a:lnTo>
                    <a:pt x="2555239" y="40640"/>
                  </a:lnTo>
                  <a:lnTo>
                    <a:pt x="2506344" y="43815"/>
                  </a:lnTo>
                  <a:lnTo>
                    <a:pt x="2459354" y="46355"/>
                  </a:lnTo>
                  <a:lnTo>
                    <a:pt x="2413634" y="47625"/>
                  </a:lnTo>
                  <a:lnTo>
                    <a:pt x="2367915" y="48260"/>
                  </a:lnTo>
                  <a:lnTo>
                    <a:pt x="2322829" y="48260"/>
                  </a:lnTo>
                  <a:lnTo>
                    <a:pt x="2277109" y="47625"/>
                  </a:lnTo>
                  <a:lnTo>
                    <a:pt x="2230754" y="46990"/>
                  </a:lnTo>
                  <a:lnTo>
                    <a:pt x="2183129" y="45720"/>
                  </a:lnTo>
                  <a:lnTo>
                    <a:pt x="2133600" y="44450"/>
                  </a:lnTo>
                  <a:lnTo>
                    <a:pt x="2081529" y="43180"/>
                  </a:lnTo>
                  <a:lnTo>
                    <a:pt x="2026284" y="41910"/>
                  </a:lnTo>
                  <a:lnTo>
                    <a:pt x="1967864" y="40640"/>
                  </a:lnTo>
                  <a:lnTo>
                    <a:pt x="1905634" y="40640"/>
                  </a:lnTo>
                  <a:lnTo>
                    <a:pt x="1849119" y="40005"/>
                  </a:lnTo>
                  <a:lnTo>
                    <a:pt x="1797684" y="40005"/>
                  </a:lnTo>
                  <a:lnTo>
                    <a:pt x="1751329" y="40640"/>
                  </a:lnTo>
                  <a:lnTo>
                    <a:pt x="1707514" y="40640"/>
                  </a:lnTo>
                  <a:lnTo>
                    <a:pt x="1665604" y="41275"/>
                  </a:lnTo>
                  <a:lnTo>
                    <a:pt x="1625600" y="41910"/>
                  </a:lnTo>
                  <a:lnTo>
                    <a:pt x="1584959" y="41910"/>
                  </a:lnTo>
                  <a:lnTo>
                    <a:pt x="1543684" y="42545"/>
                  </a:lnTo>
                  <a:lnTo>
                    <a:pt x="1500504" y="42545"/>
                  </a:lnTo>
                  <a:lnTo>
                    <a:pt x="1453514" y="42545"/>
                  </a:lnTo>
                  <a:lnTo>
                    <a:pt x="1402714" y="42545"/>
                  </a:lnTo>
                  <a:lnTo>
                    <a:pt x="1346834" y="42545"/>
                  </a:lnTo>
                  <a:lnTo>
                    <a:pt x="1283969" y="41275"/>
                  </a:lnTo>
                  <a:lnTo>
                    <a:pt x="1214119" y="40640"/>
                  </a:lnTo>
                  <a:lnTo>
                    <a:pt x="1120775" y="38735"/>
                  </a:lnTo>
                  <a:lnTo>
                    <a:pt x="1045209" y="37465"/>
                  </a:lnTo>
                  <a:lnTo>
                    <a:pt x="984884" y="36830"/>
                  </a:lnTo>
                  <a:lnTo>
                    <a:pt x="936625" y="36830"/>
                  </a:lnTo>
                  <a:lnTo>
                    <a:pt x="897889" y="36830"/>
                  </a:lnTo>
                  <a:lnTo>
                    <a:pt x="864869" y="37465"/>
                  </a:lnTo>
                  <a:lnTo>
                    <a:pt x="835025" y="38100"/>
                  </a:lnTo>
                  <a:lnTo>
                    <a:pt x="805814" y="38735"/>
                  </a:lnTo>
                  <a:lnTo>
                    <a:pt x="772794" y="39370"/>
                  </a:lnTo>
                  <a:lnTo>
                    <a:pt x="734694" y="40640"/>
                  </a:lnTo>
                  <a:lnTo>
                    <a:pt x="700404" y="40640"/>
                  </a:lnTo>
                  <a:lnTo>
                    <a:pt x="659129" y="41275"/>
                  </a:lnTo>
                  <a:lnTo>
                    <a:pt x="612139" y="41275"/>
                  </a:lnTo>
                  <a:lnTo>
                    <a:pt x="559434" y="40640"/>
                  </a:lnTo>
                  <a:lnTo>
                    <a:pt x="503554" y="40640"/>
                  </a:lnTo>
                  <a:lnTo>
                    <a:pt x="444500" y="40640"/>
                  </a:lnTo>
                  <a:lnTo>
                    <a:pt x="383539" y="40005"/>
                  </a:lnTo>
                  <a:lnTo>
                    <a:pt x="321944" y="39370"/>
                  </a:lnTo>
                  <a:lnTo>
                    <a:pt x="260984" y="39370"/>
                  </a:lnTo>
                  <a:lnTo>
                    <a:pt x="201294" y="39370"/>
                  </a:lnTo>
                  <a:lnTo>
                    <a:pt x="144779" y="39370"/>
                  </a:lnTo>
                  <a:lnTo>
                    <a:pt x="91439" y="39370"/>
                  </a:lnTo>
                  <a:lnTo>
                    <a:pt x="43179" y="40005"/>
                  </a:lnTo>
                  <a:lnTo>
                    <a:pt x="634" y="40640"/>
                  </a:lnTo>
                  <a:lnTo>
                    <a:pt x="0" y="36195"/>
                  </a:lnTo>
                  <a:lnTo>
                    <a:pt x="634" y="27305"/>
                  </a:lnTo>
                  <a:lnTo>
                    <a:pt x="634" y="21590"/>
                  </a:lnTo>
                  <a:close/>
                </a:path>
              </a:pathLst>
            </a:custGeom>
            <a:ln w="444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889886" y="374726"/>
            <a:ext cx="8427720" cy="2840355"/>
          </a:xfrm>
          <a:prstGeom prst="rect"/>
        </p:spPr>
        <p:txBody>
          <a:bodyPr wrap="square" lIns="0" tIns="114300" rIns="0" bIns="0" rtlCol="0" vert="horz">
            <a:spAutoFit/>
          </a:bodyPr>
          <a:lstStyle/>
          <a:p>
            <a:pPr algn="ctr" marL="12065" marR="5080" indent="11430">
              <a:lnSpc>
                <a:spcPct val="89900"/>
              </a:lnSpc>
              <a:spcBef>
                <a:spcPts val="900"/>
              </a:spcBef>
            </a:pPr>
            <a:r>
              <a:rPr dirty="0" sz="6600" spc="-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6600" spc="-5" i="1">
                <a:solidFill>
                  <a:srgbClr val="FFFFFF"/>
                </a:solidFill>
                <a:latin typeface="Times New Roman"/>
                <a:cs typeface="Times New Roman"/>
              </a:rPr>
              <a:t>DENTIFY </a:t>
            </a:r>
            <a:r>
              <a:rPr dirty="0" sz="6600" i="1">
                <a:solidFill>
                  <a:srgbClr val="FFFFFF"/>
                </a:solidFill>
                <a:latin typeface="Times New Roman"/>
                <a:cs typeface="Times New Roman"/>
              </a:rPr>
              <a:t>CRITICAL </a:t>
            </a:r>
            <a:r>
              <a:rPr dirty="0" sz="6600" spc="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6600" spc="-5" i="1">
                <a:solidFill>
                  <a:srgbClr val="FFFFFF"/>
                </a:solidFill>
                <a:latin typeface="Times New Roman"/>
                <a:cs typeface="Times New Roman"/>
              </a:rPr>
              <a:t>PATIENTS </a:t>
            </a:r>
            <a:r>
              <a:rPr dirty="0" sz="660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6600" spc="-5" i="1">
                <a:solidFill>
                  <a:srgbClr val="FFFFFF"/>
                </a:solidFill>
                <a:latin typeface="Times New Roman"/>
                <a:cs typeface="Times New Roman"/>
              </a:rPr>
              <a:t>PREDICTION</a:t>
            </a:r>
            <a:r>
              <a:rPr dirty="0" sz="6600" spc="-9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6600" i="1">
                <a:solidFill>
                  <a:srgbClr val="FFFFFF"/>
                </a:solidFill>
                <a:latin typeface="Times New Roman"/>
                <a:cs typeface="Times New Roman"/>
              </a:rPr>
              <a:t>MODEL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66656" y="4243001"/>
            <a:ext cx="1990089" cy="2140585"/>
          </a:xfrm>
          <a:prstGeom prst="rect">
            <a:avLst/>
          </a:prstGeom>
        </p:spPr>
        <p:txBody>
          <a:bodyPr wrap="square" lIns="0" tIns="135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dirty="0" sz="1800" spc="-195" b="1">
                <a:solidFill>
                  <a:srgbClr val="FFFFFF"/>
                </a:solidFill>
                <a:latin typeface="Tahoma"/>
                <a:cs typeface="Tahoma"/>
              </a:rPr>
              <a:t>PREPARED</a:t>
            </a:r>
            <a:r>
              <a:rPr dirty="0" sz="1800" spc="-7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-165" b="1">
                <a:solidFill>
                  <a:srgbClr val="FFFFFF"/>
                </a:solidFill>
                <a:latin typeface="Tahoma"/>
                <a:cs typeface="Tahoma"/>
              </a:rPr>
              <a:t>BY:</a:t>
            </a:r>
            <a:endParaRPr sz="1800">
              <a:latin typeface="Tahoma"/>
              <a:cs typeface="Tahoma"/>
            </a:endParaRPr>
          </a:p>
          <a:p>
            <a:pPr marL="350520" marR="342900">
              <a:lnSpc>
                <a:spcPct val="145000"/>
              </a:lnSpc>
              <a:spcBef>
                <a:spcPts val="15"/>
              </a:spcBef>
            </a:pPr>
            <a:r>
              <a:rPr dirty="0" sz="1550" spc="60">
                <a:solidFill>
                  <a:srgbClr val="FFFFFF"/>
                </a:solidFill>
                <a:latin typeface="Trebuchet MS"/>
                <a:cs typeface="Trebuchet MS"/>
              </a:rPr>
              <a:t>Mohini</a:t>
            </a:r>
            <a:r>
              <a:rPr dirty="0" sz="1550" spc="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50" spc="-50">
                <a:solidFill>
                  <a:srgbClr val="FFFFFF"/>
                </a:solidFill>
                <a:latin typeface="Trebuchet MS"/>
                <a:cs typeface="Trebuchet MS"/>
              </a:rPr>
              <a:t>Pujari </a:t>
            </a:r>
            <a:r>
              <a:rPr dirty="0" sz="155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50" spc="-5">
                <a:solidFill>
                  <a:srgbClr val="FFFFFF"/>
                </a:solidFill>
                <a:latin typeface="Trebuchet MS"/>
                <a:cs typeface="Trebuchet MS"/>
              </a:rPr>
              <a:t>Pranit Jadhav </a:t>
            </a:r>
            <a:r>
              <a:rPr dirty="0" sz="15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50" spc="-30">
                <a:solidFill>
                  <a:srgbClr val="FFFFFF"/>
                </a:solidFill>
                <a:latin typeface="Trebuchet MS"/>
                <a:cs typeface="Trebuchet MS"/>
              </a:rPr>
              <a:t>Sujitha</a:t>
            </a:r>
            <a:r>
              <a:rPr dirty="0" sz="155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50" spc="-80">
                <a:solidFill>
                  <a:srgbClr val="FFFFFF"/>
                </a:solidFill>
                <a:latin typeface="Trebuchet MS"/>
                <a:cs typeface="Trebuchet MS"/>
              </a:rPr>
              <a:t>L </a:t>
            </a:r>
            <a:r>
              <a:rPr dirty="0" sz="155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50" spc="-5">
                <a:solidFill>
                  <a:srgbClr val="FFFFFF"/>
                </a:solidFill>
                <a:latin typeface="Trebuchet MS"/>
                <a:cs typeface="Trebuchet MS"/>
              </a:rPr>
              <a:t>Darshan</a:t>
            </a:r>
            <a:r>
              <a:rPr dirty="0" sz="1550" spc="3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50" spc="-5">
                <a:solidFill>
                  <a:srgbClr val="FFFFFF"/>
                </a:solidFill>
                <a:latin typeface="Trebuchet MS"/>
                <a:cs typeface="Trebuchet MS"/>
              </a:rPr>
              <a:t>Bhatt</a:t>
            </a:r>
            <a:endParaRPr sz="1550">
              <a:latin typeface="Trebuchet MS"/>
              <a:cs typeface="Trebuchet MS"/>
            </a:endParaRPr>
          </a:p>
          <a:p>
            <a:pPr marL="350520">
              <a:lnSpc>
                <a:spcPct val="100000"/>
              </a:lnSpc>
              <a:spcBef>
                <a:spcPts val="855"/>
              </a:spcBef>
            </a:pPr>
            <a:r>
              <a:rPr dirty="0" sz="1550" spc="70">
                <a:solidFill>
                  <a:srgbClr val="FFFFFF"/>
                </a:solidFill>
                <a:latin typeface="Trebuchet MS"/>
                <a:cs typeface="Trebuchet MS"/>
              </a:rPr>
              <a:t>Harsh</a:t>
            </a:r>
            <a:r>
              <a:rPr dirty="0" sz="155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50" spc="70">
                <a:solidFill>
                  <a:srgbClr val="FFFFFF"/>
                </a:solidFill>
                <a:latin typeface="Trebuchet MS"/>
                <a:cs typeface="Trebuchet MS"/>
              </a:rPr>
              <a:t>Chaudhary</a:t>
            </a:r>
            <a:endParaRPr sz="15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2860" y="996822"/>
            <a:ext cx="218567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>
                <a:latin typeface="Times New Roman"/>
                <a:cs typeface="Times New Roman"/>
              </a:rPr>
              <a:t>F</a:t>
            </a:r>
            <a:r>
              <a:rPr dirty="0" spc="-5">
                <a:latin typeface="Times New Roman"/>
                <a:cs typeface="Times New Roman"/>
              </a:rPr>
              <a:t>IN</a:t>
            </a:r>
            <a:r>
              <a:rPr dirty="0" spc="-15">
                <a:latin typeface="Times New Roman"/>
                <a:cs typeface="Times New Roman"/>
              </a:rPr>
              <a:t>A</a:t>
            </a:r>
            <a:r>
              <a:rPr dirty="0">
                <a:latin typeface="Times New Roman"/>
                <a:cs typeface="Times New Roman"/>
              </a:rPr>
              <a:t>L</a:t>
            </a:r>
            <a:r>
              <a:rPr dirty="0" spc="-90">
                <a:latin typeface="Times New Roman"/>
                <a:cs typeface="Times New Roman"/>
              </a:rPr>
              <a:t> </a:t>
            </a:r>
            <a:r>
              <a:rPr dirty="0" spc="-10">
                <a:latin typeface="Times New Roman"/>
                <a:cs typeface="Times New Roman"/>
              </a:rPr>
              <a:t>M</a:t>
            </a:r>
            <a:r>
              <a:rPr dirty="0">
                <a:latin typeface="Times New Roman"/>
                <a:cs typeface="Times New Roman"/>
              </a:rPr>
              <a:t>OD</a:t>
            </a:r>
            <a:r>
              <a:rPr dirty="0" spc="5">
                <a:latin typeface="Times New Roman"/>
                <a:cs typeface="Times New Roman"/>
              </a:rPr>
              <a:t>E</a:t>
            </a:r>
            <a:r>
              <a:rPr dirty="0">
                <a:latin typeface="Times New Roman"/>
                <a:cs typeface="Times New Roman"/>
              </a:rPr>
              <a:t>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860" y="1862708"/>
            <a:ext cx="5652770" cy="329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-5" b="1" i="1">
                <a:latin typeface="Times New Roman"/>
                <a:cs typeface="Times New Roman"/>
              </a:rPr>
              <a:t>Logistic</a:t>
            </a:r>
            <a:r>
              <a:rPr dirty="0" sz="2000" spc="-55" b="1" i="1">
                <a:latin typeface="Times New Roman"/>
                <a:cs typeface="Times New Roman"/>
              </a:rPr>
              <a:t> </a:t>
            </a:r>
            <a:r>
              <a:rPr dirty="0" sz="2000" spc="-10" b="1" i="1">
                <a:latin typeface="Times New Roman"/>
                <a:cs typeface="Times New Roman"/>
              </a:rPr>
              <a:t>Regression</a:t>
            </a:r>
            <a:r>
              <a:rPr dirty="0" sz="2000" spc="-90" b="1" i="1">
                <a:latin typeface="Times New Roman"/>
                <a:cs typeface="Times New Roman"/>
              </a:rPr>
              <a:t> </a:t>
            </a:r>
            <a:r>
              <a:rPr dirty="0" sz="2000" spc="5" b="1" i="1">
                <a:latin typeface="Times New Roman"/>
                <a:cs typeface="Times New Roman"/>
              </a:rPr>
              <a:t>model</a:t>
            </a:r>
            <a:r>
              <a:rPr dirty="0" sz="2000" spc="-10" b="1" i="1">
                <a:latin typeface="Times New Roman"/>
                <a:cs typeface="Times New Roman"/>
              </a:rPr>
              <a:t> with</a:t>
            </a:r>
            <a:r>
              <a:rPr dirty="0" sz="2000" spc="30" b="1" i="1"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an</a:t>
            </a:r>
            <a:r>
              <a:rPr dirty="0" sz="2000" spc="130" b="1" i="1">
                <a:latin typeface="Times New Roman"/>
                <a:cs typeface="Times New Roman"/>
              </a:rPr>
              <a:t> </a:t>
            </a:r>
            <a:r>
              <a:rPr dirty="0" sz="2000" spc="-5" b="1" i="1">
                <a:latin typeface="Times New Roman"/>
                <a:cs typeface="Times New Roman"/>
              </a:rPr>
              <a:t>adjusted</a:t>
            </a:r>
            <a:r>
              <a:rPr dirty="0" sz="2000" spc="-120" b="1" i="1">
                <a:latin typeface="Times New Roman"/>
                <a:cs typeface="Times New Roman"/>
              </a:rPr>
              <a:t> </a:t>
            </a:r>
            <a:r>
              <a:rPr dirty="0" sz="2000" spc="-5" b="1" i="1">
                <a:latin typeface="Times New Roman"/>
                <a:cs typeface="Times New Roman"/>
              </a:rPr>
              <a:t>threshold</a:t>
            </a:r>
            <a:r>
              <a:rPr dirty="0" sz="2000" spc="-5" i="1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64640" y="2680360"/>
          <a:ext cx="10156190" cy="19704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9850"/>
                <a:gridCol w="1854200"/>
                <a:gridCol w="1631314"/>
                <a:gridCol w="2033905"/>
                <a:gridCol w="2027554"/>
              </a:tblGrid>
              <a:tr h="988161">
                <a:tc>
                  <a:txBody>
                    <a:bodyPr/>
                    <a:lstStyle/>
                    <a:p>
                      <a:pPr marL="78740" marR="330835">
                        <a:lnSpc>
                          <a:spcPct val="101000"/>
                        </a:lnSpc>
                        <a:spcBef>
                          <a:spcPts val="210"/>
                        </a:spcBef>
                        <a:tabLst>
                          <a:tab pos="1078865" algn="l"/>
                        </a:tabLst>
                      </a:pPr>
                      <a:r>
                        <a:rPr dirty="0" sz="20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Logistic	</a:t>
                      </a:r>
                      <a:r>
                        <a:rPr dirty="0" sz="20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Regr- </a:t>
                      </a:r>
                      <a:r>
                        <a:rPr dirty="0" sz="2000" spc="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ession </a:t>
                      </a:r>
                      <a:r>
                        <a:rPr dirty="0" sz="20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with </a:t>
                      </a:r>
                      <a:r>
                        <a:rPr dirty="0" sz="20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adjusted </a:t>
                      </a:r>
                      <a:r>
                        <a:rPr dirty="0" sz="2000" spc="-484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Threshold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667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55F82"/>
                    </a:solidFill>
                  </a:tcPr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dirty="0" sz="20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ACCURACY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8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55F82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dirty="0" sz="20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PRECISION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8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55F82"/>
                    </a:solidFill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dirty="0" sz="20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RECALL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8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55F82"/>
                    </a:solidFill>
                  </a:tcPr>
                </a:tc>
                <a:tc>
                  <a:txBody>
                    <a:bodyPr/>
                    <a:lstStyle/>
                    <a:p>
                      <a:pPr marL="28003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dirty="0" sz="20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F1</a:t>
                      </a:r>
                      <a:r>
                        <a:rPr dirty="0" sz="2000" spc="-3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SCORE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844">
                    <a:lnL w="127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55F82"/>
                    </a:solidFill>
                  </a:tcPr>
                </a:tc>
              </a:tr>
              <a:tr h="451142"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2400" spc="-5" b="1">
                          <a:latin typeface="Times New Roman"/>
                          <a:cs typeface="Times New Roman"/>
                        </a:rPr>
                        <a:t>Train</a:t>
                      </a:r>
                      <a:r>
                        <a:rPr dirty="0" sz="2400" spc="-6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b="1">
                          <a:latin typeface="Times New Roman"/>
                          <a:cs typeface="Times New Roman"/>
                        </a:rPr>
                        <a:t>data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2D6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0.73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2D6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0.38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2D6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0.91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2D6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0.53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2D6"/>
                    </a:solidFill>
                  </a:tcPr>
                </a:tc>
              </a:tr>
              <a:tr h="53069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2400" spc="-5" b="1">
                          <a:latin typeface="Times New Roman"/>
                          <a:cs typeface="Times New Roman"/>
                        </a:rPr>
                        <a:t>Test</a:t>
                      </a:r>
                      <a:r>
                        <a:rPr dirty="0" sz="2400" spc="-6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b="1">
                          <a:latin typeface="Times New Roman"/>
                          <a:cs typeface="Times New Roman"/>
                        </a:rPr>
                        <a:t>data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CCD2D6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0.71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CCD2D6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0.20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CCD2D6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0.83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CCD2D6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0.53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CCD2D6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92860" y="5354523"/>
            <a:ext cx="10286365" cy="597535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241300" marR="5080" indent="-228600">
              <a:lnSpc>
                <a:spcPts val="2110"/>
              </a:lnSpc>
              <a:spcBef>
                <a:spcPts val="4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5">
                <a:latin typeface="Times New Roman"/>
                <a:cs typeface="Times New Roman"/>
              </a:rPr>
              <a:t>While there </a:t>
            </a:r>
            <a:r>
              <a:rPr dirty="0" sz="2000" spc="-10">
                <a:latin typeface="Times New Roman"/>
                <a:cs typeface="Times New Roman"/>
              </a:rPr>
              <a:t>is </a:t>
            </a:r>
            <a:r>
              <a:rPr dirty="0" sz="2000" spc="-5">
                <a:latin typeface="Times New Roman"/>
                <a:cs typeface="Times New Roman"/>
              </a:rPr>
              <a:t>a small difference </a:t>
            </a:r>
            <a:r>
              <a:rPr dirty="0" sz="2000" spc="-10">
                <a:latin typeface="Times New Roman"/>
                <a:cs typeface="Times New Roman"/>
              </a:rPr>
              <a:t>in </a:t>
            </a:r>
            <a:r>
              <a:rPr dirty="0" sz="2000">
                <a:latin typeface="Times New Roman"/>
                <a:cs typeface="Times New Roman"/>
              </a:rPr>
              <a:t>accuracy between </a:t>
            </a:r>
            <a:r>
              <a:rPr dirty="0" sz="2000" spc="-5">
                <a:latin typeface="Times New Roman"/>
                <a:cs typeface="Times New Roman"/>
              </a:rPr>
              <a:t>the </a:t>
            </a:r>
            <a:r>
              <a:rPr dirty="0" sz="2000">
                <a:latin typeface="Times New Roman"/>
                <a:cs typeface="Times New Roman"/>
              </a:rPr>
              <a:t>two </a:t>
            </a:r>
            <a:r>
              <a:rPr dirty="0" sz="2000" spc="-5">
                <a:latin typeface="Times New Roman"/>
                <a:cs typeface="Times New Roman"/>
              </a:rPr>
              <a:t>sets, it </a:t>
            </a:r>
            <a:r>
              <a:rPr dirty="0" sz="2000" spc="-10">
                <a:latin typeface="Times New Roman"/>
                <a:cs typeface="Times New Roman"/>
              </a:rPr>
              <a:t>might not </a:t>
            </a:r>
            <a:r>
              <a:rPr dirty="0" sz="2000" spc="-5">
                <a:latin typeface="Times New Roman"/>
                <a:cs typeface="Times New Roman"/>
              </a:rPr>
              <a:t>necessarily indicate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significant</a:t>
            </a:r>
            <a:r>
              <a:rPr dirty="0" sz="2000" spc="1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problem</a:t>
            </a:r>
            <a:r>
              <a:rPr dirty="0" sz="2000" spc="-19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with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overfitting.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027" y="1466164"/>
            <a:ext cx="1657985" cy="4464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750" spc="5">
                <a:latin typeface="Times New Roman"/>
                <a:cs typeface="Times New Roman"/>
              </a:rPr>
              <a:t>Ch</a:t>
            </a:r>
            <a:r>
              <a:rPr dirty="0" sz="2750" spc="10">
                <a:latin typeface="Times New Roman"/>
                <a:cs typeface="Times New Roman"/>
              </a:rPr>
              <a:t>a</a:t>
            </a:r>
            <a:r>
              <a:rPr dirty="0" sz="2750" spc="-25">
                <a:latin typeface="Times New Roman"/>
                <a:cs typeface="Times New Roman"/>
              </a:rPr>
              <a:t>l</a:t>
            </a:r>
            <a:r>
              <a:rPr dirty="0" sz="2750">
                <a:latin typeface="Times New Roman"/>
                <a:cs typeface="Times New Roman"/>
              </a:rPr>
              <a:t>le</a:t>
            </a:r>
            <a:r>
              <a:rPr dirty="0" sz="2750" spc="-25">
                <a:latin typeface="Times New Roman"/>
                <a:cs typeface="Times New Roman"/>
              </a:rPr>
              <a:t>n</a:t>
            </a:r>
            <a:r>
              <a:rPr dirty="0" sz="2750" spc="10">
                <a:latin typeface="Times New Roman"/>
                <a:cs typeface="Times New Roman"/>
              </a:rPr>
              <a:t>g</a:t>
            </a:r>
            <a:r>
              <a:rPr dirty="0" sz="2750">
                <a:latin typeface="Times New Roman"/>
                <a:cs typeface="Times New Roman"/>
              </a:rPr>
              <a:t>es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8027" y="2276144"/>
            <a:ext cx="10185400" cy="3648710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2000" b="1">
                <a:latin typeface="Times New Roman"/>
                <a:cs typeface="Times New Roman"/>
              </a:rPr>
              <a:t>Mo</a:t>
            </a:r>
            <a:r>
              <a:rPr dirty="0" sz="2000" spc="-5" b="1">
                <a:latin typeface="Times New Roman"/>
                <a:cs typeface="Times New Roman"/>
              </a:rPr>
              <a:t>del</a:t>
            </a:r>
            <a:r>
              <a:rPr dirty="0" sz="2000" spc="3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Pe</a:t>
            </a:r>
            <a:r>
              <a:rPr dirty="0" sz="2000" b="1">
                <a:latin typeface="Times New Roman"/>
                <a:cs typeface="Times New Roman"/>
              </a:rPr>
              <a:t>rf</a:t>
            </a:r>
            <a:r>
              <a:rPr dirty="0" sz="2000" spc="5" b="1">
                <a:latin typeface="Times New Roman"/>
                <a:cs typeface="Times New Roman"/>
              </a:rPr>
              <a:t>o</a:t>
            </a:r>
            <a:r>
              <a:rPr dirty="0" sz="2000" spc="20" b="1">
                <a:latin typeface="Times New Roman"/>
                <a:cs typeface="Times New Roman"/>
              </a:rPr>
              <a:t>r</a:t>
            </a:r>
            <a:r>
              <a:rPr dirty="0" sz="2000" spc="-65" b="1">
                <a:latin typeface="Times New Roman"/>
                <a:cs typeface="Times New Roman"/>
              </a:rPr>
              <a:t>m</a:t>
            </a:r>
            <a:r>
              <a:rPr dirty="0" sz="2000" spc="5" b="1">
                <a:latin typeface="Times New Roman"/>
                <a:cs typeface="Times New Roman"/>
              </a:rPr>
              <a:t>a</a:t>
            </a:r>
            <a:r>
              <a:rPr dirty="0" sz="2000" spc="-5" b="1">
                <a:latin typeface="Times New Roman"/>
                <a:cs typeface="Times New Roman"/>
              </a:rPr>
              <a:t>nce</a:t>
            </a:r>
            <a:r>
              <a:rPr dirty="0" sz="2000" spc="-10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Ch</a:t>
            </a: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-5" b="1">
                <a:latin typeface="Times New Roman"/>
                <a:cs typeface="Times New Roman"/>
              </a:rPr>
              <a:t>ll</a:t>
            </a:r>
            <a:r>
              <a:rPr dirty="0" sz="2000" spc="15" b="1">
                <a:latin typeface="Times New Roman"/>
                <a:cs typeface="Times New Roman"/>
              </a:rPr>
              <a:t>e</a:t>
            </a:r>
            <a:r>
              <a:rPr dirty="0" sz="2000" spc="10" b="1">
                <a:latin typeface="Times New Roman"/>
                <a:cs typeface="Times New Roman"/>
              </a:rPr>
              <a:t>n</a:t>
            </a:r>
            <a:r>
              <a:rPr dirty="0" sz="2000" spc="5" b="1">
                <a:latin typeface="Times New Roman"/>
                <a:cs typeface="Times New Roman"/>
              </a:rPr>
              <a:t>g</a:t>
            </a:r>
            <a:r>
              <a:rPr dirty="0" sz="2000" spc="-5" b="1">
                <a:latin typeface="Times New Roman"/>
                <a:cs typeface="Times New Roman"/>
              </a:rPr>
              <a:t>es:</a:t>
            </a:r>
            <a:endParaRPr sz="20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2000" spc="-10" b="1">
                <a:latin typeface="Times New Roman"/>
                <a:cs typeface="Times New Roman"/>
              </a:rPr>
              <a:t>Domain</a:t>
            </a:r>
            <a:r>
              <a:rPr dirty="0" sz="2000" spc="-14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expertise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:</a:t>
            </a:r>
            <a:r>
              <a:rPr dirty="0" sz="2000" spc="160" b="1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To</a:t>
            </a:r>
            <a:r>
              <a:rPr dirty="0" sz="2000" spc="9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understand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outliers  </a:t>
            </a:r>
            <a:r>
              <a:rPr dirty="0" sz="2000" spc="-10">
                <a:latin typeface="Times New Roman"/>
                <a:cs typeface="Times New Roman"/>
              </a:rPr>
              <a:t>and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distribution.</a:t>
            </a:r>
            <a:endParaRPr sz="20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81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2000" spc="-10" b="1">
                <a:latin typeface="Times New Roman"/>
                <a:cs typeface="Times New Roman"/>
              </a:rPr>
              <a:t>L</a:t>
            </a:r>
            <a:r>
              <a:rPr dirty="0" sz="2000" spc="-10" b="1">
                <a:latin typeface="Times New Roman"/>
                <a:cs typeface="Times New Roman"/>
              </a:rPr>
              <a:t>ow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Precision</a:t>
            </a:r>
            <a:endParaRPr sz="20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844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Highly</a:t>
            </a:r>
            <a:r>
              <a:rPr dirty="0" sz="2000" spc="-6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correlated</a:t>
            </a:r>
            <a:r>
              <a:rPr dirty="0" sz="2000" spc="-9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columns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750" b="1">
                <a:latin typeface="Times New Roman"/>
                <a:cs typeface="Times New Roman"/>
              </a:rPr>
              <a:t>Future</a:t>
            </a:r>
            <a:r>
              <a:rPr dirty="0" sz="2750" spc="70" b="1">
                <a:latin typeface="Times New Roman"/>
                <a:cs typeface="Times New Roman"/>
              </a:rPr>
              <a:t> </a:t>
            </a:r>
            <a:r>
              <a:rPr dirty="0" sz="2750" spc="-5" b="1">
                <a:latin typeface="Times New Roman"/>
                <a:cs typeface="Times New Roman"/>
              </a:rPr>
              <a:t>steps</a:t>
            </a:r>
            <a:r>
              <a:rPr dirty="0" sz="2750" spc="75" b="1">
                <a:latin typeface="Times New Roman"/>
                <a:cs typeface="Times New Roman"/>
              </a:rPr>
              <a:t> </a:t>
            </a:r>
            <a:r>
              <a:rPr dirty="0" sz="2750" b="1">
                <a:latin typeface="Times New Roman"/>
                <a:cs typeface="Times New Roman"/>
              </a:rPr>
              <a:t>:</a:t>
            </a:r>
            <a:endParaRPr sz="2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2000" spc="-5">
                <a:latin typeface="Times New Roman"/>
                <a:cs typeface="Times New Roman"/>
              </a:rPr>
              <a:t>Continuously</a:t>
            </a:r>
            <a:r>
              <a:rPr dirty="0" sz="2000" spc="-190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collect</a:t>
            </a:r>
            <a:r>
              <a:rPr dirty="0" sz="2000" spc="-12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and</a:t>
            </a:r>
            <a:r>
              <a:rPr dirty="0" sz="2000" spc="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integrate</a:t>
            </a:r>
            <a:r>
              <a:rPr dirty="0" sz="2000" spc="-12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relevant</a:t>
            </a:r>
            <a:r>
              <a:rPr dirty="0" sz="2000" spc="-12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data</a:t>
            </a:r>
            <a:r>
              <a:rPr dirty="0" sz="2000" spc="75" b="1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to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improve</a:t>
            </a:r>
            <a:r>
              <a:rPr dirty="0" sz="2000" spc="2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model's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performance.</a:t>
            </a:r>
            <a:endParaRPr sz="20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75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2000" spc="-5">
                <a:latin typeface="Times New Roman"/>
                <a:cs typeface="Times New Roman"/>
              </a:rPr>
              <a:t>Collaborate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closely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with</a:t>
            </a:r>
            <a:r>
              <a:rPr dirty="0" sz="2000" spc="1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healthcare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professionals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to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incorporate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domain</a:t>
            </a:r>
            <a:r>
              <a:rPr dirty="0" sz="2000" spc="-8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expertise</a:t>
            </a:r>
            <a:r>
              <a:rPr dirty="0" sz="2000" spc="25" b="1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into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the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model.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1069" y="2878023"/>
            <a:ext cx="374269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>
                <a:solidFill>
                  <a:srgbClr val="163C62"/>
                </a:solidFill>
                <a:latin typeface="Times New Roman"/>
                <a:cs typeface="Times New Roman"/>
              </a:rPr>
              <a:t>THANK</a:t>
            </a:r>
            <a:r>
              <a:rPr dirty="0" sz="4800" spc="-280">
                <a:solidFill>
                  <a:srgbClr val="163C62"/>
                </a:solidFill>
                <a:latin typeface="Times New Roman"/>
                <a:cs typeface="Times New Roman"/>
              </a:rPr>
              <a:t> </a:t>
            </a:r>
            <a:r>
              <a:rPr dirty="0" sz="4800">
                <a:solidFill>
                  <a:srgbClr val="163C62"/>
                </a:solidFill>
                <a:latin typeface="Times New Roman"/>
                <a:cs typeface="Times New Roman"/>
              </a:rPr>
              <a:t>YOU</a:t>
            </a:r>
            <a:endParaRPr sz="4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27304" y="585469"/>
          <a:ext cx="10967085" cy="6196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0745"/>
                <a:gridCol w="7527925"/>
              </a:tblGrid>
              <a:tr h="16160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353695">
                        <a:lnSpc>
                          <a:spcPct val="100000"/>
                        </a:lnSpc>
                        <a:tabLst>
                          <a:tab pos="1725295" algn="l"/>
                        </a:tabLst>
                      </a:pP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BUSINESS	PROBLEM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150">
                        <a:latin typeface="Times New Roman"/>
                        <a:cs typeface="Times New Roman"/>
                      </a:endParaRPr>
                    </a:p>
                    <a:p>
                      <a:pPr marL="387350" indent="-287655">
                        <a:lnSpc>
                          <a:spcPts val="2365"/>
                        </a:lnSpc>
                        <a:buFont typeface="Arial MT"/>
                        <a:buChar char="•"/>
                        <a:tabLst>
                          <a:tab pos="387350" algn="l"/>
                          <a:tab pos="387985" algn="l"/>
                        </a:tabLst>
                      </a:pP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2000" spc="3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2000" spc="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ate</a:t>
                      </a:r>
                      <a:r>
                        <a:rPr dirty="0" sz="2000" spc="25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2000" spc="-1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2000" spc="5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2000" spc="1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tif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dirty="0" sz="2000" spc="2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2000" spc="1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2000" spc="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2000" spc="1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itical</a:t>
                      </a:r>
                      <a:r>
                        <a:rPr dirty="0" sz="2000" spc="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1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atie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ts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387350" indent="-287655">
                        <a:lnSpc>
                          <a:spcPts val="2365"/>
                        </a:lnSpc>
                        <a:buFont typeface="Arial MT"/>
                        <a:buChar char="•"/>
                        <a:tabLst>
                          <a:tab pos="387350" algn="l"/>
                          <a:tab pos="387985" algn="l"/>
                        </a:tabLst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So</a:t>
                      </a:r>
                      <a:r>
                        <a:rPr dirty="0" sz="2000" spc="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dirty="0" sz="20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health</a:t>
                      </a:r>
                      <a:r>
                        <a:rPr dirty="0" sz="2000" spc="-1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expert</a:t>
                      </a:r>
                      <a:r>
                        <a:rPr dirty="0" sz="20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give</a:t>
                      </a:r>
                      <a:r>
                        <a:rPr dirty="0" sz="2000" spc="2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more</a:t>
                      </a:r>
                      <a:r>
                        <a:rPr dirty="0" sz="20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attention</a:t>
                      </a:r>
                      <a:r>
                        <a:rPr dirty="0" sz="2000" spc="-2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20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critical</a:t>
                      </a:r>
                      <a:r>
                        <a:rPr dirty="0" sz="20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patient</a:t>
                      </a:r>
                      <a:r>
                        <a:rPr dirty="0" sz="2000" spc="-1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72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1524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TECHNOLOGICAL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23290">
                        <a:lnSpc>
                          <a:spcPct val="100000"/>
                        </a:lnSpc>
                      </a:pPr>
                      <a:r>
                        <a:rPr dirty="0" sz="2000" spc="-10" b="1">
                          <a:latin typeface="Times New Roman"/>
                          <a:cs typeface="Times New Roman"/>
                        </a:rPr>
                        <a:t>PROBLEM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dirty="0" sz="1800" spc="-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Quality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8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Consistency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558165" indent="-457834">
                        <a:lnSpc>
                          <a:spcPct val="100000"/>
                        </a:lnSpc>
                        <a:spcBef>
                          <a:spcPts val="25"/>
                        </a:spcBef>
                        <a:buFont typeface="Arial MT"/>
                        <a:buChar char="•"/>
                        <a:tabLst>
                          <a:tab pos="557530" algn="l"/>
                          <a:tab pos="558165" algn="l"/>
                        </a:tabLst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Model</a:t>
                      </a:r>
                      <a:r>
                        <a:rPr dirty="0" sz="18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Generalization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 Across</a:t>
                      </a:r>
                      <a:r>
                        <a:rPr dirty="0" sz="18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Diverse</a:t>
                      </a:r>
                      <a:r>
                        <a:rPr dirty="0" sz="18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Populations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558165" indent="-457834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557530" algn="l"/>
                          <a:tab pos="558165" algn="l"/>
                        </a:tabLst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Handling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Missing</a:t>
                      </a:r>
                      <a:r>
                        <a:rPr dirty="0" sz="1800" spc="1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dirty="0" sz="1800" spc="-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8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Imbalances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558165" indent="-457834">
                        <a:lnSpc>
                          <a:spcPts val="2135"/>
                        </a:lnSpc>
                        <a:spcBef>
                          <a:spcPts val="25"/>
                        </a:spcBef>
                        <a:buFont typeface="Arial MT"/>
                        <a:buChar char="•"/>
                        <a:tabLst>
                          <a:tab pos="557530" algn="l"/>
                          <a:tab pos="558165" algn="l"/>
                        </a:tabLst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Continuous</a:t>
                      </a: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Model</a:t>
                      </a:r>
                      <a:r>
                        <a:rPr dirty="0" sz="1800" spc="-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Monitoring</a:t>
                      </a:r>
                      <a:r>
                        <a:rPr dirty="0" sz="1800" spc="1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800" spc="-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Updating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558165" indent="-457834">
                        <a:lnSpc>
                          <a:spcPts val="2135"/>
                        </a:lnSpc>
                        <a:buFont typeface="Arial MT"/>
                        <a:buChar char="•"/>
                        <a:tabLst>
                          <a:tab pos="557530" algn="l"/>
                          <a:tab pos="558165" algn="l"/>
                        </a:tabLst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Scalability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356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19710">
                        <a:lnSpc>
                          <a:spcPct val="100000"/>
                        </a:lnSpc>
                      </a:pP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IMPORTANCE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0" indent="-287655">
                        <a:lnSpc>
                          <a:spcPct val="100000"/>
                        </a:lnSpc>
                        <a:spcBef>
                          <a:spcPts val="300"/>
                        </a:spcBef>
                        <a:buFont typeface="Arial MT"/>
                        <a:buChar char="•"/>
                        <a:tabLst>
                          <a:tab pos="387350" algn="l"/>
                          <a:tab pos="387985" algn="l"/>
                        </a:tabLst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Reduced</a:t>
                      </a:r>
                      <a:r>
                        <a:rPr dirty="0" sz="2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Healthcare</a:t>
                      </a:r>
                      <a:r>
                        <a:rPr dirty="0" sz="2000" spc="-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Costs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387350" indent="-287655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Arial MT"/>
                        <a:buChar char="•"/>
                        <a:tabLst>
                          <a:tab pos="387350" algn="l"/>
                          <a:tab pos="387985" algn="l"/>
                        </a:tabLst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Medical</a:t>
                      </a:r>
                      <a:r>
                        <a:rPr dirty="0" sz="20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Research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387350" indent="-287655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387350" algn="l"/>
                          <a:tab pos="387985" algn="l"/>
                        </a:tabLst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Challenges</a:t>
                      </a:r>
                      <a:r>
                        <a:rPr dirty="0" sz="2000" spc="-1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5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2000" spc="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Healthcare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387350" indent="-287655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Arial MT"/>
                        <a:buChar char="•"/>
                        <a:tabLst>
                          <a:tab pos="387350" algn="l"/>
                          <a:tab pos="387985" algn="l"/>
                        </a:tabLst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Improved</a:t>
                      </a:r>
                      <a:r>
                        <a:rPr dirty="0" sz="2000" spc="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Patient</a:t>
                      </a:r>
                      <a:r>
                        <a:rPr dirty="0" sz="2000" spc="-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Care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551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161290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dirty="0" sz="2000" spc="-10" b="1">
                          <a:latin typeface="Times New Roman"/>
                          <a:cs typeface="Times New Roman"/>
                        </a:rPr>
                        <a:t>SUGGESTED</a:t>
                      </a:r>
                      <a:r>
                        <a:rPr dirty="0" sz="2000" spc="-5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SOLUTION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0" indent="-287655">
                        <a:lnSpc>
                          <a:spcPct val="100000"/>
                        </a:lnSpc>
                        <a:spcBef>
                          <a:spcPts val="325"/>
                        </a:spcBef>
                        <a:buFont typeface="Arial MT"/>
                        <a:buChar char="•"/>
                        <a:tabLst>
                          <a:tab pos="387350" algn="l"/>
                          <a:tab pos="387985" algn="l"/>
                        </a:tabLst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Patient-Centric</a:t>
                      </a:r>
                      <a:r>
                        <a:rPr dirty="0" sz="2000" spc="-1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Approach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387350" indent="-287655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Arial MT"/>
                        <a:buChar char="•"/>
                        <a:tabLst>
                          <a:tab pos="387350" algn="l"/>
                          <a:tab pos="387985" algn="l"/>
                        </a:tabLst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Resource</a:t>
                      </a:r>
                      <a:r>
                        <a:rPr dirty="0" sz="2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Optimization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 and</a:t>
                      </a:r>
                      <a:r>
                        <a:rPr dirty="0" sz="20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Alerts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387350" indent="-287655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387350" algn="l"/>
                          <a:tab pos="387985" algn="l"/>
                        </a:tabLst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Integration</a:t>
                      </a:r>
                      <a:r>
                        <a:rPr dirty="0" sz="2000" spc="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dirty="0" sz="2000" spc="1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Electronic</a:t>
                      </a:r>
                      <a:r>
                        <a:rPr dirty="0" sz="2000" spc="-1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Health</a:t>
                      </a:r>
                      <a:r>
                        <a:rPr dirty="0" sz="2000" spc="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Records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387350" indent="-287655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387350" algn="l"/>
                          <a:tab pos="387985" algn="l"/>
                        </a:tabLst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li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ical</a:t>
                      </a:r>
                      <a:r>
                        <a:rPr dirty="0" sz="2000" spc="-1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Vali</a:t>
                      </a:r>
                      <a:r>
                        <a:rPr dirty="0" sz="2000" spc="1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ti</a:t>
                      </a:r>
                      <a:r>
                        <a:rPr dirty="0" sz="2000" spc="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2000" spc="-1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2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2000" spc="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2000" spc="10">
                          <a:latin typeface="Times New Roman"/>
                          <a:cs typeface="Times New Roman"/>
                        </a:rPr>
                        <a:t>Wo</a:t>
                      </a:r>
                      <a:r>
                        <a:rPr dirty="0" sz="2000" spc="5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ld</a:t>
                      </a:r>
                      <a:r>
                        <a:rPr dirty="0" sz="2000" spc="-2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3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est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g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956" y="371602"/>
            <a:ext cx="23158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latin typeface="Times New Roman"/>
                <a:cs typeface="Times New Roman"/>
              </a:rPr>
              <a:t>"Data</a:t>
            </a:r>
            <a:r>
              <a:rPr dirty="0" spc="-70">
                <a:latin typeface="Times New Roman"/>
                <a:cs typeface="Times New Roman"/>
              </a:rPr>
              <a:t> </a:t>
            </a:r>
            <a:r>
              <a:rPr dirty="0" spc="-5">
                <a:latin typeface="Times New Roman"/>
                <a:cs typeface="Times New Roman"/>
              </a:rPr>
              <a:t>Overview"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956" y="1015111"/>
            <a:ext cx="2630170" cy="16452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-5" b="1">
                <a:latin typeface="Times New Roman"/>
                <a:cs typeface="Times New Roman"/>
              </a:rPr>
              <a:t>Dataset</a:t>
            </a:r>
            <a:r>
              <a:rPr dirty="0" sz="2000" spc="-12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Dimensions: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>
              <a:latin typeface="Times New Roman"/>
              <a:cs typeface="Times New Roman"/>
            </a:endParaRPr>
          </a:p>
          <a:p>
            <a:pPr marL="469900">
              <a:lnSpc>
                <a:spcPts val="2005"/>
              </a:lnSpc>
            </a:pPr>
            <a:r>
              <a:rPr dirty="0" sz="1700" spc="-5">
                <a:latin typeface="Times New Roman"/>
                <a:cs typeface="Times New Roman"/>
              </a:rPr>
              <a:t>Number</a:t>
            </a:r>
            <a:r>
              <a:rPr dirty="0" sz="1700" spc="-10">
                <a:latin typeface="Times New Roman"/>
                <a:cs typeface="Times New Roman"/>
              </a:rPr>
              <a:t> of </a:t>
            </a:r>
            <a:r>
              <a:rPr dirty="0" sz="1700" spc="-5">
                <a:latin typeface="Times New Roman"/>
                <a:cs typeface="Times New Roman"/>
              </a:rPr>
              <a:t>Rows:</a:t>
            </a:r>
            <a:r>
              <a:rPr dirty="0" sz="1700" spc="15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91713</a:t>
            </a:r>
            <a:endParaRPr sz="1700">
              <a:latin typeface="Times New Roman"/>
              <a:cs typeface="Times New Roman"/>
            </a:endParaRPr>
          </a:p>
          <a:p>
            <a:pPr marL="469900">
              <a:lnSpc>
                <a:spcPts val="2005"/>
              </a:lnSpc>
            </a:pPr>
            <a:r>
              <a:rPr dirty="0" sz="1700" spc="-5">
                <a:latin typeface="Times New Roman"/>
                <a:cs typeface="Times New Roman"/>
              </a:rPr>
              <a:t>Number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of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Columns:</a:t>
            </a:r>
            <a:r>
              <a:rPr dirty="0" sz="1700" spc="-50">
                <a:latin typeface="Times New Roman"/>
                <a:cs typeface="Times New Roman"/>
              </a:rPr>
              <a:t> </a:t>
            </a:r>
            <a:r>
              <a:rPr dirty="0" sz="1700" spc="10" b="1">
                <a:latin typeface="Times New Roman"/>
                <a:cs typeface="Times New Roman"/>
              </a:rPr>
              <a:t>85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1700" spc="-10" b="1">
                <a:latin typeface="Times New Roman"/>
                <a:cs typeface="Times New Roman"/>
              </a:rPr>
              <a:t>C</a:t>
            </a:r>
            <a:r>
              <a:rPr dirty="0" sz="1700" spc="-15" b="1">
                <a:latin typeface="Times New Roman"/>
                <a:cs typeface="Times New Roman"/>
              </a:rPr>
              <a:t>o</a:t>
            </a:r>
            <a:r>
              <a:rPr dirty="0" sz="1700" spc="5" b="1">
                <a:latin typeface="Times New Roman"/>
                <a:cs typeface="Times New Roman"/>
              </a:rPr>
              <a:t>l</a:t>
            </a:r>
            <a:r>
              <a:rPr dirty="0" sz="1700" spc="-15" b="1">
                <a:latin typeface="Times New Roman"/>
                <a:cs typeface="Times New Roman"/>
              </a:rPr>
              <a:t>u</a:t>
            </a:r>
            <a:r>
              <a:rPr dirty="0" sz="1700" b="1">
                <a:latin typeface="Times New Roman"/>
                <a:cs typeface="Times New Roman"/>
              </a:rPr>
              <a:t>mn</a:t>
            </a:r>
            <a:r>
              <a:rPr dirty="0" sz="1700" spc="-130" b="1">
                <a:latin typeface="Times New Roman"/>
                <a:cs typeface="Times New Roman"/>
              </a:rPr>
              <a:t> </a:t>
            </a:r>
            <a:r>
              <a:rPr dirty="0" sz="1700" spc="-10" b="1">
                <a:latin typeface="Times New Roman"/>
                <a:cs typeface="Times New Roman"/>
              </a:rPr>
              <a:t>T</a:t>
            </a:r>
            <a:r>
              <a:rPr dirty="0" sz="1700" spc="10" b="1">
                <a:latin typeface="Times New Roman"/>
                <a:cs typeface="Times New Roman"/>
              </a:rPr>
              <a:t>y</a:t>
            </a:r>
            <a:r>
              <a:rPr dirty="0" sz="1700" spc="-15" b="1">
                <a:latin typeface="Times New Roman"/>
                <a:cs typeface="Times New Roman"/>
              </a:rPr>
              <a:t>p</a:t>
            </a:r>
            <a:r>
              <a:rPr dirty="0" sz="1700" spc="-15" b="1">
                <a:latin typeface="Times New Roman"/>
                <a:cs typeface="Times New Roman"/>
              </a:rPr>
              <a:t>e</a:t>
            </a:r>
            <a:r>
              <a:rPr dirty="0" sz="1700" spc="-20" b="1">
                <a:latin typeface="Times New Roman"/>
                <a:cs typeface="Times New Roman"/>
              </a:rPr>
              <a:t>s</a:t>
            </a:r>
            <a:r>
              <a:rPr dirty="0" sz="1700" b="1">
                <a:latin typeface="Times New Roman"/>
                <a:cs typeface="Times New Roman"/>
              </a:rPr>
              <a:t>: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0460" y="2625089"/>
            <a:ext cx="3533140" cy="102044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indent="-287020">
              <a:lnSpc>
                <a:spcPts val="198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700" spc="-5">
                <a:latin typeface="Times New Roman"/>
                <a:cs typeface="Times New Roman"/>
              </a:rPr>
              <a:t>Such</a:t>
            </a:r>
            <a:r>
              <a:rPr dirty="0" sz="1700" spc="-95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Times New Roman"/>
                <a:cs typeface="Times New Roman"/>
              </a:rPr>
              <a:t>as</a:t>
            </a:r>
            <a:r>
              <a:rPr dirty="0" sz="1700" spc="-2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patient</a:t>
            </a:r>
            <a:r>
              <a:rPr dirty="0" sz="170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ID's,</a:t>
            </a:r>
            <a:endParaRPr sz="1700">
              <a:latin typeface="Times New Roman"/>
              <a:cs typeface="Times New Roman"/>
            </a:endParaRPr>
          </a:p>
          <a:p>
            <a:pPr marL="299085" indent="-287020">
              <a:lnSpc>
                <a:spcPts val="192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700" spc="-5">
                <a:latin typeface="Times New Roman"/>
                <a:cs typeface="Times New Roman"/>
              </a:rPr>
              <a:t>Reason</a:t>
            </a:r>
            <a:r>
              <a:rPr dirty="0" sz="1700" spc="-4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for</a:t>
            </a:r>
            <a:r>
              <a:rPr dirty="0" sz="1700" spc="-6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admission</a:t>
            </a:r>
            <a:endParaRPr sz="1700">
              <a:latin typeface="Times New Roman"/>
              <a:cs typeface="Times New Roman"/>
            </a:endParaRPr>
          </a:p>
          <a:p>
            <a:pPr marL="299085" indent="-287020">
              <a:lnSpc>
                <a:spcPts val="193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700" spc="15">
                <a:latin typeface="Times New Roman"/>
                <a:cs typeface="Times New Roman"/>
              </a:rPr>
              <a:t>O</a:t>
            </a:r>
            <a:r>
              <a:rPr dirty="0" sz="1700" spc="-40">
                <a:latin typeface="Times New Roman"/>
                <a:cs typeface="Times New Roman"/>
              </a:rPr>
              <a:t>v</a:t>
            </a:r>
            <a:r>
              <a:rPr dirty="0" sz="1700" spc="-15">
                <a:latin typeface="Times New Roman"/>
                <a:cs typeface="Times New Roman"/>
              </a:rPr>
              <a:t>e</a:t>
            </a:r>
            <a:r>
              <a:rPr dirty="0" sz="1700" spc="5">
                <a:latin typeface="Times New Roman"/>
                <a:cs typeface="Times New Roman"/>
              </a:rPr>
              <a:t>r</a:t>
            </a:r>
            <a:r>
              <a:rPr dirty="0" sz="1700" spc="10">
                <a:latin typeface="Times New Roman"/>
                <a:cs typeface="Times New Roman"/>
              </a:rPr>
              <a:t>a</a:t>
            </a:r>
            <a:r>
              <a:rPr dirty="0" sz="1700" spc="5">
                <a:latin typeface="Times New Roman"/>
                <a:cs typeface="Times New Roman"/>
              </a:rPr>
              <a:t>l</a:t>
            </a:r>
            <a:r>
              <a:rPr dirty="0" sz="1700">
                <a:latin typeface="Times New Roman"/>
                <a:cs typeface="Times New Roman"/>
              </a:rPr>
              <a:t>l</a:t>
            </a:r>
            <a:r>
              <a:rPr dirty="0" sz="1700" spc="-125">
                <a:latin typeface="Times New Roman"/>
                <a:cs typeface="Times New Roman"/>
              </a:rPr>
              <a:t> </a:t>
            </a:r>
            <a:r>
              <a:rPr dirty="0" sz="1700" spc="-20">
                <a:latin typeface="Times New Roman"/>
                <a:cs typeface="Times New Roman"/>
              </a:rPr>
              <a:t>I</a:t>
            </a:r>
            <a:r>
              <a:rPr dirty="0" sz="1700" spc="-10">
                <a:latin typeface="Times New Roman"/>
                <a:cs typeface="Times New Roman"/>
              </a:rPr>
              <a:t>C</a:t>
            </a:r>
            <a:r>
              <a:rPr dirty="0" sz="1700">
                <a:latin typeface="Times New Roman"/>
                <a:cs typeface="Times New Roman"/>
              </a:rPr>
              <a:t>U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Times New Roman"/>
                <a:cs typeface="Times New Roman"/>
              </a:rPr>
              <a:t>s</a:t>
            </a:r>
            <a:r>
              <a:rPr dirty="0" sz="1700" spc="-20">
                <a:latin typeface="Times New Roman"/>
                <a:cs typeface="Times New Roman"/>
              </a:rPr>
              <a:t>t</a:t>
            </a:r>
            <a:r>
              <a:rPr dirty="0" sz="1700" spc="10">
                <a:latin typeface="Times New Roman"/>
                <a:cs typeface="Times New Roman"/>
              </a:rPr>
              <a:t>a</a:t>
            </a:r>
            <a:r>
              <a:rPr dirty="0" sz="1700">
                <a:latin typeface="Times New Roman"/>
                <a:cs typeface="Times New Roman"/>
              </a:rPr>
              <a:t>y</a:t>
            </a:r>
            <a:r>
              <a:rPr dirty="0" sz="1700" spc="-30">
                <a:latin typeface="Times New Roman"/>
                <a:cs typeface="Times New Roman"/>
              </a:rPr>
              <a:t> </a:t>
            </a:r>
            <a:r>
              <a:rPr dirty="0" sz="1700" spc="10">
                <a:latin typeface="Times New Roman"/>
                <a:cs typeface="Times New Roman"/>
              </a:rPr>
              <a:t>a</a:t>
            </a:r>
            <a:r>
              <a:rPr dirty="0" sz="1700" spc="-15">
                <a:latin typeface="Times New Roman"/>
                <a:cs typeface="Times New Roman"/>
              </a:rPr>
              <a:t>n</a:t>
            </a:r>
            <a:r>
              <a:rPr dirty="0" sz="1700">
                <a:latin typeface="Times New Roman"/>
                <a:cs typeface="Times New Roman"/>
              </a:rPr>
              <a:t>d</a:t>
            </a:r>
            <a:r>
              <a:rPr dirty="0" sz="1700" spc="-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U</a:t>
            </a:r>
            <a:r>
              <a:rPr dirty="0" sz="1700" spc="-15">
                <a:latin typeface="Times New Roman"/>
                <a:cs typeface="Times New Roman"/>
              </a:rPr>
              <a:t>n</a:t>
            </a:r>
            <a:r>
              <a:rPr dirty="0" sz="1700" spc="5">
                <a:latin typeface="Times New Roman"/>
                <a:cs typeface="Times New Roman"/>
              </a:rPr>
              <a:t>i</a:t>
            </a:r>
            <a:r>
              <a:rPr dirty="0" sz="1700">
                <a:latin typeface="Times New Roman"/>
                <a:cs typeface="Times New Roman"/>
              </a:rPr>
              <a:t>t</a:t>
            </a:r>
            <a:r>
              <a:rPr dirty="0" sz="1700" spc="85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Times New Roman"/>
                <a:cs typeface="Times New Roman"/>
              </a:rPr>
              <a:t>s</a:t>
            </a:r>
            <a:r>
              <a:rPr dirty="0" sz="1700" spc="-20">
                <a:latin typeface="Times New Roman"/>
                <a:cs typeface="Times New Roman"/>
              </a:rPr>
              <a:t>t</a:t>
            </a:r>
            <a:r>
              <a:rPr dirty="0" sz="1700" spc="10">
                <a:latin typeface="Times New Roman"/>
                <a:cs typeface="Times New Roman"/>
              </a:rPr>
              <a:t>a</a:t>
            </a:r>
            <a:r>
              <a:rPr dirty="0" sz="1700">
                <a:latin typeface="Times New Roman"/>
                <a:cs typeface="Times New Roman"/>
              </a:rPr>
              <a:t>y</a:t>
            </a:r>
            <a:endParaRPr sz="1700">
              <a:latin typeface="Times New Roman"/>
              <a:cs typeface="Times New Roman"/>
            </a:endParaRPr>
          </a:p>
          <a:p>
            <a:pPr marL="299085" indent="-287020">
              <a:lnSpc>
                <a:spcPts val="1989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700" spc="-10">
                <a:latin typeface="Times New Roman"/>
                <a:cs typeface="Times New Roman"/>
              </a:rPr>
              <a:t>Previous</a:t>
            </a:r>
            <a:r>
              <a:rPr dirty="0" sz="1700" spc="39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health</a:t>
            </a:r>
            <a:r>
              <a:rPr dirty="0" sz="1700" spc="-8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disease</a:t>
            </a:r>
            <a:r>
              <a:rPr dirty="0" sz="1700" spc="-5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e.g.</a:t>
            </a:r>
            <a:r>
              <a:rPr dirty="0" sz="1700" spc="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Diabetes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29505" y="3359911"/>
            <a:ext cx="332740" cy="2851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 spc="-15">
                <a:latin typeface="Times New Roman"/>
                <a:cs typeface="Times New Roman"/>
              </a:rPr>
              <a:t>e</a:t>
            </a:r>
            <a:r>
              <a:rPr dirty="0" sz="1700" spc="5">
                <a:latin typeface="Times New Roman"/>
                <a:cs typeface="Times New Roman"/>
              </a:rPr>
              <a:t>t</a:t>
            </a:r>
            <a:r>
              <a:rPr dirty="0" sz="1700" spc="10">
                <a:latin typeface="Times New Roman"/>
                <a:cs typeface="Times New Roman"/>
              </a:rPr>
              <a:t>c</a:t>
            </a:r>
            <a:r>
              <a:rPr dirty="0" sz="1700">
                <a:latin typeface="Times New Roman"/>
                <a:cs typeface="Times New Roman"/>
              </a:rPr>
              <a:t>.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2956" y="3936238"/>
            <a:ext cx="4902200" cy="22675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-20" b="1">
                <a:latin typeface="Times New Roman"/>
                <a:cs typeface="Times New Roman"/>
              </a:rPr>
              <a:t>T</a:t>
            </a:r>
            <a:r>
              <a:rPr dirty="0" sz="2000" spc="5" b="1">
                <a:latin typeface="Times New Roman"/>
                <a:cs typeface="Times New Roman"/>
              </a:rPr>
              <a:t>a</a:t>
            </a:r>
            <a:r>
              <a:rPr dirty="0" sz="2000" spc="-5" b="1">
                <a:latin typeface="Times New Roman"/>
                <a:cs typeface="Times New Roman"/>
              </a:rPr>
              <a:t>r</a:t>
            </a:r>
            <a:r>
              <a:rPr dirty="0" sz="2000" spc="5" b="1">
                <a:latin typeface="Times New Roman"/>
                <a:cs typeface="Times New Roman"/>
              </a:rPr>
              <a:t>g</a:t>
            </a:r>
            <a:r>
              <a:rPr dirty="0" sz="2000" spc="-5" b="1">
                <a:latin typeface="Times New Roman"/>
                <a:cs typeface="Times New Roman"/>
              </a:rPr>
              <a:t>et</a:t>
            </a:r>
            <a:r>
              <a:rPr dirty="0" sz="2000" spc="-7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Di</a:t>
            </a:r>
            <a:r>
              <a:rPr dirty="0" sz="2000" spc="-15" b="1">
                <a:latin typeface="Times New Roman"/>
                <a:cs typeface="Times New Roman"/>
              </a:rPr>
              <a:t>s</a:t>
            </a:r>
            <a:r>
              <a:rPr dirty="0" sz="2000" b="1">
                <a:latin typeface="Times New Roman"/>
                <a:cs typeface="Times New Roman"/>
              </a:rPr>
              <a:t>t</a:t>
            </a:r>
            <a:r>
              <a:rPr dirty="0" sz="2000" spc="-5" b="1">
                <a:latin typeface="Times New Roman"/>
                <a:cs typeface="Times New Roman"/>
              </a:rPr>
              <a:t>ributi</a:t>
            </a:r>
            <a:r>
              <a:rPr dirty="0" sz="2000" spc="5" b="1">
                <a:latin typeface="Times New Roman"/>
                <a:cs typeface="Times New Roman"/>
              </a:rPr>
              <a:t>o</a:t>
            </a:r>
            <a:r>
              <a:rPr dirty="0" sz="2000" spc="-5" b="1">
                <a:latin typeface="Times New Roman"/>
                <a:cs typeface="Times New Roman"/>
              </a:rPr>
              <a:t>n: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Times New Roman"/>
              <a:cs typeface="Times New Roman"/>
            </a:endParaRPr>
          </a:p>
          <a:p>
            <a:pPr marL="698500" indent="-229235">
              <a:lnSpc>
                <a:spcPts val="1995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1700" spc="-5">
                <a:latin typeface="Times New Roman"/>
                <a:cs typeface="Times New Roman"/>
              </a:rPr>
              <a:t>Positive</a:t>
            </a:r>
            <a:r>
              <a:rPr dirty="0" sz="1700" spc="-4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Class</a:t>
            </a:r>
            <a:r>
              <a:rPr dirty="0" sz="1700" spc="50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(1):</a:t>
            </a:r>
            <a:r>
              <a:rPr dirty="0" sz="1700" spc="-7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8</a:t>
            </a:r>
            <a:endParaRPr sz="1700">
              <a:latin typeface="Times New Roman"/>
              <a:cs typeface="Times New Roman"/>
            </a:endParaRPr>
          </a:p>
          <a:p>
            <a:pPr marL="698500" indent="-229235">
              <a:lnSpc>
                <a:spcPts val="1995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1700" spc="-10">
                <a:latin typeface="Times New Roman"/>
                <a:cs typeface="Times New Roman"/>
              </a:rPr>
              <a:t>N</a:t>
            </a:r>
            <a:r>
              <a:rPr dirty="0" sz="1700" spc="-15">
                <a:latin typeface="Times New Roman"/>
                <a:cs typeface="Times New Roman"/>
              </a:rPr>
              <a:t>eg</a:t>
            </a:r>
            <a:r>
              <a:rPr dirty="0" sz="1700" spc="10">
                <a:latin typeface="Times New Roman"/>
                <a:cs typeface="Times New Roman"/>
              </a:rPr>
              <a:t>a</a:t>
            </a:r>
            <a:r>
              <a:rPr dirty="0" sz="1700" spc="5">
                <a:latin typeface="Times New Roman"/>
                <a:cs typeface="Times New Roman"/>
              </a:rPr>
              <a:t>ti</a:t>
            </a:r>
            <a:r>
              <a:rPr dirty="0" sz="1700" spc="-15">
                <a:latin typeface="Times New Roman"/>
                <a:cs typeface="Times New Roman"/>
              </a:rPr>
              <a:t>v</a:t>
            </a:r>
            <a:r>
              <a:rPr dirty="0" sz="1700">
                <a:latin typeface="Times New Roman"/>
                <a:cs typeface="Times New Roman"/>
              </a:rPr>
              <a:t>e</a:t>
            </a:r>
            <a:r>
              <a:rPr dirty="0" sz="1700" spc="70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C</a:t>
            </a:r>
            <a:r>
              <a:rPr dirty="0" sz="1700" spc="5">
                <a:latin typeface="Times New Roman"/>
                <a:cs typeface="Times New Roman"/>
              </a:rPr>
              <a:t>l</a:t>
            </a:r>
            <a:r>
              <a:rPr dirty="0" sz="1700" spc="10">
                <a:latin typeface="Times New Roman"/>
                <a:cs typeface="Times New Roman"/>
              </a:rPr>
              <a:t>a</a:t>
            </a:r>
            <a:r>
              <a:rPr dirty="0" sz="1700" spc="-20">
                <a:latin typeface="Times New Roman"/>
                <a:cs typeface="Times New Roman"/>
              </a:rPr>
              <a:t>s</a:t>
            </a:r>
            <a:r>
              <a:rPr dirty="0" sz="1700">
                <a:latin typeface="Times New Roman"/>
                <a:cs typeface="Times New Roman"/>
              </a:rPr>
              <a:t>s</a:t>
            </a:r>
            <a:r>
              <a:rPr dirty="0" sz="1700" spc="90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Times New Roman"/>
                <a:cs typeface="Times New Roman"/>
              </a:rPr>
              <a:t>(</a:t>
            </a:r>
            <a:r>
              <a:rPr dirty="0" sz="1700" spc="-15">
                <a:latin typeface="Times New Roman"/>
                <a:cs typeface="Times New Roman"/>
              </a:rPr>
              <a:t>0</a:t>
            </a:r>
            <a:r>
              <a:rPr dirty="0" sz="1700" spc="5">
                <a:latin typeface="Times New Roman"/>
                <a:cs typeface="Times New Roman"/>
              </a:rPr>
              <a:t>)</a:t>
            </a:r>
            <a:r>
              <a:rPr dirty="0" sz="1700">
                <a:latin typeface="Times New Roman"/>
                <a:cs typeface="Times New Roman"/>
              </a:rPr>
              <a:t>:</a:t>
            </a:r>
            <a:r>
              <a:rPr dirty="0" sz="1700" spc="-35">
                <a:latin typeface="Times New Roman"/>
                <a:cs typeface="Times New Roman"/>
              </a:rPr>
              <a:t> </a:t>
            </a:r>
            <a:r>
              <a:rPr dirty="0" sz="1700" spc="-15">
                <a:latin typeface="Times New Roman"/>
                <a:cs typeface="Times New Roman"/>
              </a:rPr>
              <a:t>9</a:t>
            </a:r>
            <a:r>
              <a:rPr dirty="0" sz="1700">
                <a:latin typeface="Times New Roman"/>
                <a:cs typeface="Times New Roman"/>
              </a:rPr>
              <a:t>1</a:t>
            </a:r>
            <a:r>
              <a:rPr dirty="0" sz="1700" spc="90">
                <a:latin typeface="Times New Roman"/>
                <a:cs typeface="Times New Roman"/>
              </a:rPr>
              <a:t> </a:t>
            </a:r>
            <a:r>
              <a:rPr dirty="0" sz="1700" spc="-20" b="1">
                <a:latin typeface="Times New Roman"/>
                <a:cs typeface="Times New Roman"/>
              </a:rPr>
              <a:t>(</a:t>
            </a:r>
            <a:r>
              <a:rPr dirty="0" sz="1700" spc="5" b="1">
                <a:latin typeface="Times New Roman"/>
                <a:cs typeface="Times New Roman"/>
              </a:rPr>
              <a:t>I</a:t>
            </a:r>
            <a:r>
              <a:rPr dirty="0" sz="1700" b="1">
                <a:latin typeface="Times New Roman"/>
                <a:cs typeface="Times New Roman"/>
              </a:rPr>
              <a:t>m</a:t>
            </a:r>
            <a:r>
              <a:rPr dirty="0" sz="1700" spc="-20" b="1">
                <a:latin typeface="Times New Roman"/>
                <a:cs typeface="Times New Roman"/>
              </a:rPr>
              <a:t>b</a:t>
            </a:r>
            <a:r>
              <a:rPr dirty="0" sz="1700" spc="10" b="1">
                <a:latin typeface="Times New Roman"/>
                <a:cs typeface="Times New Roman"/>
              </a:rPr>
              <a:t>a</a:t>
            </a:r>
            <a:r>
              <a:rPr dirty="0" sz="1700" spc="-20" b="1">
                <a:latin typeface="Times New Roman"/>
                <a:cs typeface="Times New Roman"/>
              </a:rPr>
              <a:t>l</a:t>
            </a:r>
            <a:r>
              <a:rPr dirty="0" sz="1700" spc="10" b="1">
                <a:latin typeface="Times New Roman"/>
                <a:cs typeface="Times New Roman"/>
              </a:rPr>
              <a:t>a</a:t>
            </a:r>
            <a:r>
              <a:rPr dirty="0" sz="1700" spc="-15" b="1">
                <a:latin typeface="Times New Roman"/>
                <a:cs typeface="Times New Roman"/>
              </a:rPr>
              <a:t>n</a:t>
            </a:r>
            <a:r>
              <a:rPr dirty="0" sz="1700" spc="10" b="1">
                <a:latin typeface="Times New Roman"/>
                <a:cs typeface="Times New Roman"/>
              </a:rPr>
              <a:t>c</a:t>
            </a:r>
            <a:r>
              <a:rPr dirty="0" sz="1700" b="1">
                <a:latin typeface="Times New Roman"/>
                <a:cs typeface="Times New Roman"/>
              </a:rPr>
              <a:t>e</a:t>
            </a:r>
            <a:r>
              <a:rPr dirty="0" sz="1700" spc="-120" b="1">
                <a:latin typeface="Times New Roman"/>
                <a:cs typeface="Times New Roman"/>
              </a:rPr>
              <a:t> </a:t>
            </a:r>
            <a:r>
              <a:rPr dirty="0" sz="1700" spc="-10" b="1">
                <a:latin typeface="Times New Roman"/>
                <a:cs typeface="Times New Roman"/>
              </a:rPr>
              <a:t>R</a:t>
            </a:r>
            <a:r>
              <a:rPr dirty="0" sz="1700" spc="10" b="1">
                <a:latin typeface="Times New Roman"/>
                <a:cs typeface="Times New Roman"/>
              </a:rPr>
              <a:t>a</a:t>
            </a:r>
            <a:r>
              <a:rPr dirty="0" sz="1700" spc="5" b="1">
                <a:latin typeface="Times New Roman"/>
                <a:cs typeface="Times New Roman"/>
              </a:rPr>
              <a:t>ti</a:t>
            </a:r>
            <a:r>
              <a:rPr dirty="0" sz="1700" spc="-15" b="1">
                <a:latin typeface="Times New Roman"/>
                <a:cs typeface="Times New Roman"/>
              </a:rPr>
              <a:t>o</a:t>
            </a:r>
            <a:r>
              <a:rPr dirty="0" sz="1700" b="1">
                <a:latin typeface="Times New Roman"/>
                <a:cs typeface="Times New Roman"/>
              </a:rPr>
              <a:t>:</a:t>
            </a:r>
            <a:r>
              <a:rPr dirty="0" sz="1700" spc="-75" b="1">
                <a:latin typeface="Times New Roman"/>
                <a:cs typeface="Times New Roman"/>
              </a:rPr>
              <a:t> </a:t>
            </a:r>
            <a:r>
              <a:rPr dirty="0" sz="1700" spc="10" b="1">
                <a:latin typeface="Times New Roman"/>
                <a:cs typeface="Times New Roman"/>
              </a:rPr>
              <a:t>9</a:t>
            </a:r>
            <a:r>
              <a:rPr dirty="0" sz="1700" spc="-15" b="1">
                <a:latin typeface="Times New Roman"/>
                <a:cs typeface="Times New Roman"/>
              </a:rPr>
              <a:t>1</a:t>
            </a:r>
            <a:r>
              <a:rPr dirty="0" sz="1700" spc="5" b="1">
                <a:latin typeface="Times New Roman"/>
                <a:cs typeface="Times New Roman"/>
              </a:rPr>
              <a:t>:</a:t>
            </a:r>
            <a:r>
              <a:rPr dirty="0" sz="1700" spc="-15" b="1">
                <a:latin typeface="Times New Roman"/>
                <a:cs typeface="Times New Roman"/>
              </a:rPr>
              <a:t>8</a:t>
            </a:r>
            <a:r>
              <a:rPr dirty="0" sz="1700" b="1">
                <a:latin typeface="Times New Roman"/>
                <a:cs typeface="Times New Roman"/>
              </a:rPr>
              <a:t>)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ts val="2345"/>
              </a:lnSpc>
            </a:pPr>
            <a:r>
              <a:rPr dirty="0" sz="2000" spc="-10" b="1">
                <a:latin typeface="Times New Roman"/>
                <a:cs typeface="Times New Roman"/>
              </a:rPr>
              <a:t>D</a:t>
            </a:r>
            <a:r>
              <a:rPr dirty="0" sz="2000" spc="5" b="1">
                <a:latin typeface="Times New Roman"/>
                <a:cs typeface="Times New Roman"/>
              </a:rPr>
              <a:t>a</a:t>
            </a:r>
            <a:r>
              <a:rPr dirty="0" sz="2000" b="1">
                <a:latin typeface="Times New Roman"/>
                <a:cs typeface="Times New Roman"/>
              </a:rPr>
              <a:t>t</a:t>
            </a:r>
            <a:r>
              <a:rPr dirty="0" sz="2000" spc="-5" b="1">
                <a:latin typeface="Times New Roman"/>
                <a:cs typeface="Times New Roman"/>
              </a:rPr>
              <a:t>a</a:t>
            </a:r>
            <a:r>
              <a:rPr dirty="0" sz="2000" spc="-150" b="1">
                <a:latin typeface="Times New Roman"/>
                <a:cs typeface="Times New Roman"/>
              </a:rPr>
              <a:t> </a:t>
            </a:r>
            <a:r>
              <a:rPr dirty="0" sz="2000" spc="-20" b="1">
                <a:latin typeface="Times New Roman"/>
                <a:cs typeface="Times New Roman"/>
              </a:rPr>
              <a:t>T</a:t>
            </a:r>
            <a:r>
              <a:rPr dirty="0" sz="2000" spc="5" b="1">
                <a:latin typeface="Times New Roman"/>
                <a:cs typeface="Times New Roman"/>
              </a:rPr>
              <a:t>y</a:t>
            </a:r>
            <a:r>
              <a:rPr dirty="0" sz="2000" spc="-5" b="1">
                <a:latin typeface="Times New Roman"/>
                <a:cs typeface="Times New Roman"/>
              </a:rPr>
              <a:t>pe</a:t>
            </a:r>
            <a:r>
              <a:rPr dirty="0" sz="2000" spc="-15" b="1">
                <a:latin typeface="Times New Roman"/>
                <a:cs typeface="Times New Roman"/>
              </a:rPr>
              <a:t>s</a:t>
            </a:r>
            <a:r>
              <a:rPr dirty="0" sz="2000" spc="-5" b="1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698500" indent="-229235">
              <a:lnSpc>
                <a:spcPts val="1939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1700" spc="-5">
                <a:latin typeface="Times New Roman"/>
                <a:cs typeface="Times New Roman"/>
              </a:rPr>
              <a:t>Numeric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columns</a:t>
            </a:r>
            <a:r>
              <a:rPr dirty="0" sz="1700" spc="-7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: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 spc="-15">
                <a:latin typeface="Times New Roman"/>
                <a:cs typeface="Times New Roman"/>
              </a:rPr>
              <a:t>78</a:t>
            </a:r>
            <a:endParaRPr sz="1700">
              <a:latin typeface="Times New Roman"/>
              <a:cs typeface="Times New Roman"/>
            </a:endParaRPr>
          </a:p>
          <a:p>
            <a:pPr marL="698500" indent="-229235">
              <a:lnSpc>
                <a:spcPts val="1989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1700" spc="-5">
                <a:latin typeface="Times New Roman"/>
                <a:cs typeface="Times New Roman"/>
              </a:rPr>
              <a:t>Object: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7</a:t>
            </a:r>
            <a:r>
              <a:rPr dirty="0" sz="1700" spc="30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columns</a:t>
            </a:r>
            <a:endParaRPr sz="17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72250" y="729615"/>
            <a:ext cx="4667123" cy="3603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675" y="1135557"/>
            <a:ext cx="10923905" cy="5066665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2000" spc="-5" b="1">
                <a:latin typeface="Times New Roman"/>
                <a:cs typeface="Times New Roman"/>
              </a:rPr>
              <a:t>Dr</a:t>
            </a:r>
            <a:r>
              <a:rPr dirty="0" sz="2000" spc="10" b="1">
                <a:latin typeface="Times New Roman"/>
                <a:cs typeface="Times New Roman"/>
              </a:rPr>
              <a:t>o</a:t>
            </a:r>
            <a:r>
              <a:rPr dirty="0" sz="2000" spc="-5" b="1">
                <a:latin typeface="Times New Roman"/>
                <a:cs typeface="Times New Roman"/>
              </a:rPr>
              <a:t>p</a:t>
            </a:r>
            <a:r>
              <a:rPr dirty="0" sz="2000" spc="-15" b="1">
                <a:latin typeface="Times New Roman"/>
                <a:cs typeface="Times New Roman"/>
              </a:rPr>
              <a:t>p</a:t>
            </a:r>
            <a:r>
              <a:rPr dirty="0" sz="2000" spc="-5" b="1">
                <a:latin typeface="Times New Roman"/>
                <a:cs typeface="Times New Roman"/>
              </a:rPr>
              <a:t>ed</a:t>
            </a:r>
            <a:r>
              <a:rPr dirty="0" sz="2000" spc="-9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C</a:t>
            </a:r>
            <a:r>
              <a:rPr dirty="0" sz="2000" spc="5" b="1">
                <a:latin typeface="Times New Roman"/>
                <a:cs typeface="Times New Roman"/>
              </a:rPr>
              <a:t>o</a:t>
            </a:r>
            <a:r>
              <a:rPr dirty="0" sz="2000" spc="-5" b="1">
                <a:latin typeface="Times New Roman"/>
                <a:cs typeface="Times New Roman"/>
              </a:rPr>
              <a:t>l</a:t>
            </a:r>
            <a:r>
              <a:rPr dirty="0" sz="2000" spc="35" b="1">
                <a:latin typeface="Times New Roman"/>
                <a:cs typeface="Times New Roman"/>
              </a:rPr>
              <a:t>u</a:t>
            </a:r>
            <a:r>
              <a:rPr dirty="0" sz="2000" spc="-40" b="1">
                <a:latin typeface="Times New Roman"/>
                <a:cs typeface="Times New Roman"/>
              </a:rPr>
              <a:t>m</a:t>
            </a:r>
            <a:r>
              <a:rPr dirty="0" sz="2000" spc="-5" b="1">
                <a:latin typeface="Times New Roman"/>
                <a:cs typeface="Times New Roman"/>
              </a:rPr>
              <a:t>n</a:t>
            </a:r>
            <a:r>
              <a:rPr dirty="0" sz="2000" spc="-15" b="1">
                <a:latin typeface="Times New Roman"/>
                <a:cs typeface="Times New Roman"/>
              </a:rPr>
              <a:t>s</a:t>
            </a:r>
            <a:r>
              <a:rPr dirty="0" sz="2000" spc="-5" b="1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698500" indent="-22923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baseline="1388" sz="3000" spc="-22">
                <a:latin typeface="Times New Roman"/>
                <a:cs typeface="Times New Roman"/>
              </a:rPr>
              <a:t>All</a:t>
            </a:r>
            <a:r>
              <a:rPr dirty="0" baseline="1388" sz="3000" spc="150">
                <a:latin typeface="Times New Roman"/>
                <a:cs typeface="Times New Roman"/>
              </a:rPr>
              <a:t> </a:t>
            </a:r>
            <a:r>
              <a:rPr dirty="0" baseline="1388" sz="3000" spc="-15" b="1">
                <a:latin typeface="Times New Roman"/>
                <a:cs typeface="Times New Roman"/>
              </a:rPr>
              <a:t>ID</a:t>
            </a:r>
            <a:r>
              <a:rPr dirty="0" baseline="1388" sz="3000" spc="127" b="1">
                <a:latin typeface="Times New Roman"/>
                <a:cs typeface="Times New Roman"/>
              </a:rPr>
              <a:t> </a:t>
            </a:r>
            <a:r>
              <a:rPr dirty="0" baseline="1388" sz="3000" spc="-7" b="1">
                <a:latin typeface="Times New Roman"/>
                <a:cs typeface="Times New Roman"/>
              </a:rPr>
              <a:t>columns</a:t>
            </a:r>
            <a:r>
              <a:rPr dirty="0" baseline="1388" sz="3000" spc="-142" b="1">
                <a:latin typeface="Times New Roman"/>
                <a:cs typeface="Times New Roman"/>
              </a:rPr>
              <a:t> </a:t>
            </a:r>
            <a:r>
              <a:rPr dirty="0" baseline="1388" sz="3000" spc="-7" b="1">
                <a:latin typeface="Times New Roman"/>
                <a:cs typeface="Times New Roman"/>
              </a:rPr>
              <a:t>dropped</a:t>
            </a:r>
            <a:r>
              <a:rPr dirty="0" baseline="1388" sz="3000" spc="-22" b="1">
                <a:latin typeface="Times New Roman"/>
                <a:cs typeface="Times New Roman"/>
              </a:rPr>
              <a:t> </a:t>
            </a:r>
            <a:r>
              <a:rPr dirty="0" baseline="1388" sz="3000" spc="-7">
                <a:latin typeface="Times New Roman"/>
                <a:cs typeface="Times New Roman"/>
              </a:rPr>
              <a:t>as</a:t>
            </a:r>
            <a:r>
              <a:rPr dirty="0" baseline="1388" sz="3000" spc="112">
                <a:latin typeface="Times New Roman"/>
                <a:cs typeface="Times New Roman"/>
              </a:rPr>
              <a:t> </a:t>
            </a:r>
            <a:r>
              <a:rPr dirty="0" baseline="1388" sz="3000">
                <a:latin typeface="Times New Roman"/>
                <a:cs typeface="Times New Roman"/>
              </a:rPr>
              <a:t>they</a:t>
            </a:r>
            <a:r>
              <a:rPr dirty="0" baseline="1388" sz="3000" spc="-179">
                <a:latin typeface="Times New Roman"/>
                <a:cs typeface="Times New Roman"/>
              </a:rPr>
              <a:t> </a:t>
            </a:r>
            <a:r>
              <a:rPr dirty="0" baseline="1388" sz="3000" spc="-7">
                <a:latin typeface="Times New Roman"/>
                <a:cs typeface="Times New Roman"/>
              </a:rPr>
              <a:t>contained</a:t>
            </a:r>
            <a:r>
              <a:rPr dirty="0" baseline="1388" sz="3000" spc="-104">
                <a:latin typeface="Times New Roman"/>
                <a:cs typeface="Times New Roman"/>
              </a:rPr>
              <a:t> </a:t>
            </a:r>
            <a:r>
              <a:rPr dirty="0" baseline="1388" sz="3000" spc="-15">
                <a:latin typeface="Times New Roman"/>
                <a:cs typeface="Times New Roman"/>
              </a:rPr>
              <a:t>unique</a:t>
            </a:r>
            <a:r>
              <a:rPr dirty="0" baseline="1388" sz="3000" spc="-157">
                <a:latin typeface="Times New Roman"/>
                <a:cs typeface="Times New Roman"/>
              </a:rPr>
              <a:t> </a:t>
            </a:r>
            <a:r>
              <a:rPr dirty="0" baseline="1388" sz="3000" spc="37">
                <a:latin typeface="Times New Roman"/>
                <a:cs typeface="Times New Roman"/>
              </a:rPr>
              <a:t>values</a:t>
            </a:r>
            <a:r>
              <a:rPr dirty="0" sz="2000" spc="25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dirty="0" sz="2000" spc="-5" b="1">
                <a:latin typeface="Times New Roman"/>
                <a:cs typeface="Times New Roman"/>
              </a:rPr>
              <a:t>Ne</a:t>
            </a:r>
            <a:r>
              <a:rPr dirty="0" sz="2000" spc="10" b="1">
                <a:latin typeface="Times New Roman"/>
                <a:cs typeface="Times New Roman"/>
              </a:rPr>
              <a:t>g</a:t>
            </a:r>
            <a:r>
              <a:rPr dirty="0" sz="2000" spc="5" b="1">
                <a:latin typeface="Times New Roman"/>
                <a:cs typeface="Times New Roman"/>
              </a:rPr>
              <a:t>a</a:t>
            </a:r>
            <a:r>
              <a:rPr dirty="0" sz="2000" b="1">
                <a:latin typeface="Times New Roman"/>
                <a:cs typeface="Times New Roman"/>
              </a:rPr>
              <a:t>t</a:t>
            </a:r>
            <a:r>
              <a:rPr dirty="0" sz="2000" spc="-5" b="1">
                <a:latin typeface="Times New Roman"/>
                <a:cs typeface="Times New Roman"/>
              </a:rPr>
              <a:t>i</a:t>
            </a:r>
            <a:r>
              <a:rPr dirty="0" sz="2000" b="1">
                <a:latin typeface="Times New Roman"/>
                <a:cs typeface="Times New Roman"/>
              </a:rPr>
              <a:t>v</a:t>
            </a:r>
            <a:r>
              <a:rPr dirty="0" sz="2000" spc="-5" b="1">
                <a:latin typeface="Times New Roman"/>
                <a:cs typeface="Times New Roman"/>
              </a:rPr>
              <a:t>e</a:t>
            </a:r>
            <a:r>
              <a:rPr dirty="0" sz="2000" spc="-12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V</a:t>
            </a:r>
            <a:r>
              <a:rPr dirty="0" sz="2000" spc="5" b="1">
                <a:latin typeface="Times New Roman"/>
                <a:cs typeface="Times New Roman"/>
              </a:rPr>
              <a:t>a</a:t>
            </a:r>
            <a:r>
              <a:rPr dirty="0" sz="2000" spc="-5" b="1">
                <a:latin typeface="Times New Roman"/>
                <a:cs typeface="Times New Roman"/>
              </a:rPr>
              <a:t>lue</a:t>
            </a:r>
            <a:r>
              <a:rPr dirty="0" sz="2000" spc="-15" b="1">
                <a:latin typeface="Times New Roman"/>
                <a:cs typeface="Times New Roman"/>
              </a:rPr>
              <a:t>s</a:t>
            </a:r>
            <a:r>
              <a:rPr dirty="0" sz="2000" spc="-5" b="1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lvl="1" marL="765810" marR="4972685" indent="-67310">
              <a:lnSpc>
                <a:spcPct val="109000"/>
              </a:lnSpc>
              <a:spcBef>
                <a:spcPts val="50"/>
              </a:spcBef>
              <a:buFont typeface="Arial MT"/>
              <a:buChar char="•"/>
              <a:tabLst>
                <a:tab pos="984885" algn="l"/>
                <a:tab pos="985519" algn="l"/>
              </a:tabLst>
            </a:pPr>
            <a:r>
              <a:rPr dirty="0" sz="2000" spc="-5">
                <a:latin typeface="Times New Roman"/>
                <a:cs typeface="Times New Roman"/>
              </a:rPr>
              <a:t>3</a:t>
            </a:r>
            <a:r>
              <a:rPr dirty="0" sz="2000" spc="8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</a:t>
            </a:r>
            <a:r>
              <a:rPr dirty="0" sz="2000" spc="5">
                <a:latin typeface="Times New Roman"/>
                <a:cs typeface="Times New Roman"/>
              </a:rPr>
              <a:t>o</a:t>
            </a:r>
            <a:r>
              <a:rPr dirty="0" sz="2000" spc="-5">
                <a:latin typeface="Times New Roman"/>
                <a:cs typeface="Times New Roman"/>
              </a:rPr>
              <a:t>l</a:t>
            </a:r>
            <a:r>
              <a:rPr dirty="0" sz="2000" spc="-20">
                <a:latin typeface="Times New Roman"/>
                <a:cs typeface="Times New Roman"/>
              </a:rPr>
              <a:t>umn</a:t>
            </a:r>
            <a:r>
              <a:rPr dirty="0" sz="2000" spc="-5">
                <a:latin typeface="Times New Roman"/>
                <a:cs typeface="Times New Roman"/>
              </a:rPr>
              <a:t>s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s</a:t>
            </a:r>
            <a:r>
              <a:rPr dirty="0" sz="2000" spc="-20">
                <a:latin typeface="Times New Roman"/>
                <a:cs typeface="Times New Roman"/>
              </a:rPr>
              <a:t>u</a:t>
            </a:r>
            <a:r>
              <a:rPr dirty="0" sz="2000" spc="20">
                <a:latin typeface="Times New Roman"/>
                <a:cs typeface="Times New Roman"/>
              </a:rPr>
              <a:t>c</a:t>
            </a:r>
            <a:r>
              <a:rPr dirty="0" sz="2000" spc="-5">
                <a:latin typeface="Times New Roman"/>
                <a:cs typeface="Times New Roman"/>
              </a:rPr>
              <a:t>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as</a:t>
            </a:r>
            <a:r>
              <a:rPr dirty="0" sz="2000" spc="90">
                <a:latin typeface="Times New Roman"/>
                <a:cs typeface="Times New Roman"/>
              </a:rPr>
              <a:t> </a:t>
            </a:r>
            <a:r>
              <a:rPr dirty="0" sz="2000" spc="-15" b="1">
                <a:latin typeface="Times New Roman"/>
                <a:cs typeface="Times New Roman"/>
              </a:rPr>
              <a:t>I</a:t>
            </a:r>
            <a:r>
              <a:rPr dirty="0" sz="2000" spc="-10" b="1">
                <a:latin typeface="Times New Roman"/>
                <a:cs typeface="Times New Roman"/>
              </a:rPr>
              <a:t>CU</a:t>
            </a:r>
            <a:r>
              <a:rPr dirty="0" sz="2000" spc="7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d</a:t>
            </a: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5" b="1">
                <a:latin typeface="Times New Roman"/>
                <a:cs typeface="Times New Roman"/>
              </a:rPr>
              <a:t>y</a:t>
            </a:r>
            <a:r>
              <a:rPr dirty="0" sz="2000" spc="-5" b="1">
                <a:latin typeface="Times New Roman"/>
                <a:cs typeface="Times New Roman"/>
              </a:rPr>
              <a:t>s</a:t>
            </a:r>
            <a:r>
              <a:rPr dirty="0" sz="2000" b="1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a</a:t>
            </a:r>
            <a:r>
              <a:rPr dirty="0" sz="2000" spc="-5" b="1">
                <a:latin typeface="Times New Roman"/>
                <a:cs typeface="Times New Roman"/>
              </a:rPr>
              <a:t>nd</a:t>
            </a:r>
            <a:r>
              <a:rPr dirty="0" sz="2000" spc="2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pr</a:t>
            </a:r>
            <a:r>
              <a:rPr dirty="0" sz="2000" spc="5" b="1">
                <a:latin typeface="Times New Roman"/>
                <a:cs typeface="Times New Roman"/>
              </a:rPr>
              <a:t>o</a:t>
            </a:r>
            <a:r>
              <a:rPr dirty="0" sz="2000" spc="-5" b="1">
                <a:latin typeface="Times New Roman"/>
                <a:cs typeface="Times New Roman"/>
              </a:rPr>
              <a:t>b</a:t>
            </a: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-5" b="1">
                <a:latin typeface="Times New Roman"/>
                <a:cs typeface="Times New Roman"/>
              </a:rPr>
              <a:t>bi</a:t>
            </a:r>
            <a:r>
              <a:rPr dirty="0" sz="2000" spc="-15" b="1">
                <a:latin typeface="Times New Roman"/>
                <a:cs typeface="Times New Roman"/>
              </a:rPr>
              <a:t>l</a:t>
            </a:r>
            <a:r>
              <a:rPr dirty="0" sz="2000" spc="-5" b="1">
                <a:latin typeface="Times New Roman"/>
                <a:cs typeface="Times New Roman"/>
              </a:rPr>
              <a:t>it</a:t>
            </a:r>
            <a:r>
              <a:rPr dirty="0" sz="2000" spc="-5" b="1">
                <a:latin typeface="Times New Roman"/>
                <a:cs typeface="Times New Roman"/>
              </a:rPr>
              <a:t>y</a:t>
            </a:r>
            <a:r>
              <a:rPr dirty="0" sz="2000" spc="-165" b="1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of  </a:t>
            </a:r>
            <a:r>
              <a:rPr dirty="0" sz="2000" spc="-5" b="1">
                <a:latin typeface="Times New Roman"/>
                <a:cs typeface="Times New Roman"/>
              </a:rPr>
              <a:t>patients</a:t>
            </a:r>
            <a:r>
              <a:rPr dirty="0" sz="2000" spc="-114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conditions</a:t>
            </a:r>
            <a:r>
              <a:rPr dirty="0" sz="2000" spc="-185" b="1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columns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has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negative</a:t>
            </a:r>
            <a:r>
              <a:rPr dirty="0" sz="2000" spc="204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values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dirty="0" sz="2000" spc="25" b="1">
                <a:latin typeface="Times New Roman"/>
                <a:cs typeface="Times New Roman"/>
              </a:rPr>
              <a:t>M</a:t>
            </a:r>
            <a:r>
              <a:rPr dirty="0" sz="2000" spc="-5" b="1">
                <a:latin typeface="Times New Roman"/>
                <a:cs typeface="Times New Roman"/>
              </a:rPr>
              <a:t>i</a:t>
            </a:r>
            <a:r>
              <a:rPr dirty="0" sz="2000" spc="-15" b="1">
                <a:latin typeface="Times New Roman"/>
                <a:cs typeface="Times New Roman"/>
              </a:rPr>
              <a:t>s</a:t>
            </a:r>
            <a:r>
              <a:rPr dirty="0" sz="2000" spc="-15" b="1">
                <a:latin typeface="Times New Roman"/>
                <a:cs typeface="Times New Roman"/>
              </a:rPr>
              <a:t>s</a:t>
            </a:r>
            <a:r>
              <a:rPr dirty="0" sz="2000" spc="-5" b="1">
                <a:latin typeface="Times New Roman"/>
                <a:cs typeface="Times New Roman"/>
              </a:rPr>
              <a:t>ing</a:t>
            </a:r>
            <a:r>
              <a:rPr dirty="0" sz="2000" spc="-155" b="1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va</a:t>
            </a:r>
            <a:r>
              <a:rPr dirty="0" sz="2000" spc="-5" b="1">
                <a:latin typeface="Times New Roman"/>
                <a:cs typeface="Times New Roman"/>
              </a:rPr>
              <a:t>lues</a:t>
            </a:r>
            <a:r>
              <a:rPr dirty="0" sz="2000" spc="-7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698500" indent="-229235">
              <a:lnSpc>
                <a:spcPct val="100000"/>
              </a:lnSpc>
              <a:spcBef>
                <a:spcPts val="19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2000" spc="10">
                <a:latin typeface="Times New Roman"/>
                <a:cs typeface="Times New Roman"/>
              </a:rPr>
              <a:t>P</a:t>
            </a:r>
            <a:r>
              <a:rPr dirty="0" sz="2000" spc="5">
                <a:latin typeface="Times New Roman"/>
                <a:cs typeface="Times New Roman"/>
              </a:rPr>
              <a:t>o</a:t>
            </a:r>
            <a:r>
              <a:rPr dirty="0" sz="2000" spc="-5">
                <a:latin typeface="Times New Roman"/>
                <a:cs typeface="Times New Roman"/>
              </a:rPr>
              <a:t>tas</a:t>
            </a:r>
            <a:r>
              <a:rPr dirty="0" sz="2000" spc="-20">
                <a:latin typeface="Times New Roman"/>
                <a:cs typeface="Times New Roman"/>
              </a:rPr>
              <a:t>s</a:t>
            </a:r>
            <a:r>
              <a:rPr dirty="0" sz="2000" spc="-5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u</a:t>
            </a:r>
            <a:r>
              <a:rPr dirty="0" sz="2000" spc="-10">
                <a:latin typeface="Times New Roman"/>
                <a:cs typeface="Times New Roman"/>
              </a:rPr>
              <a:t>m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</a:t>
            </a:r>
            <a:r>
              <a:rPr dirty="0" sz="2000" spc="5">
                <a:latin typeface="Times New Roman"/>
                <a:cs typeface="Times New Roman"/>
              </a:rPr>
              <a:t>o</a:t>
            </a:r>
            <a:r>
              <a:rPr dirty="0" sz="2000" spc="-5">
                <a:latin typeface="Times New Roman"/>
                <a:cs typeface="Times New Roman"/>
              </a:rPr>
              <a:t>l</a:t>
            </a:r>
            <a:r>
              <a:rPr dirty="0" sz="2000">
                <a:latin typeface="Times New Roman"/>
                <a:cs typeface="Times New Roman"/>
              </a:rPr>
              <a:t>u</a:t>
            </a:r>
            <a:r>
              <a:rPr dirty="0" sz="2000" spc="-25">
                <a:latin typeface="Times New Roman"/>
                <a:cs typeface="Times New Roman"/>
              </a:rPr>
              <a:t>m</a:t>
            </a:r>
            <a:r>
              <a:rPr dirty="0" sz="2000" spc="5">
                <a:latin typeface="Times New Roman"/>
                <a:cs typeface="Times New Roman"/>
              </a:rPr>
              <a:t>n</a:t>
            </a:r>
            <a:r>
              <a:rPr dirty="0" sz="2000" spc="-5">
                <a:latin typeface="Times New Roman"/>
                <a:cs typeface="Times New Roman"/>
              </a:rPr>
              <a:t>s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-35">
                <a:latin typeface="Times New Roman"/>
                <a:cs typeface="Times New Roman"/>
              </a:rPr>
              <a:t>w</a:t>
            </a:r>
            <a:r>
              <a:rPr dirty="0" sz="2000" spc="2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s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</a:t>
            </a:r>
            <a:r>
              <a:rPr dirty="0" sz="2000" spc="5">
                <a:latin typeface="Times New Roman"/>
                <a:cs typeface="Times New Roman"/>
              </a:rPr>
              <a:t>o</a:t>
            </a:r>
            <a:r>
              <a:rPr dirty="0" sz="2000" spc="-20">
                <a:latin typeface="Times New Roman"/>
                <a:cs typeface="Times New Roman"/>
              </a:rPr>
              <a:t>n</a:t>
            </a:r>
            <a:r>
              <a:rPr dirty="0" sz="2000" spc="-5">
                <a:latin typeface="Times New Roman"/>
                <a:cs typeface="Times New Roman"/>
              </a:rPr>
              <a:t>ta</a:t>
            </a:r>
            <a:r>
              <a:rPr dirty="0" sz="2000" spc="15">
                <a:latin typeface="Times New Roman"/>
                <a:cs typeface="Times New Roman"/>
              </a:rPr>
              <a:t>i</a:t>
            </a:r>
            <a:r>
              <a:rPr dirty="0" sz="2000" spc="-20">
                <a:latin typeface="Times New Roman"/>
                <a:cs typeface="Times New Roman"/>
              </a:rPr>
              <a:t>n</a:t>
            </a:r>
            <a:r>
              <a:rPr dirty="0" sz="2000" spc="-5">
                <a:latin typeface="Times New Roman"/>
                <a:cs typeface="Times New Roman"/>
              </a:rPr>
              <a:t>ed</a:t>
            </a:r>
            <a:r>
              <a:rPr dirty="0" sz="2000" spc="-19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10</a:t>
            </a:r>
            <a:r>
              <a:rPr dirty="0" sz="2000" spc="-10">
                <a:latin typeface="Times New Roman"/>
                <a:cs typeface="Times New Roman"/>
              </a:rPr>
              <a:t>%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m</a:t>
            </a:r>
            <a:r>
              <a:rPr dirty="0" sz="2000" spc="-5">
                <a:latin typeface="Times New Roman"/>
                <a:cs typeface="Times New Roman"/>
              </a:rPr>
              <a:t>i</a:t>
            </a:r>
            <a:r>
              <a:rPr dirty="0" sz="2000" spc="5">
                <a:latin typeface="Times New Roman"/>
                <a:cs typeface="Times New Roman"/>
              </a:rPr>
              <a:t>s</a:t>
            </a:r>
            <a:r>
              <a:rPr dirty="0" sz="2000" spc="-15">
                <a:latin typeface="Times New Roman"/>
                <a:cs typeface="Times New Roman"/>
              </a:rPr>
              <a:t>s</a:t>
            </a:r>
            <a:r>
              <a:rPr dirty="0" sz="2000" spc="15">
                <a:latin typeface="Times New Roman"/>
                <a:cs typeface="Times New Roman"/>
              </a:rPr>
              <a:t>i</a:t>
            </a:r>
            <a:r>
              <a:rPr dirty="0" sz="2000" spc="-20">
                <a:latin typeface="Times New Roman"/>
                <a:cs typeface="Times New Roman"/>
              </a:rPr>
              <a:t>n</a:t>
            </a:r>
            <a:r>
              <a:rPr dirty="0" sz="2000" spc="-5">
                <a:latin typeface="Times New Roman"/>
                <a:cs typeface="Times New Roman"/>
              </a:rPr>
              <a:t>g</a:t>
            </a:r>
            <a:r>
              <a:rPr dirty="0" sz="2000" spc="14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v</a:t>
            </a:r>
            <a:r>
              <a:rPr dirty="0" sz="2000" spc="-5">
                <a:latin typeface="Times New Roman"/>
                <a:cs typeface="Times New Roman"/>
              </a:rPr>
              <a:t>a</a:t>
            </a:r>
            <a:r>
              <a:rPr dirty="0" sz="2000" spc="15">
                <a:latin typeface="Times New Roman"/>
                <a:cs typeface="Times New Roman"/>
              </a:rPr>
              <a:t>l</a:t>
            </a:r>
            <a:r>
              <a:rPr dirty="0" sz="2000" spc="-20">
                <a:latin typeface="Times New Roman"/>
                <a:cs typeface="Times New Roman"/>
              </a:rPr>
              <a:t>u</a:t>
            </a:r>
            <a:r>
              <a:rPr dirty="0" sz="2000" spc="-5">
                <a:latin typeface="Times New Roman"/>
                <a:cs typeface="Times New Roman"/>
              </a:rPr>
              <a:t>es.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dirty="0" sz="2000" b="1">
                <a:latin typeface="Times New Roman"/>
                <a:cs typeface="Times New Roman"/>
              </a:rPr>
              <a:t>Categorical</a:t>
            </a:r>
            <a:r>
              <a:rPr dirty="0" sz="2000" spc="-12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Columns:</a:t>
            </a:r>
            <a:endParaRPr sz="2000">
              <a:latin typeface="Times New Roman"/>
              <a:cs typeface="Times New Roman"/>
            </a:endParaRPr>
          </a:p>
          <a:p>
            <a:pPr marL="698500" indent="-229235">
              <a:lnSpc>
                <a:spcPct val="100000"/>
              </a:lnSpc>
              <a:spcBef>
                <a:spcPts val="19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2000" spc="-5">
                <a:latin typeface="Times New Roman"/>
                <a:cs typeface="Times New Roman"/>
              </a:rPr>
              <a:t>Applied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binning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to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categorical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columns,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to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reduce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values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bring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insignificant</a:t>
            </a:r>
            <a:r>
              <a:rPr dirty="0" sz="2000" spc="2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ones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into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single</a:t>
            </a:r>
            <a:r>
              <a:rPr dirty="0" sz="2000" spc="18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bin.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dirty="0" sz="2000" spc="-5" b="1">
                <a:latin typeface="Times New Roman"/>
                <a:cs typeface="Times New Roman"/>
              </a:rPr>
              <a:t>Skewness</a:t>
            </a:r>
            <a:r>
              <a:rPr dirty="0" sz="2000" spc="-9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treatment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000" spc="-5">
                <a:latin typeface="Times New Roman"/>
                <a:cs typeface="Times New Roman"/>
              </a:rPr>
              <a:t>Data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exhibits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high</a:t>
            </a:r>
            <a:r>
              <a:rPr dirty="0" sz="2000" spc="7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skewness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to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right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left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2000" spc="-5" b="1">
                <a:latin typeface="Times New Roman"/>
                <a:cs typeface="Times New Roman"/>
              </a:rPr>
              <a:t>Ye</a:t>
            </a:r>
            <a:r>
              <a:rPr dirty="0" sz="2000" spc="15" b="1">
                <a:latin typeface="Times New Roman"/>
                <a:cs typeface="Times New Roman"/>
              </a:rPr>
              <a:t>o</a:t>
            </a:r>
            <a:r>
              <a:rPr dirty="0" sz="2000" spc="-25" b="1">
                <a:latin typeface="Times New Roman"/>
                <a:cs typeface="Times New Roman"/>
              </a:rPr>
              <a:t>-</a:t>
            </a:r>
            <a:r>
              <a:rPr dirty="0" sz="2000" spc="5" b="1">
                <a:latin typeface="Times New Roman"/>
                <a:cs typeface="Times New Roman"/>
              </a:rPr>
              <a:t>Jo</a:t>
            </a:r>
            <a:r>
              <a:rPr dirty="0" sz="2000" spc="-5" b="1">
                <a:latin typeface="Times New Roman"/>
                <a:cs typeface="Times New Roman"/>
              </a:rPr>
              <a:t>h</a:t>
            </a:r>
            <a:r>
              <a:rPr dirty="0" sz="2000" spc="-15" b="1">
                <a:latin typeface="Times New Roman"/>
                <a:cs typeface="Times New Roman"/>
              </a:rPr>
              <a:t>n</a:t>
            </a:r>
            <a:r>
              <a:rPr dirty="0" sz="2000" spc="-15" b="1">
                <a:latin typeface="Times New Roman"/>
                <a:cs typeface="Times New Roman"/>
              </a:rPr>
              <a:t>s</a:t>
            </a:r>
            <a:r>
              <a:rPr dirty="0" sz="2000" spc="5" b="1">
                <a:latin typeface="Times New Roman"/>
                <a:cs typeface="Times New Roman"/>
              </a:rPr>
              <a:t>o</a:t>
            </a:r>
            <a:r>
              <a:rPr dirty="0" sz="2000" spc="-5" b="1">
                <a:latin typeface="Times New Roman"/>
                <a:cs typeface="Times New Roman"/>
              </a:rPr>
              <a:t>n</a:t>
            </a:r>
            <a:r>
              <a:rPr dirty="0" sz="2000" spc="-185" b="1">
                <a:latin typeface="Times New Roman"/>
                <a:cs typeface="Times New Roman"/>
              </a:rPr>
              <a:t> </a:t>
            </a:r>
            <a:r>
              <a:rPr dirty="0" sz="2000" spc="-20" b="1">
                <a:latin typeface="Times New Roman"/>
                <a:cs typeface="Times New Roman"/>
              </a:rPr>
              <a:t>T</a:t>
            </a:r>
            <a:r>
              <a:rPr dirty="0" sz="2000" spc="-25" b="1">
                <a:latin typeface="Times New Roman"/>
                <a:cs typeface="Times New Roman"/>
              </a:rPr>
              <a:t>r</a:t>
            </a:r>
            <a:r>
              <a:rPr dirty="0" sz="2000" spc="5" b="1">
                <a:latin typeface="Times New Roman"/>
                <a:cs typeface="Times New Roman"/>
              </a:rPr>
              <a:t>a</a:t>
            </a:r>
            <a:r>
              <a:rPr dirty="0" sz="2000" spc="-5" b="1">
                <a:latin typeface="Times New Roman"/>
                <a:cs typeface="Times New Roman"/>
              </a:rPr>
              <a:t>n</a:t>
            </a:r>
            <a:r>
              <a:rPr dirty="0" sz="2000" spc="-15" b="1">
                <a:latin typeface="Times New Roman"/>
                <a:cs typeface="Times New Roman"/>
              </a:rPr>
              <a:t>s</a:t>
            </a:r>
            <a:r>
              <a:rPr dirty="0" sz="2000" b="1">
                <a:latin typeface="Times New Roman"/>
                <a:cs typeface="Times New Roman"/>
              </a:rPr>
              <a:t>f</a:t>
            </a:r>
            <a:r>
              <a:rPr dirty="0" sz="2000" spc="-20" b="1">
                <a:latin typeface="Times New Roman"/>
                <a:cs typeface="Times New Roman"/>
              </a:rPr>
              <a:t>o</a:t>
            </a:r>
            <a:r>
              <a:rPr dirty="0" sz="2000" spc="-5" b="1">
                <a:latin typeface="Times New Roman"/>
                <a:cs typeface="Times New Roman"/>
              </a:rPr>
              <a:t>r</a:t>
            </a:r>
            <a:r>
              <a:rPr dirty="0" sz="2000" spc="-60" b="1">
                <a:latin typeface="Times New Roman"/>
                <a:cs typeface="Times New Roman"/>
              </a:rPr>
              <a:t>m</a:t>
            </a:r>
            <a:r>
              <a:rPr dirty="0" sz="2000" spc="5" b="1">
                <a:latin typeface="Times New Roman"/>
                <a:cs typeface="Times New Roman"/>
              </a:rPr>
              <a:t>a</a:t>
            </a:r>
            <a:r>
              <a:rPr dirty="0" sz="2000" b="1">
                <a:latin typeface="Times New Roman"/>
                <a:cs typeface="Times New Roman"/>
              </a:rPr>
              <a:t>t</a:t>
            </a:r>
            <a:r>
              <a:rPr dirty="0" sz="2000" spc="-5" b="1">
                <a:latin typeface="Times New Roman"/>
                <a:cs typeface="Times New Roman"/>
              </a:rPr>
              <a:t>i</a:t>
            </a:r>
            <a:r>
              <a:rPr dirty="0" sz="2000" b="1">
                <a:latin typeface="Times New Roman"/>
                <a:cs typeface="Times New Roman"/>
              </a:rPr>
              <a:t>o</a:t>
            </a:r>
            <a:r>
              <a:rPr dirty="0" sz="2000" spc="-5" b="1">
                <a:latin typeface="Times New Roman"/>
                <a:cs typeface="Times New Roman"/>
              </a:rPr>
              <a:t>n:</a:t>
            </a:r>
            <a:endParaRPr sz="2000">
              <a:latin typeface="Times New Roman"/>
              <a:cs typeface="Times New Roman"/>
            </a:endParaRPr>
          </a:p>
          <a:p>
            <a:pPr lvl="1" marL="1442720" indent="-287655">
              <a:lnSpc>
                <a:spcPct val="100000"/>
              </a:lnSpc>
              <a:spcBef>
                <a:spcPts val="195"/>
              </a:spcBef>
              <a:buAutoNum type="arabicPeriod"/>
              <a:tabLst>
                <a:tab pos="1443355" algn="l"/>
              </a:tabLst>
            </a:pPr>
            <a:r>
              <a:rPr dirty="0" sz="2000" spc="-10">
                <a:latin typeface="Times New Roman"/>
                <a:cs typeface="Times New Roman"/>
              </a:rPr>
              <a:t>Implemented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Yeo-Johnson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transformation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to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address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the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high</a:t>
            </a:r>
            <a:r>
              <a:rPr dirty="0" sz="2000" spc="1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skewness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</a:t>
            </a:r>
            <a:r>
              <a:rPr dirty="0" sz="2000" spc="1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  <a:p>
            <a:pPr lvl="1" marL="1442720" indent="-287655">
              <a:lnSpc>
                <a:spcPct val="100000"/>
              </a:lnSpc>
              <a:spcBef>
                <a:spcPts val="315"/>
              </a:spcBef>
              <a:buFont typeface="Times New Roman"/>
              <a:buAutoNum type="arabicPeriod"/>
              <a:tabLst>
                <a:tab pos="1443355" algn="l"/>
              </a:tabLst>
            </a:pPr>
            <a:r>
              <a:rPr dirty="0" sz="2000" spc="10">
                <a:latin typeface="Times New Roman"/>
                <a:cs typeface="Times New Roman"/>
              </a:rPr>
              <a:t>To</a:t>
            </a:r>
            <a:r>
              <a:rPr dirty="0" sz="2000" spc="8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normalizes</a:t>
            </a:r>
            <a:r>
              <a:rPr dirty="0" sz="2000" spc="-1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data,</a:t>
            </a:r>
            <a:r>
              <a:rPr dirty="0" sz="2000" spc="-1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bringing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into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</a:t>
            </a:r>
            <a:r>
              <a:rPr dirty="0" sz="2000" spc="125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range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of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-1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spc="-15" b="1">
                <a:latin typeface="Times New Roman"/>
                <a:cs typeface="Times New Roman"/>
              </a:rPr>
              <a:t>to</a:t>
            </a:r>
            <a:r>
              <a:rPr dirty="0" sz="2000" spc="15" b="1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1.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6452" y="404825"/>
            <a:ext cx="2912745" cy="4464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750" spc="-5">
                <a:latin typeface="Times New Roman"/>
                <a:cs typeface="Times New Roman"/>
              </a:rPr>
              <a:t>Data</a:t>
            </a:r>
            <a:r>
              <a:rPr dirty="0" sz="2750" spc="-130">
                <a:latin typeface="Times New Roman"/>
                <a:cs typeface="Times New Roman"/>
              </a:rPr>
              <a:t> </a:t>
            </a:r>
            <a:r>
              <a:rPr dirty="0" sz="2750" spc="-5">
                <a:latin typeface="Times New Roman"/>
                <a:cs typeface="Times New Roman"/>
              </a:rPr>
              <a:t>Preprocessing</a:t>
            </a:r>
            <a:endParaRPr sz="275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40244" y="1668398"/>
            <a:ext cx="4795012" cy="22612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0" y="1494789"/>
            <a:ext cx="3146709" cy="252464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692" y="1002919"/>
            <a:ext cx="119316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latin typeface="Times New Roman"/>
                <a:cs typeface="Times New Roman"/>
              </a:rPr>
              <a:t>Outliers: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1692" y="1742236"/>
            <a:ext cx="9173845" cy="4057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marR="2461895" indent="-240665">
              <a:lnSpc>
                <a:spcPct val="122100"/>
              </a:lnSpc>
              <a:spcBef>
                <a:spcPts val="100"/>
              </a:spcBef>
              <a:buClr>
                <a:srgbClr val="374151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5" b="1">
                <a:solidFill>
                  <a:srgbClr val="374151"/>
                </a:solidFill>
                <a:latin typeface="Times New Roman"/>
                <a:cs typeface="Times New Roman"/>
              </a:rPr>
              <a:t>O</a:t>
            </a:r>
            <a:r>
              <a:rPr dirty="0" sz="2000" spc="-5" b="1">
                <a:solidFill>
                  <a:srgbClr val="374151"/>
                </a:solidFill>
                <a:latin typeface="Times New Roman"/>
                <a:cs typeface="Times New Roman"/>
              </a:rPr>
              <a:t>utliers</a:t>
            </a:r>
            <a:r>
              <a:rPr dirty="0" sz="2000" spc="-9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000" spc="-10" b="1">
                <a:solidFill>
                  <a:srgbClr val="374151"/>
                </a:solidFill>
                <a:latin typeface="Times New Roman"/>
                <a:cs typeface="Times New Roman"/>
              </a:rPr>
              <a:t>in</a:t>
            </a:r>
            <a:r>
              <a:rPr dirty="0" sz="2000" spc="-2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374151"/>
                </a:solidFill>
                <a:latin typeface="Times New Roman"/>
                <a:cs typeface="Times New Roman"/>
              </a:rPr>
              <a:t>hospital</a:t>
            </a:r>
            <a:r>
              <a:rPr dirty="0" sz="2000" spc="-9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000" spc="-10" b="1">
                <a:solidFill>
                  <a:srgbClr val="374151"/>
                </a:solidFill>
                <a:latin typeface="Times New Roman"/>
                <a:cs typeface="Times New Roman"/>
              </a:rPr>
              <a:t>ICU</a:t>
            </a:r>
            <a:r>
              <a:rPr dirty="0" sz="2000" spc="3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374151"/>
                </a:solidFill>
                <a:latin typeface="Times New Roman"/>
                <a:cs typeface="Times New Roman"/>
              </a:rPr>
              <a:t>data</a:t>
            </a:r>
            <a:r>
              <a:rPr dirty="0" sz="2000" spc="2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374151"/>
                </a:solidFill>
                <a:latin typeface="Times New Roman"/>
                <a:cs typeface="Times New Roman"/>
              </a:rPr>
              <a:t>are</a:t>
            </a:r>
            <a:r>
              <a:rPr dirty="0" sz="2000" spc="-1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374151"/>
                </a:solidFill>
                <a:latin typeface="Times New Roman"/>
                <a:cs typeface="Times New Roman"/>
              </a:rPr>
              <a:t>expected</a:t>
            </a:r>
            <a:r>
              <a:rPr dirty="0" sz="2000" spc="6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000" spc="-10" b="1">
                <a:solidFill>
                  <a:srgbClr val="374151"/>
                </a:solidFill>
                <a:latin typeface="Times New Roman"/>
                <a:cs typeface="Times New Roman"/>
              </a:rPr>
              <a:t>due</a:t>
            </a:r>
            <a:r>
              <a:rPr dirty="0" sz="2000" spc="5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374151"/>
                </a:solidFill>
                <a:latin typeface="Times New Roman"/>
                <a:cs typeface="Times New Roman"/>
              </a:rPr>
              <a:t>to</a:t>
            </a:r>
            <a:r>
              <a:rPr dirty="0" sz="2000" spc="114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374151"/>
                </a:solidFill>
                <a:latin typeface="Times New Roman"/>
                <a:cs typeface="Times New Roman"/>
              </a:rPr>
              <a:t>variations </a:t>
            </a:r>
            <a:r>
              <a:rPr dirty="0" sz="2000" spc="-484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374151"/>
                </a:solidFill>
                <a:latin typeface="Times New Roman"/>
                <a:cs typeface="Times New Roman"/>
              </a:rPr>
              <a:t>in</a:t>
            </a:r>
            <a:r>
              <a:rPr dirty="0" sz="2000" spc="-15" b="1">
                <a:solidFill>
                  <a:srgbClr val="374151"/>
                </a:solidFill>
                <a:latin typeface="Times New Roman"/>
                <a:cs typeface="Times New Roman"/>
              </a:rPr>
              <a:t>d</a:t>
            </a:r>
            <a:r>
              <a:rPr dirty="0" sz="2000" spc="-5" b="1">
                <a:solidFill>
                  <a:srgbClr val="374151"/>
                </a:solidFill>
                <a:latin typeface="Times New Roman"/>
                <a:cs typeface="Times New Roman"/>
              </a:rPr>
              <a:t>i</a:t>
            </a:r>
            <a:r>
              <a:rPr dirty="0" sz="2000" b="1">
                <a:solidFill>
                  <a:srgbClr val="374151"/>
                </a:solidFill>
                <a:latin typeface="Times New Roman"/>
                <a:cs typeface="Times New Roman"/>
              </a:rPr>
              <a:t>v</a:t>
            </a:r>
            <a:r>
              <a:rPr dirty="0" sz="2000" spc="-5" b="1">
                <a:solidFill>
                  <a:srgbClr val="374151"/>
                </a:solidFill>
                <a:latin typeface="Times New Roman"/>
                <a:cs typeface="Times New Roman"/>
              </a:rPr>
              <a:t>id</a:t>
            </a:r>
            <a:r>
              <a:rPr dirty="0" sz="2000" spc="-15" b="1">
                <a:solidFill>
                  <a:srgbClr val="374151"/>
                </a:solidFill>
                <a:latin typeface="Times New Roman"/>
                <a:cs typeface="Times New Roman"/>
              </a:rPr>
              <a:t>u</a:t>
            </a:r>
            <a:r>
              <a:rPr dirty="0" sz="2000" spc="5" b="1">
                <a:solidFill>
                  <a:srgbClr val="374151"/>
                </a:solidFill>
                <a:latin typeface="Times New Roman"/>
                <a:cs typeface="Times New Roman"/>
              </a:rPr>
              <a:t>a</a:t>
            </a:r>
            <a:r>
              <a:rPr dirty="0" sz="2000" spc="-5" b="1">
                <a:solidFill>
                  <a:srgbClr val="374151"/>
                </a:solidFill>
                <a:latin typeface="Times New Roman"/>
                <a:cs typeface="Times New Roman"/>
              </a:rPr>
              <a:t>l</a:t>
            </a:r>
            <a:r>
              <a:rPr dirty="0" sz="2000" spc="-14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374151"/>
                </a:solidFill>
                <a:latin typeface="Times New Roman"/>
                <a:cs typeface="Times New Roman"/>
              </a:rPr>
              <a:t>he</a:t>
            </a:r>
            <a:r>
              <a:rPr dirty="0" sz="2000" spc="5" b="1">
                <a:solidFill>
                  <a:srgbClr val="374151"/>
                </a:solidFill>
                <a:latin typeface="Times New Roman"/>
                <a:cs typeface="Times New Roman"/>
              </a:rPr>
              <a:t>a</a:t>
            </a:r>
            <a:r>
              <a:rPr dirty="0" sz="2000" spc="-5" b="1">
                <a:solidFill>
                  <a:srgbClr val="374151"/>
                </a:solidFill>
                <a:latin typeface="Times New Roman"/>
                <a:cs typeface="Times New Roman"/>
              </a:rPr>
              <a:t>lt</a:t>
            </a:r>
            <a:r>
              <a:rPr dirty="0" sz="2000" spc="-5" b="1">
                <a:solidFill>
                  <a:srgbClr val="374151"/>
                </a:solidFill>
                <a:latin typeface="Times New Roman"/>
                <a:cs typeface="Times New Roman"/>
              </a:rPr>
              <a:t>h</a:t>
            </a:r>
            <a:r>
              <a:rPr dirty="0" sz="2000" spc="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374151"/>
                </a:solidFill>
                <a:latin typeface="Times New Roman"/>
                <a:cs typeface="Times New Roman"/>
              </a:rPr>
              <a:t>c</a:t>
            </a:r>
            <a:r>
              <a:rPr dirty="0" sz="2000" spc="5" b="1">
                <a:solidFill>
                  <a:srgbClr val="374151"/>
                </a:solidFill>
                <a:latin typeface="Times New Roman"/>
                <a:cs typeface="Times New Roman"/>
              </a:rPr>
              <a:t>o</a:t>
            </a:r>
            <a:r>
              <a:rPr dirty="0" sz="2000" spc="-5" b="1">
                <a:solidFill>
                  <a:srgbClr val="374151"/>
                </a:solidFill>
                <a:latin typeface="Times New Roman"/>
                <a:cs typeface="Times New Roman"/>
              </a:rPr>
              <a:t>n</a:t>
            </a:r>
            <a:r>
              <a:rPr dirty="0" sz="2000" spc="-15" b="1">
                <a:solidFill>
                  <a:srgbClr val="374151"/>
                </a:solidFill>
                <a:latin typeface="Times New Roman"/>
                <a:cs typeface="Times New Roman"/>
              </a:rPr>
              <a:t>d</a:t>
            </a:r>
            <a:r>
              <a:rPr dirty="0" sz="2000" spc="-5" b="1">
                <a:solidFill>
                  <a:srgbClr val="374151"/>
                </a:solidFill>
                <a:latin typeface="Times New Roman"/>
                <a:cs typeface="Times New Roman"/>
              </a:rPr>
              <a:t>iti</a:t>
            </a:r>
            <a:r>
              <a:rPr dirty="0" sz="2000" b="1">
                <a:solidFill>
                  <a:srgbClr val="374151"/>
                </a:solidFill>
                <a:latin typeface="Times New Roman"/>
                <a:cs typeface="Times New Roman"/>
              </a:rPr>
              <a:t>o</a:t>
            </a:r>
            <a:r>
              <a:rPr dirty="0" sz="2000" spc="-5" b="1">
                <a:solidFill>
                  <a:srgbClr val="374151"/>
                </a:solidFill>
                <a:latin typeface="Times New Roman"/>
                <a:cs typeface="Times New Roman"/>
              </a:rPr>
              <a:t>n</a:t>
            </a:r>
            <a:r>
              <a:rPr dirty="0" sz="2000" spc="-15" b="1">
                <a:solidFill>
                  <a:srgbClr val="374151"/>
                </a:solidFill>
                <a:latin typeface="Times New Roman"/>
                <a:cs typeface="Times New Roman"/>
              </a:rPr>
              <a:t>s</a:t>
            </a:r>
            <a:r>
              <a:rPr dirty="0" sz="2000" spc="-5" b="1">
                <a:solidFill>
                  <a:srgbClr val="374151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2700" marR="4900930">
              <a:lnSpc>
                <a:spcPts val="5860"/>
              </a:lnSpc>
              <a:spcBef>
                <a:spcPts val="385"/>
              </a:spcBef>
            </a:pPr>
            <a:r>
              <a:rPr dirty="0" sz="2000" spc="-5" b="1">
                <a:latin typeface="Times New Roman"/>
                <a:cs typeface="Times New Roman"/>
              </a:rPr>
              <a:t>S</a:t>
            </a:r>
            <a:r>
              <a:rPr dirty="0" sz="2000" spc="-15" b="1">
                <a:latin typeface="Times New Roman"/>
                <a:cs typeface="Times New Roman"/>
              </a:rPr>
              <a:t>p</a:t>
            </a:r>
            <a:r>
              <a:rPr dirty="0" sz="2000" spc="-5" b="1">
                <a:latin typeface="Times New Roman"/>
                <a:cs typeface="Times New Roman"/>
              </a:rPr>
              <a:t>e</a:t>
            </a:r>
            <a:r>
              <a:rPr dirty="0" sz="2000" b="1">
                <a:latin typeface="Times New Roman"/>
                <a:cs typeface="Times New Roman"/>
              </a:rPr>
              <a:t>c</a:t>
            </a:r>
            <a:r>
              <a:rPr dirty="0" sz="2000" spc="-5" b="1">
                <a:latin typeface="Times New Roman"/>
                <a:cs typeface="Times New Roman"/>
              </a:rPr>
              <a:t>ific</a:t>
            </a:r>
            <a:r>
              <a:rPr dirty="0" sz="2000" spc="-1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E</a:t>
            </a:r>
            <a:r>
              <a:rPr dirty="0" sz="2000" spc="-20" b="1">
                <a:latin typeface="Times New Roman"/>
                <a:cs typeface="Times New Roman"/>
              </a:rPr>
              <a:t>x</a:t>
            </a:r>
            <a:r>
              <a:rPr dirty="0" sz="2000" spc="25" b="1">
                <a:latin typeface="Times New Roman"/>
                <a:cs typeface="Times New Roman"/>
              </a:rPr>
              <a:t>a</a:t>
            </a:r>
            <a:r>
              <a:rPr dirty="0" sz="2000" spc="-40" b="1">
                <a:latin typeface="Times New Roman"/>
                <a:cs typeface="Times New Roman"/>
              </a:rPr>
              <a:t>m</a:t>
            </a:r>
            <a:r>
              <a:rPr dirty="0" sz="2000" spc="-5" b="1">
                <a:latin typeface="Times New Roman"/>
                <a:cs typeface="Times New Roman"/>
              </a:rPr>
              <a:t>ple: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B</a:t>
            </a:r>
            <a:r>
              <a:rPr dirty="0" sz="2000" spc="25" b="1">
                <a:latin typeface="Times New Roman"/>
                <a:cs typeface="Times New Roman"/>
              </a:rPr>
              <a:t>M</a:t>
            </a:r>
            <a:r>
              <a:rPr dirty="0" sz="2000" spc="-5" b="1">
                <a:latin typeface="Times New Roman"/>
                <a:cs typeface="Times New Roman"/>
              </a:rPr>
              <a:t>I</a:t>
            </a:r>
            <a:r>
              <a:rPr dirty="0" sz="2000" spc="70" b="1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a</a:t>
            </a:r>
            <a:r>
              <a:rPr dirty="0" sz="2000" spc="-5" b="1">
                <a:latin typeface="Times New Roman"/>
                <a:cs typeface="Times New Roman"/>
              </a:rPr>
              <a:t>nd</a:t>
            </a:r>
            <a:r>
              <a:rPr dirty="0" sz="2000" spc="2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H</a:t>
            </a:r>
            <a:r>
              <a:rPr dirty="0" sz="2000" spc="-5" b="1">
                <a:latin typeface="Times New Roman"/>
                <a:cs typeface="Times New Roman"/>
              </a:rPr>
              <a:t>e</a:t>
            </a:r>
            <a:r>
              <a:rPr dirty="0" sz="2000" spc="5" b="1">
                <a:latin typeface="Times New Roman"/>
                <a:cs typeface="Times New Roman"/>
              </a:rPr>
              <a:t>a</a:t>
            </a:r>
            <a:r>
              <a:rPr dirty="0" sz="2000" spc="-5" b="1">
                <a:latin typeface="Times New Roman"/>
                <a:cs typeface="Times New Roman"/>
              </a:rPr>
              <a:t>rt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R</a:t>
            </a:r>
            <a:r>
              <a:rPr dirty="0" sz="2000" spc="-15" b="1">
                <a:latin typeface="Times New Roman"/>
                <a:cs typeface="Times New Roman"/>
              </a:rPr>
              <a:t>a</a:t>
            </a:r>
            <a:r>
              <a:rPr dirty="0" sz="2000" b="1">
                <a:latin typeface="Times New Roman"/>
                <a:cs typeface="Times New Roman"/>
              </a:rPr>
              <a:t>t</a:t>
            </a:r>
            <a:r>
              <a:rPr dirty="0" sz="2000" spc="-5" b="1">
                <a:latin typeface="Times New Roman"/>
                <a:cs typeface="Times New Roman"/>
              </a:rPr>
              <a:t>e  </a:t>
            </a:r>
            <a:r>
              <a:rPr dirty="0" sz="2000" spc="-5" b="1">
                <a:latin typeface="Times New Roman"/>
                <a:cs typeface="Times New Roman"/>
              </a:rPr>
              <a:t>BMI:</a:t>
            </a:r>
            <a:endParaRPr sz="2000">
              <a:latin typeface="Times New Roman"/>
              <a:cs typeface="Times New Roman"/>
            </a:endParaRPr>
          </a:p>
          <a:p>
            <a:pPr marL="165100">
              <a:lnSpc>
                <a:spcPts val="2105"/>
              </a:lnSpc>
            </a:pPr>
            <a:r>
              <a:rPr dirty="0" sz="2000" spc="-10">
                <a:solidFill>
                  <a:srgbClr val="374151"/>
                </a:solidFill>
                <a:latin typeface="Times New Roman"/>
                <a:cs typeface="Times New Roman"/>
              </a:rPr>
              <a:t>Extreme</a:t>
            </a:r>
            <a:r>
              <a:rPr dirty="0" sz="2000" spc="5">
                <a:solidFill>
                  <a:srgbClr val="374151"/>
                </a:solidFill>
                <a:latin typeface="Times New Roman"/>
                <a:cs typeface="Times New Roman"/>
              </a:rPr>
              <a:t> low</a:t>
            </a:r>
            <a:r>
              <a:rPr dirty="0" sz="2000" spc="-1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74151"/>
                </a:solidFill>
                <a:latin typeface="Times New Roman"/>
                <a:cs typeface="Times New Roman"/>
              </a:rPr>
              <a:t>or</a:t>
            </a:r>
            <a:r>
              <a:rPr dirty="0" sz="2000" spc="1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374151"/>
                </a:solidFill>
                <a:latin typeface="Times New Roman"/>
                <a:cs typeface="Times New Roman"/>
              </a:rPr>
              <a:t>high</a:t>
            </a:r>
            <a:r>
              <a:rPr dirty="0" sz="2000" spc="-5">
                <a:solidFill>
                  <a:srgbClr val="374151"/>
                </a:solidFill>
                <a:latin typeface="Times New Roman"/>
                <a:cs typeface="Times New Roman"/>
              </a:rPr>
              <a:t> BMI</a:t>
            </a:r>
            <a:r>
              <a:rPr dirty="0" sz="2000" spc="1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374151"/>
                </a:solidFill>
                <a:latin typeface="Times New Roman"/>
                <a:cs typeface="Times New Roman"/>
              </a:rPr>
              <a:t>values</a:t>
            </a:r>
            <a:r>
              <a:rPr dirty="0" sz="2000" spc="-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74151"/>
                </a:solidFill>
                <a:latin typeface="Times New Roman"/>
                <a:cs typeface="Times New Roman"/>
              </a:rPr>
              <a:t>can</a:t>
            </a:r>
            <a:r>
              <a:rPr dirty="0" sz="2000" spc="-5">
                <a:solidFill>
                  <a:srgbClr val="374151"/>
                </a:solidFill>
                <a:latin typeface="Times New Roman"/>
                <a:cs typeface="Times New Roman"/>
              </a:rPr>
              <a:t> indicate</a:t>
            </a:r>
            <a:r>
              <a:rPr dirty="0" sz="2000" spc="1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74151"/>
                </a:solidFill>
                <a:latin typeface="Times New Roman"/>
                <a:cs typeface="Times New Roman"/>
              </a:rPr>
              <a:t>critical</a:t>
            </a:r>
            <a:r>
              <a:rPr dirty="0" sz="2000" spc="3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74151"/>
                </a:solidFill>
                <a:latin typeface="Times New Roman"/>
                <a:cs typeface="Times New Roman"/>
              </a:rPr>
              <a:t>health</a:t>
            </a:r>
            <a:r>
              <a:rPr dirty="0" sz="2000" spc="1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74151"/>
                </a:solidFill>
                <a:latin typeface="Times New Roman"/>
                <a:cs typeface="Times New Roman"/>
              </a:rPr>
              <a:t>conditions</a:t>
            </a:r>
            <a:endParaRPr sz="2000">
              <a:latin typeface="Times New Roman"/>
              <a:cs typeface="Times New Roman"/>
            </a:endParaRPr>
          </a:p>
          <a:p>
            <a:pPr marL="271780">
              <a:lnSpc>
                <a:spcPct val="100000"/>
              </a:lnSpc>
              <a:spcBef>
                <a:spcPts val="509"/>
              </a:spcBef>
            </a:pPr>
            <a:r>
              <a:rPr dirty="0" sz="2000" spc="-5">
                <a:solidFill>
                  <a:srgbClr val="374151"/>
                </a:solidFill>
                <a:latin typeface="Times New Roman"/>
                <a:cs typeface="Times New Roman"/>
              </a:rPr>
              <a:t>S</a:t>
            </a:r>
            <a:r>
              <a:rPr dirty="0" sz="2000" spc="-25">
                <a:solidFill>
                  <a:srgbClr val="374151"/>
                </a:solidFill>
                <a:latin typeface="Times New Roman"/>
                <a:cs typeface="Times New Roman"/>
              </a:rPr>
              <a:t>u</a:t>
            </a:r>
            <a:r>
              <a:rPr dirty="0" sz="2000" spc="20">
                <a:solidFill>
                  <a:srgbClr val="374151"/>
                </a:solidFill>
                <a:latin typeface="Times New Roman"/>
                <a:cs typeface="Times New Roman"/>
              </a:rPr>
              <a:t>c</a:t>
            </a:r>
            <a:r>
              <a:rPr dirty="0" sz="2000" spc="-5">
                <a:solidFill>
                  <a:srgbClr val="374151"/>
                </a:solidFill>
                <a:latin typeface="Times New Roman"/>
                <a:cs typeface="Times New Roman"/>
              </a:rPr>
              <a:t>h</a:t>
            </a:r>
            <a:r>
              <a:rPr dirty="0" sz="2000" spc="-10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74151"/>
                </a:solidFill>
                <a:latin typeface="Times New Roman"/>
                <a:cs typeface="Times New Roman"/>
              </a:rPr>
              <a:t>as</a:t>
            </a:r>
            <a:r>
              <a:rPr dirty="0" sz="2000" spc="-5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000" spc="-25">
                <a:solidFill>
                  <a:srgbClr val="374151"/>
                </a:solidFill>
                <a:latin typeface="Times New Roman"/>
                <a:cs typeface="Times New Roman"/>
              </a:rPr>
              <a:t>m</a:t>
            </a:r>
            <a:r>
              <a:rPr dirty="0" sz="2000" spc="-5">
                <a:solidFill>
                  <a:srgbClr val="374151"/>
                </a:solidFill>
                <a:latin typeface="Times New Roman"/>
                <a:cs typeface="Times New Roman"/>
              </a:rPr>
              <a:t>al</a:t>
            </a:r>
            <a:r>
              <a:rPr dirty="0" sz="2000" spc="5">
                <a:solidFill>
                  <a:srgbClr val="374151"/>
                </a:solidFill>
                <a:latin typeface="Times New Roman"/>
                <a:cs typeface="Times New Roman"/>
              </a:rPr>
              <a:t>n</a:t>
            </a:r>
            <a:r>
              <a:rPr dirty="0" sz="2000" spc="-20">
                <a:solidFill>
                  <a:srgbClr val="374151"/>
                </a:solidFill>
                <a:latin typeface="Times New Roman"/>
                <a:cs typeface="Times New Roman"/>
              </a:rPr>
              <a:t>u</a:t>
            </a:r>
            <a:r>
              <a:rPr dirty="0" sz="2000" spc="-5">
                <a:solidFill>
                  <a:srgbClr val="374151"/>
                </a:solidFill>
                <a:latin typeface="Times New Roman"/>
                <a:cs typeface="Times New Roman"/>
              </a:rPr>
              <a:t>triti</a:t>
            </a:r>
            <a:r>
              <a:rPr dirty="0" sz="2000" spc="20">
                <a:solidFill>
                  <a:srgbClr val="374151"/>
                </a:solidFill>
                <a:latin typeface="Times New Roman"/>
                <a:cs typeface="Times New Roman"/>
              </a:rPr>
              <a:t>o</a:t>
            </a:r>
            <a:r>
              <a:rPr dirty="0" sz="2000" spc="-5">
                <a:solidFill>
                  <a:srgbClr val="374151"/>
                </a:solidFill>
                <a:latin typeface="Times New Roman"/>
                <a:cs typeface="Times New Roman"/>
              </a:rPr>
              <a:t>n</a:t>
            </a:r>
            <a:r>
              <a:rPr dirty="0" sz="2000" spc="-14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74151"/>
                </a:solidFill>
                <a:latin typeface="Times New Roman"/>
                <a:cs typeface="Times New Roman"/>
              </a:rPr>
              <a:t>a</a:t>
            </a:r>
            <a:r>
              <a:rPr dirty="0" sz="2000" spc="-15">
                <a:solidFill>
                  <a:srgbClr val="374151"/>
                </a:solidFill>
                <a:latin typeface="Times New Roman"/>
                <a:cs typeface="Times New Roman"/>
              </a:rPr>
              <a:t>n</a:t>
            </a:r>
            <a:r>
              <a:rPr dirty="0" sz="2000" spc="-5">
                <a:solidFill>
                  <a:srgbClr val="374151"/>
                </a:solidFill>
                <a:latin typeface="Times New Roman"/>
                <a:cs typeface="Times New Roman"/>
              </a:rPr>
              <a:t>d</a:t>
            </a:r>
            <a:r>
              <a:rPr dirty="0" sz="2000" spc="-6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74151"/>
                </a:solidFill>
                <a:latin typeface="Times New Roman"/>
                <a:cs typeface="Times New Roman"/>
              </a:rPr>
              <a:t>ob</a:t>
            </a:r>
            <a:r>
              <a:rPr dirty="0" sz="2000" spc="-5">
                <a:solidFill>
                  <a:srgbClr val="374151"/>
                </a:solidFill>
                <a:latin typeface="Times New Roman"/>
                <a:cs typeface="Times New Roman"/>
              </a:rPr>
              <a:t>esi</a:t>
            </a:r>
            <a:r>
              <a:rPr dirty="0" sz="2000" spc="10">
                <a:solidFill>
                  <a:srgbClr val="374151"/>
                </a:solidFill>
                <a:latin typeface="Times New Roman"/>
                <a:cs typeface="Times New Roman"/>
              </a:rPr>
              <a:t>t</a:t>
            </a:r>
            <a:r>
              <a:rPr dirty="0" sz="2000" spc="-5">
                <a:solidFill>
                  <a:srgbClr val="374151"/>
                </a:solidFill>
                <a:latin typeface="Times New Roman"/>
                <a:cs typeface="Times New Roman"/>
              </a:rPr>
              <a:t>y</a:t>
            </a:r>
            <a:r>
              <a:rPr dirty="0" sz="2000" spc="-17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74151"/>
                </a:solidFill>
                <a:latin typeface="Times New Roman"/>
                <a:cs typeface="Times New Roman"/>
              </a:rPr>
              <a:t>r</a:t>
            </a:r>
            <a:r>
              <a:rPr dirty="0" sz="2000" spc="-5">
                <a:solidFill>
                  <a:srgbClr val="374151"/>
                </a:solidFill>
                <a:latin typeface="Times New Roman"/>
                <a:cs typeface="Times New Roman"/>
              </a:rPr>
              <a:t>es</a:t>
            </a:r>
            <a:r>
              <a:rPr dirty="0" sz="2000">
                <a:solidFill>
                  <a:srgbClr val="374151"/>
                </a:solidFill>
                <a:latin typeface="Times New Roman"/>
                <a:cs typeface="Times New Roman"/>
              </a:rPr>
              <a:t>p</a:t>
            </a:r>
            <a:r>
              <a:rPr dirty="0" sz="2000" spc="-5">
                <a:solidFill>
                  <a:srgbClr val="374151"/>
                </a:solidFill>
                <a:latin typeface="Times New Roman"/>
                <a:cs typeface="Times New Roman"/>
              </a:rPr>
              <a:t>e</a:t>
            </a:r>
            <a:r>
              <a:rPr dirty="0" sz="2000">
                <a:solidFill>
                  <a:srgbClr val="374151"/>
                </a:solidFill>
                <a:latin typeface="Times New Roman"/>
                <a:cs typeface="Times New Roman"/>
              </a:rPr>
              <a:t>c</a:t>
            </a:r>
            <a:r>
              <a:rPr dirty="0" sz="2000" spc="-5">
                <a:solidFill>
                  <a:srgbClr val="374151"/>
                </a:solidFill>
                <a:latin typeface="Times New Roman"/>
                <a:cs typeface="Times New Roman"/>
              </a:rPr>
              <a:t>ti</a:t>
            </a:r>
            <a:r>
              <a:rPr dirty="0" sz="2000" spc="-25">
                <a:solidFill>
                  <a:srgbClr val="374151"/>
                </a:solidFill>
                <a:latin typeface="Times New Roman"/>
                <a:cs typeface="Times New Roman"/>
              </a:rPr>
              <a:t>v</a:t>
            </a:r>
            <a:r>
              <a:rPr dirty="0" sz="2000" spc="-5">
                <a:solidFill>
                  <a:srgbClr val="374151"/>
                </a:solidFill>
                <a:latin typeface="Times New Roman"/>
                <a:cs typeface="Times New Roman"/>
              </a:rPr>
              <a:t>e</a:t>
            </a:r>
            <a:r>
              <a:rPr dirty="0" sz="2000" spc="15">
                <a:solidFill>
                  <a:srgbClr val="374151"/>
                </a:solidFill>
                <a:latin typeface="Times New Roman"/>
                <a:cs typeface="Times New Roman"/>
              </a:rPr>
              <a:t>l</a:t>
            </a:r>
            <a:r>
              <a:rPr dirty="0" sz="2000" spc="-5">
                <a:solidFill>
                  <a:srgbClr val="374151"/>
                </a:solidFill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  <a:p>
            <a:pPr marL="79375">
              <a:lnSpc>
                <a:spcPct val="100000"/>
              </a:lnSpc>
              <a:spcBef>
                <a:spcPts val="575"/>
              </a:spcBef>
            </a:pPr>
            <a:r>
              <a:rPr dirty="0" sz="2000" spc="-5" b="1">
                <a:latin typeface="Times New Roman"/>
                <a:cs typeface="Times New Roman"/>
              </a:rPr>
              <a:t>Heart</a:t>
            </a:r>
            <a:r>
              <a:rPr dirty="0" sz="2000" spc="-9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Rate:</a:t>
            </a:r>
            <a:endParaRPr sz="2000">
              <a:latin typeface="Times New Roman"/>
              <a:cs typeface="Times New Roman"/>
            </a:endParaRPr>
          </a:p>
          <a:p>
            <a:pPr marL="271780" marR="5080" indent="-106680">
              <a:lnSpc>
                <a:spcPct val="120100"/>
              </a:lnSpc>
              <a:spcBef>
                <a:spcPts val="25"/>
              </a:spcBef>
              <a:tabLst>
                <a:tab pos="4164965" algn="l"/>
              </a:tabLst>
            </a:pPr>
            <a:r>
              <a:rPr dirty="0" sz="2000" spc="-5">
                <a:solidFill>
                  <a:srgbClr val="374151"/>
                </a:solidFill>
                <a:latin typeface="Times New Roman"/>
                <a:cs typeface="Times New Roman"/>
              </a:rPr>
              <a:t>Extremely</a:t>
            </a:r>
            <a:r>
              <a:rPr dirty="0" sz="2000" spc="-11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74151"/>
                </a:solidFill>
                <a:latin typeface="Times New Roman"/>
                <a:cs typeface="Times New Roman"/>
              </a:rPr>
              <a:t>low</a:t>
            </a:r>
            <a:r>
              <a:rPr dirty="0" sz="200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74151"/>
                </a:solidFill>
                <a:latin typeface="Times New Roman"/>
                <a:cs typeface="Times New Roman"/>
              </a:rPr>
              <a:t>indicates</a:t>
            </a:r>
            <a:r>
              <a:rPr dirty="0" sz="2000" spc="-5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74151"/>
                </a:solidFill>
                <a:latin typeface="Times New Roman"/>
                <a:cs typeface="Times New Roman"/>
              </a:rPr>
              <a:t>(bradycardia)	</a:t>
            </a:r>
            <a:r>
              <a:rPr dirty="0" sz="2000">
                <a:solidFill>
                  <a:srgbClr val="374151"/>
                </a:solidFill>
                <a:latin typeface="Times New Roman"/>
                <a:cs typeface="Times New Roman"/>
              </a:rPr>
              <a:t>or</a:t>
            </a:r>
            <a:r>
              <a:rPr dirty="0" sz="2000" spc="4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374151"/>
                </a:solidFill>
                <a:latin typeface="Times New Roman"/>
                <a:cs typeface="Times New Roman"/>
              </a:rPr>
              <a:t>high</a:t>
            </a:r>
            <a:r>
              <a:rPr dirty="0" sz="2000" spc="16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74151"/>
                </a:solidFill>
                <a:latin typeface="Times New Roman"/>
                <a:cs typeface="Times New Roman"/>
              </a:rPr>
              <a:t>heart</a:t>
            </a:r>
            <a:r>
              <a:rPr dirty="0" sz="2000" spc="-1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74151"/>
                </a:solidFill>
                <a:latin typeface="Times New Roman"/>
                <a:cs typeface="Times New Roman"/>
              </a:rPr>
              <a:t>rates</a:t>
            </a:r>
            <a:r>
              <a:rPr dirty="0" sz="2000" spc="-6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74151"/>
                </a:solidFill>
                <a:latin typeface="Times New Roman"/>
                <a:cs typeface="Times New Roman"/>
              </a:rPr>
              <a:t>indicates</a:t>
            </a:r>
            <a:r>
              <a:rPr dirty="0" sz="2000" spc="10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74151"/>
                </a:solidFill>
                <a:latin typeface="Times New Roman"/>
                <a:cs typeface="Times New Roman"/>
              </a:rPr>
              <a:t>tachycardia</a:t>
            </a:r>
            <a:r>
              <a:rPr dirty="0" sz="2000" spc="-12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374151"/>
                </a:solidFill>
                <a:latin typeface="Times New Roman"/>
                <a:cs typeface="Times New Roman"/>
              </a:rPr>
              <a:t>these</a:t>
            </a:r>
            <a:r>
              <a:rPr dirty="0" sz="2000" spc="-4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74151"/>
                </a:solidFill>
                <a:latin typeface="Times New Roman"/>
                <a:cs typeface="Times New Roman"/>
              </a:rPr>
              <a:t>are </a:t>
            </a:r>
            <a:r>
              <a:rPr dirty="0" sz="2000" spc="-484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74151"/>
                </a:solidFill>
                <a:latin typeface="Times New Roman"/>
                <a:cs typeface="Times New Roman"/>
              </a:rPr>
              <a:t>indicative</a:t>
            </a:r>
            <a:r>
              <a:rPr dirty="0" sz="2000" spc="-3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74151"/>
                </a:solidFill>
                <a:latin typeface="Times New Roman"/>
                <a:cs typeface="Times New Roman"/>
              </a:rPr>
              <a:t>of</a:t>
            </a:r>
            <a:r>
              <a:rPr dirty="0" sz="2000" spc="-6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74151"/>
                </a:solidFill>
                <a:latin typeface="Times New Roman"/>
                <a:cs typeface="Times New Roman"/>
              </a:rPr>
              <a:t>critical</a:t>
            </a:r>
            <a:r>
              <a:rPr dirty="0" sz="2000" spc="-9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74151"/>
                </a:solidFill>
                <a:latin typeface="Times New Roman"/>
                <a:cs typeface="Times New Roman"/>
              </a:rPr>
              <a:t>conditions.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8436" y="520953"/>
            <a:ext cx="299593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5">
                <a:latin typeface="Trebuchet MS"/>
                <a:cs typeface="Trebuchet MS"/>
              </a:rPr>
              <a:t>UNIVARIATE</a:t>
            </a:r>
            <a:r>
              <a:rPr dirty="0" spc="-35">
                <a:latin typeface="Trebuchet MS"/>
                <a:cs typeface="Trebuchet MS"/>
              </a:rPr>
              <a:t> </a:t>
            </a:r>
            <a:r>
              <a:rPr dirty="0" spc="-80">
                <a:latin typeface="Trebuchet MS"/>
                <a:cs typeface="Trebuchet MS"/>
              </a:rPr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980" y="1217853"/>
            <a:ext cx="5716270" cy="135572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2000" spc="-5" b="1">
                <a:latin typeface="Times New Roman"/>
                <a:cs typeface="Times New Roman"/>
              </a:rPr>
              <a:t>Di</a:t>
            </a:r>
            <a:r>
              <a:rPr dirty="0" sz="2000" spc="-15" b="1">
                <a:latin typeface="Times New Roman"/>
                <a:cs typeface="Times New Roman"/>
              </a:rPr>
              <a:t>s</a:t>
            </a:r>
            <a:r>
              <a:rPr dirty="0" sz="2000" b="1">
                <a:latin typeface="Times New Roman"/>
                <a:cs typeface="Times New Roman"/>
              </a:rPr>
              <a:t>t</a:t>
            </a:r>
            <a:r>
              <a:rPr dirty="0" sz="2000" spc="-5" b="1">
                <a:latin typeface="Times New Roman"/>
                <a:cs typeface="Times New Roman"/>
              </a:rPr>
              <a:t>ributi</a:t>
            </a:r>
            <a:r>
              <a:rPr dirty="0" sz="2000" spc="5" b="1">
                <a:latin typeface="Times New Roman"/>
                <a:cs typeface="Times New Roman"/>
              </a:rPr>
              <a:t>o</a:t>
            </a:r>
            <a:r>
              <a:rPr dirty="0" sz="2000" spc="-5" b="1">
                <a:latin typeface="Times New Roman"/>
                <a:cs typeface="Times New Roman"/>
              </a:rPr>
              <a:t>n</a:t>
            </a:r>
            <a:r>
              <a:rPr dirty="0" sz="2000" spc="-9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Pl</a:t>
            </a:r>
            <a:r>
              <a:rPr dirty="0" sz="2000" b="1">
                <a:latin typeface="Times New Roman"/>
                <a:cs typeface="Times New Roman"/>
              </a:rPr>
              <a:t>ot</a:t>
            </a:r>
            <a:r>
              <a:rPr dirty="0" sz="2000" spc="-5" b="1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1012190" marR="5080" indent="-314325">
              <a:lnSpc>
                <a:spcPts val="2640"/>
              </a:lnSpc>
              <a:spcBef>
                <a:spcPts val="60"/>
              </a:spcBef>
              <a:buFont typeface="Arial MT"/>
              <a:buChar char="•"/>
              <a:tabLst>
                <a:tab pos="984885" algn="l"/>
                <a:tab pos="985519" algn="l"/>
              </a:tabLst>
            </a:pPr>
            <a:r>
              <a:rPr dirty="0" sz="2000" spc="-5">
                <a:solidFill>
                  <a:srgbClr val="374151"/>
                </a:solidFill>
                <a:latin typeface="Times New Roman"/>
                <a:cs typeface="Times New Roman"/>
              </a:rPr>
              <a:t>Noticeable</a:t>
            </a:r>
            <a:r>
              <a:rPr dirty="0" sz="2000" spc="-11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000" spc="-10" b="1">
                <a:solidFill>
                  <a:srgbClr val="374151"/>
                </a:solidFill>
                <a:latin typeface="Times New Roman"/>
                <a:cs typeface="Times New Roman"/>
              </a:rPr>
              <a:t>spikes</a:t>
            </a:r>
            <a:r>
              <a:rPr dirty="0" sz="2000" spc="-9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74151"/>
                </a:solidFill>
                <a:latin typeface="Times New Roman"/>
                <a:cs typeface="Times New Roman"/>
              </a:rPr>
              <a:t>are</a:t>
            </a:r>
            <a:r>
              <a:rPr dirty="0" sz="2000" spc="5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74151"/>
                </a:solidFill>
                <a:latin typeface="Times New Roman"/>
                <a:cs typeface="Times New Roman"/>
              </a:rPr>
              <a:t>observed</a:t>
            </a:r>
            <a:r>
              <a:rPr dirty="0" sz="2000" spc="10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74151"/>
                </a:solidFill>
                <a:latin typeface="Times New Roman"/>
                <a:cs typeface="Times New Roman"/>
              </a:rPr>
              <a:t>at</a:t>
            </a:r>
            <a:r>
              <a:rPr dirty="0" sz="2000" spc="7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dirty="0" sz="2000" spc="-4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74151"/>
                </a:solidFill>
                <a:latin typeface="Times New Roman"/>
                <a:cs typeface="Times New Roman"/>
              </a:rPr>
              <a:t>start</a:t>
            </a:r>
            <a:r>
              <a:rPr dirty="0" sz="2000" spc="-2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74151"/>
                </a:solidFill>
                <a:latin typeface="Times New Roman"/>
                <a:cs typeface="Times New Roman"/>
              </a:rPr>
              <a:t>and </a:t>
            </a:r>
            <a:r>
              <a:rPr dirty="0" sz="2000" spc="-484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374151"/>
                </a:solidFill>
                <a:latin typeface="Times New Roman"/>
                <a:cs typeface="Times New Roman"/>
              </a:rPr>
              <a:t>end</a:t>
            </a:r>
            <a:r>
              <a:rPr dirty="0" sz="2000" spc="-8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74151"/>
                </a:solidFill>
                <a:latin typeface="Times New Roman"/>
                <a:cs typeface="Times New Roman"/>
              </a:rPr>
              <a:t>of</a:t>
            </a:r>
            <a:r>
              <a:rPr dirty="0" sz="2000" spc="-6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dirty="0" sz="2000" spc="-11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74151"/>
                </a:solidFill>
                <a:latin typeface="Times New Roman"/>
                <a:cs typeface="Times New Roman"/>
              </a:rPr>
              <a:t>distribution.</a:t>
            </a:r>
            <a:endParaRPr sz="2000">
              <a:latin typeface="Times New Roman"/>
              <a:cs typeface="Times New Roman"/>
            </a:endParaRPr>
          </a:p>
          <a:p>
            <a:pPr marL="984885" indent="-287020">
              <a:lnSpc>
                <a:spcPct val="100000"/>
              </a:lnSpc>
              <a:spcBef>
                <a:spcPts val="160"/>
              </a:spcBef>
              <a:buFont typeface="Arial MT"/>
              <a:buChar char="•"/>
              <a:tabLst>
                <a:tab pos="984885" algn="l"/>
                <a:tab pos="985519" algn="l"/>
              </a:tabLst>
            </a:pPr>
            <a:r>
              <a:rPr dirty="0" sz="2000" spc="-10">
                <a:solidFill>
                  <a:srgbClr val="374151"/>
                </a:solidFill>
                <a:latin typeface="Times New Roman"/>
                <a:cs typeface="Times New Roman"/>
              </a:rPr>
              <a:t>A</a:t>
            </a:r>
            <a:r>
              <a:rPr dirty="0" sz="2000" spc="-15">
                <a:solidFill>
                  <a:srgbClr val="374151"/>
                </a:solidFill>
                <a:latin typeface="Times New Roman"/>
                <a:cs typeface="Times New Roman"/>
              </a:rPr>
              <a:t>n</a:t>
            </a:r>
            <a:r>
              <a:rPr dirty="0" sz="2000" spc="-5">
                <a:solidFill>
                  <a:srgbClr val="374151"/>
                </a:solidFill>
                <a:latin typeface="Times New Roman"/>
                <a:cs typeface="Times New Roman"/>
              </a:rPr>
              <a:t>d</a:t>
            </a:r>
            <a:r>
              <a:rPr dirty="0" sz="2000" spc="6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374151"/>
                </a:solidFill>
                <a:latin typeface="Times New Roman"/>
                <a:cs typeface="Times New Roman"/>
              </a:rPr>
              <a:t>depr</a:t>
            </a:r>
            <a:r>
              <a:rPr dirty="0" sz="2000" spc="20" b="1">
                <a:solidFill>
                  <a:srgbClr val="374151"/>
                </a:solidFill>
                <a:latin typeface="Times New Roman"/>
                <a:cs typeface="Times New Roman"/>
              </a:rPr>
              <a:t>e</a:t>
            </a:r>
            <a:r>
              <a:rPr dirty="0" sz="2000" spc="-15" b="1">
                <a:solidFill>
                  <a:srgbClr val="374151"/>
                </a:solidFill>
                <a:latin typeface="Times New Roman"/>
                <a:cs typeface="Times New Roman"/>
              </a:rPr>
              <a:t>ss</a:t>
            </a:r>
            <a:r>
              <a:rPr dirty="0" sz="2000" spc="-5" b="1">
                <a:solidFill>
                  <a:srgbClr val="374151"/>
                </a:solidFill>
                <a:latin typeface="Times New Roman"/>
                <a:cs typeface="Times New Roman"/>
              </a:rPr>
              <a:t>i</a:t>
            </a:r>
            <a:r>
              <a:rPr dirty="0" sz="2000" b="1">
                <a:solidFill>
                  <a:srgbClr val="374151"/>
                </a:solidFill>
                <a:latin typeface="Times New Roman"/>
                <a:cs typeface="Times New Roman"/>
              </a:rPr>
              <a:t>o</a:t>
            </a:r>
            <a:r>
              <a:rPr dirty="0" sz="2000" spc="-5" b="1">
                <a:solidFill>
                  <a:srgbClr val="374151"/>
                </a:solidFill>
                <a:latin typeface="Times New Roman"/>
                <a:cs typeface="Times New Roman"/>
              </a:rPr>
              <a:t>n</a:t>
            </a:r>
            <a:r>
              <a:rPr dirty="0" sz="2000" spc="-14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74151"/>
                </a:solidFill>
                <a:latin typeface="Times New Roman"/>
                <a:cs typeface="Times New Roman"/>
              </a:rPr>
              <a:t>at</a:t>
            </a:r>
            <a:r>
              <a:rPr dirty="0" sz="2000" spc="-2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000" spc="-15">
                <a:solidFill>
                  <a:srgbClr val="374151"/>
                </a:solidFill>
                <a:latin typeface="Times New Roman"/>
                <a:cs typeface="Times New Roman"/>
              </a:rPr>
              <a:t>s</a:t>
            </a:r>
            <a:r>
              <a:rPr dirty="0" sz="2000" spc="25">
                <a:solidFill>
                  <a:srgbClr val="374151"/>
                </a:solidFill>
                <a:latin typeface="Times New Roman"/>
                <a:cs typeface="Times New Roman"/>
              </a:rPr>
              <a:t>o</a:t>
            </a:r>
            <a:r>
              <a:rPr dirty="0" sz="2000" spc="-25">
                <a:solidFill>
                  <a:srgbClr val="374151"/>
                </a:solidFill>
                <a:latin typeface="Times New Roman"/>
                <a:cs typeface="Times New Roman"/>
              </a:rPr>
              <a:t>m</a:t>
            </a:r>
            <a:r>
              <a:rPr dirty="0" sz="2000" spc="-5">
                <a:solidFill>
                  <a:srgbClr val="374151"/>
                </a:solidFill>
                <a:latin typeface="Times New Roman"/>
                <a:cs typeface="Times New Roman"/>
              </a:rPr>
              <a:t>e</a:t>
            </a:r>
            <a:r>
              <a:rPr dirty="0" sz="2000" spc="10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74151"/>
                </a:solidFill>
                <a:latin typeface="Times New Roman"/>
                <a:cs typeface="Times New Roman"/>
              </a:rPr>
              <a:t>po</a:t>
            </a:r>
            <a:r>
              <a:rPr dirty="0" sz="2000" spc="-5">
                <a:solidFill>
                  <a:srgbClr val="374151"/>
                </a:solidFill>
                <a:latin typeface="Times New Roman"/>
                <a:cs typeface="Times New Roman"/>
              </a:rPr>
              <a:t>i</a:t>
            </a:r>
            <a:r>
              <a:rPr dirty="0" sz="2000" spc="-20">
                <a:solidFill>
                  <a:srgbClr val="374151"/>
                </a:solidFill>
                <a:latin typeface="Times New Roman"/>
                <a:cs typeface="Times New Roman"/>
              </a:rPr>
              <a:t>n</a:t>
            </a:r>
            <a:r>
              <a:rPr dirty="0" sz="2000" spc="15">
                <a:solidFill>
                  <a:srgbClr val="374151"/>
                </a:solidFill>
                <a:latin typeface="Times New Roman"/>
                <a:cs typeface="Times New Roman"/>
              </a:rPr>
              <a:t>t</a:t>
            </a:r>
            <a:r>
              <a:rPr dirty="0" sz="2000" spc="-5">
                <a:solidFill>
                  <a:srgbClr val="374151"/>
                </a:solidFill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625" y="3207423"/>
            <a:ext cx="5671185" cy="313359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11595" y="1095375"/>
            <a:ext cx="5101589" cy="265099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Demogr</a:t>
            </a:r>
            <a:r>
              <a:rPr dirty="0" spc="5"/>
              <a:t>a</a:t>
            </a:r>
            <a:r>
              <a:rPr dirty="0" spc="-5"/>
              <a:t>phic</a:t>
            </a:r>
            <a:r>
              <a:rPr dirty="0" spc="-145"/>
              <a:t> </a:t>
            </a:r>
            <a:r>
              <a:rPr dirty="0" spc="-5"/>
              <a:t>In</a:t>
            </a:r>
            <a:r>
              <a:rPr dirty="0"/>
              <a:t>s</a:t>
            </a:r>
            <a:r>
              <a:rPr dirty="0" spc="-5"/>
              <a:t>igh</a:t>
            </a:r>
            <a:r>
              <a:rPr dirty="0" spc="-40"/>
              <a:t>t</a:t>
            </a:r>
            <a:r>
              <a:rPr dirty="0"/>
              <a:t>s</a:t>
            </a:r>
            <a:r>
              <a:rPr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6284" y="357809"/>
            <a:ext cx="6663690" cy="23863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990600" indent="-299085">
              <a:lnSpc>
                <a:spcPct val="1091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000" spc="-5">
                <a:solidFill>
                  <a:srgbClr val="374151"/>
                </a:solidFill>
                <a:latin typeface="Times New Roman"/>
                <a:cs typeface="Times New Roman"/>
              </a:rPr>
              <a:t>Most</a:t>
            </a:r>
            <a:r>
              <a:rPr dirty="0" sz="2000" spc="2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74151"/>
                </a:solidFill>
                <a:latin typeface="Times New Roman"/>
                <a:cs typeface="Times New Roman"/>
              </a:rPr>
              <a:t>patients</a:t>
            </a:r>
            <a:r>
              <a:rPr dirty="0" sz="2000" spc="-5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374151"/>
                </a:solidFill>
                <a:latin typeface="Times New Roman"/>
                <a:cs typeface="Times New Roman"/>
              </a:rPr>
              <a:t>in</a:t>
            </a:r>
            <a:r>
              <a:rPr dirty="0" sz="2000" spc="11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dirty="0" sz="2000" spc="1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74151"/>
                </a:solidFill>
                <a:latin typeface="Times New Roman"/>
                <a:cs typeface="Times New Roman"/>
              </a:rPr>
              <a:t>dataset</a:t>
            </a:r>
            <a:r>
              <a:rPr dirty="0" sz="2000" spc="3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74151"/>
                </a:solidFill>
                <a:latin typeface="Times New Roman"/>
                <a:cs typeface="Times New Roman"/>
              </a:rPr>
              <a:t>belong</a:t>
            </a:r>
            <a:r>
              <a:rPr dirty="0" sz="2000" spc="-17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374151"/>
                </a:solidFill>
                <a:latin typeface="Times New Roman"/>
                <a:cs typeface="Times New Roman"/>
              </a:rPr>
              <a:t>to</a:t>
            </a:r>
            <a:r>
              <a:rPr dirty="0" sz="2000" spc="4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dirty="0" sz="2000" spc="8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374151"/>
                </a:solidFill>
                <a:latin typeface="Times New Roman"/>
                <a:cs typeface="Times New Roman"/>
              </a:rPr>
              <a:t>Caucasian </a:t>
            </a:r>
            <a:r>
              <a:rPr dirty="0" sz="2000" spc="-484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374151"/>
                </a:solidFill>
                <a:latin typeface="Times New Roman"/>
                <a:cs typeface="Times New Roman"/>
              </a:rPr>
              <a:t>ethnic</a:t>
            </a:r>
            <a:r>
              <a:rPr dirty="0" sz="2000" spc="-114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374151"/>
                </a:solidFill>
                <a:latin typeface="Times New Roman"/>
                <a:cs typeface="Times New Roman"/>
              </a:rPr>
              <a:t>group</a:t>
            </a:r>
            <a:r>
              <a:rPr dirty="0" sz="2000" spc="-5">
                <a:solidFill>
                  <a:srgbClr val="374151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299085" marR="804545" indent="-299085">
              <a:lnSpc>
                <a:spcPct val="111100"/>
              </a:lnSpc>
              <a:spcBef>
                <a:spcPts val="4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000" spc="-10">
                <a:solidFill>
                  <a:srgbClr val="374151"/>
                </a:solidFill>
                <a:latin typeface="Times New Roman"/>
                <a:cs typeface="Times New Roman"/>
              </a:rPr>
              <a:t>A</a:t>
            </a:r>
            <a:r>
              <a:rPr dirty="0" sz="2000" spc="-7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74151"/>
                </a:solidFill>
                <a:latin typeface="Times New Roman"/>
                <a:cs typeface="Times New Roman"/>
              </a:rPr>
              <a:t>significant</a:t>
            </a:r>
            <a:r>
              <a:rPr dirty="0" sz="2000" spc="13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74151"/>
                </a:solidFill>
                <a:latin typeface="Times New Roman"/>
                <a:cs typeface="Times New Roman"/>
              </a:rPr>
              <a:t>portion</a:t>
            </a:r>
            <a:r>
              <a:rPr dirty="0" sz="2000" spc="-14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74151"/>
                </a:solidFill>
                <a:latin typeface="Times New Roman"/>
                <a:cs typeface="Times New Roman"/>
              </a:rPr>
              <a:t>of</a:t>
            </a:r>
            <a:r>
              <a:rPr dirty="0" sz="2000" spc="-4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74151"/>
                </a:solidFill>
                <a:latin typeface="Times New Roman"/>
                <a:cs typeface="Times New Roman"/>
              </a:rPr>
              <a:t>admissions</a:t>
            </a:r>
            <a:r>
              <a:rPr dirty="0" sz="2000" spc="2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74151"/>
                </a:solidFill>
                <a:latin typeface="Times New Roman"/>
                <a:cs typeface="Times New Roman"/>
              </a:rPr>
              <a:t>is</a:t>
            </a:r>
            <a:r>
              <a:rPr dirty="0" sz="2000" spc="2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374151"/>
                </a:solidFill>
                <a:latin typeface="Times New Roman"/>
                <a:cs typeface="Times New Roman"/>
              </a:rPr>
              <a:t>due</a:t>
            </a:r>
            <a:r>
              <a:rPr dirty="0" sz="2000" spc="-8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374151"/>
                </a:solidFill>
                <a:latin typeface="Times New Roman"/>
                <a:cs typeface="Times New Roman"/>
              </a:rPr>
              <a:t>to</a:t>
            </a:r>
            <a:r>
              <a:rPr dirty="0" sz="2000" spc="1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374151"/>
                </a:solidFill>
                <a:latin typeface="Times New Roman"/>
                <a:cs typeface="Times New Roman"/>
              </a:rPr>
              <a:t>accidents </a:t>
            </a:r>
            <a:r>
              <a:rPr dirty="0" sz="2000" spc="-484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dirty="0" sz="2000" spc="-5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374151"/>
                </a:solidFill>
                <a:latin typeface="Times New Roman"/>
                <a:cs typeface="Times New Roman"/>
              </a:rPr>
              <a:t>emergencies.</a:t>
            </a:r>
            <a:endParaRPr sz="2000">
              <a:latin typeface="Times New Roman"/>
              <a:cs typeface="Times New Roman"/>
            </a:endParaRPr>
          </a:p>
          <a:p>
            <a:pPr marL="299085" marR="5080" indent="-299085">
              <a:lnSpc>
                <a:spcPct val="108100"/>
              </a:lnSpc>
              <a:spcBef>
                <a:spcPts val="7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000" spc="-10">
                <a:solidFill>
                  <a:srgbClr val="374151"/>
                </a:solidFill>
                <a:latin typeface="Times New Roman"/>
                <a:cs typeface="Times New Roman"/>
              </a:rPr>
              <a:t>A </a:t>
            </a:r>
            <a:r>
              <a:rPr dirty="0" sz="2000" spc="-5">
                <a:solidFill>
                  <a:srgbClr val="374151"/>
                </a:solidFill>
                <a:latin typeface="Times New Roman"/>
                <a:cs typeface="Times New Roman"/>
              </a:rPr>
              <a:t>considerable</a:t>
            </a:r>
            <a:r>
              <a:rPr dirty="0" sz="2000" spc="1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374151"/>
                </a:solidFill>
                <a:latin typeface="Times New Roman"/>
                <a:cs typeface="Times New Roman"/>
              </a:rPr>
              <a:t>number</a:t>
            </a:r>
            <a:r>
              <a:rPr dirty="0" sz="2000" spc="2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74151"/>
                </a:solidFill>
                <a:latin typeface="Times New Roman"/>
                <a:cs typeface="Times New Roman"/>
              </a:rPr>
              <a:t>of</a:t>
            </a:r>
            <a:r>
              <a:rPr dirty="0" sz="2000" spc="-5">
                <a:solidFill>
                  <a:srgbClr val="374151"/>
                </a:solidFill>
                <a:latin typeface="Times New Roman"/>
                <a:cs typeface="Times New Roman"/>
              </a:rPr>
              <a:t> patients</a:t>
            </a:r>
            <a:r>
              <a:rPr dirty="0" sz="2000" spc="4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374151"/>
                </a:solidFill>
                <a:latin typeface="Times New Roman"/>
                <a:cs typeface="Times New Roman"/>
              </a:rPr>
              <a:t>underwent</a:t>
            </a:r>
            <a:r>
              <a:rPr dirty="0" sz="2000" spc="15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374151"/>
                </a:solidFill>
                <a:latin typeface="Times New Roman"/>
                <a:cs typeface="Times New Roman"/>
              </a:rPr>
              <a:t>surgery</a:t>
            </a:r>
            <a:r>
              <a:rPr dirty="0" sz="2000" spc="4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374151"/>
                </a:solidFill>
                <a:latin typeface="Times New Roman"/>
                <a:cs typeface="Times New Roman"/>
              </a:rPr>
              <a:t>during </a:t>
            </a:r>
            <a:r>
              <a:rPr dirty="0" sz="2000" spc="-484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374151"/>
                </a:solidFill>
                <a:latin typeface="Times New Roman"/>
                <a:cs typeface="Times New Roman"/>
              </a:rPr>
              <a:t>their</a:t>
            </a:r>
            <a:r>
              <a:rPr dirty="0" sz="2000" spc="-11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74151"/>
                </a:solidFill>
                <a:latin typeface="Times New Roman"/>
                <a:cs typeface="Times New Roman"/>
              </a:rPr>
              <a:t>hospital</a:t>
            </a:r>
            <a:r>
              <a:rPr dirty="0" sz="2000" spc="-16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74151"/>
                </a:solidFill>
                <a:latin typeface="Times New Roman"/>
                <a:cs typeface="Times New Roman"/>
              </a:rPr>
              <a:t>stay.</a:t>
            </a:r>
            <a:endParaRPr sz="2000">
              <a:latin typeface="Times New Roman"/>
              <a:cs typeface="Times New Roman"/>
            </a:endParaRPr>
          </a:p>
          <a:p>
            <a:pPr marL="182880" indent="-170815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183515" algn="l"/>
              </a:tabLst>
            </a:pPr>
            <a:r>
              <a:rPr dirty="0" sz="2000" spc="-5" b="1">
                <a:solidFill>
                  <a:srgbClr val="374151"/>
                </a:solidFill>
                <a:latin typeface="Times New Roman"/>
                <a:cs typeface="Times New Roman"/>
              </a:rPr>
              <a:t>Di</a:t>
            </a:r>
            <a:r>
              <a:rPr dirty="0" sz="2000" spc="5" b="1">
                <a:solidFill>
                  <a:srgbClr val="374151"/>
                </a:solidFill>
                <a:latin typeface="Times New Roman"/>
                <a:cs typeface="Times New Roman"/>
              </a:rPr>
              <a:t>a</a:t>
            </a:r>
            <a:r>
              <a:rPr dirty="0" sz="2000" spc="-5" b="1">
                <a:solidFill>
                  <a:srgbClr val="374151"/>
                </a:solidFill>
                <a:latin typeface="Times New Roman"/>
                <a:cs typeface="Times New Roman"/>
              </a:rPr>
              <a:t>be</a:t>
            </a:r>
            <a:r>
              <a:rPr dirty="0" sz="2000" b="1">
                <a:solidFill>
                  <a:srgbClr val="374151"/>
                </a:solidFill>
                <a:latin typeface="Times New Roman"/>
                <a:cs typeface="Times New Roman"/>
              </a:rPr>
              <a:t>t</a:t>
            </a:r>
            <a:r>
              <a:rPr dirty="0" sz="2000" spc="-5" b="1">
                <a:solidFill>
                  <a:srgbClr val="374151"/>
                </a:solidFill>
                <a:latin typeface="Times New Roman"/>
                <a:cs typeface="Times New Roman"/>
              </a:rPr>
              <a:t>es</a:t>
            </a:r>
            <a:r>
              <a:rPr dirty="0" sz="2000" spc="-140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374151"/>
                </a:solidFill>
                <a:latin typeface="Times New Roman"/>
                <a:cs typeface="Times New Roman"/>
              </a:rPr>
              <a:t>i</a:t>
            </a:r>
            <a:r>
              <a:rPr dirty="0" sz="2000" spc="-5">
                <a:solidFill>
                  <a:srgbClr val="374151"/>
                </a:solidFill>
                <a:latin typeface="Times New Roman"/>
                <a:cs typeface="Times New Roman"/>
              </a:rPr>
              <a:t>s</a:t>
            </a:r>
            <a:r>
              <a:rPr dirty="0" sz="2000" spc="2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000" spc="-25">
                <a:solidFill>
                  <a:srgbClr val="374151"/>
                </a:solidFill>
                <a:latin typeface="Times New Roman"/>
                <a:cs typeface="Times New Roman"/>
              </a:rPr>
              <a:t>m</a:t>
            </a:r>
            <a:r>
              <a:rPr dirty="0" sz="2000" spc="5">
                <a:solidFill>
                  <a:srgbClr val="374151"/>
                </a:solidFill>
                <a:latin typeface="Times New Roman"/>
                <a:cs typeface="Times New Roman"/>
              </a:rPr>
              <a:t>o</a:t>
            </a:r>
            <a:r>
              <a:rPr dirty="0" sz="2000">
                <a:solidFill>
                  <a:srgbClr val="374151"/>
                </a:solidFill>
                <a:latin typeface="Times New Roman"/>
                <a:cs typeface="Times New Roman"/>
              </a:rPr>
              <a:t>r</a:t>
            </a:r>
            <a:r>
              <a:rPr dirty="0" sz="2000" spc="-5">
                <a:solidFill>
                  <a:srgbClr val="374151"/>
                </a:solidFill>
                <a:latin typeface="Times New Roman"/>
                <a:cs typeface="Times New Roman"/>
              </a:rPr>
              <a:t>e</a:t>
            </a:r>
            <a:r>
              <a:rPr dirty="0" sz="2000" spc="-1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74151"/>
                </a:solidFill>
                <a:latin typeface="Times New Roman"/>
                <a:cs typeface="Times New Roman"/>
              </a:rPr>
              <a:t>c</a:t>
            </a:r>
            <a:r>
              <a:rPr dirty="0" sz="2000" spc="30">
                <a:solidFill>
                  <a:srgbClr val="374151"/>
                </a:solidFill>
                <a:latin typeface="Times New Roman"/>
                <a:cs typeface="Times New Roman"/>
              </a:rPr>
              <a:t>o</a:t>
            </a:r>
            <a:r>
              <a:rPr dirty="0" sz="2000" spc="-25">
                <a:solidFill>
                  <a:srgbClr val="374151"/>
                </a:solidFill>
                <a:latin typeface="Times New Roman"/>
                <a:cs typeface="Times New Roman"/>
              </a:rPr>
              <a:t>m</a:t>
            </a:r>
            <a:r>
              <a:rPr dirty="0" sz="2000" spc="-50">
                <a:solidFill>
                  <a:srgbClr val="374151"/>
                </a:solidFill>
                <a:latin typeface="Times New Roman"/>
                <a:cs typeface="Times New Roman"/>
              </a:rPr>
              <a:t>m</a:t>
            </a:r>
            <a:r>
              <a:rPr dirty="0" sz="2000" spc="25">
                <a:solidFill>
                  <a:srgbClr val="374151"/>
                </a:solidFill>
                <a:latin typeface="Times New Roman"/>
                <a:cs typeface="Times New Roman"/>
              </a:rPr>
              <a:t>o</a:t>
            </a:r>
            <a:r>
              <a:rPr dirty="0" sz="2000" spc="-5">
                <a:solidFill>
                  <a:srgbClr val="374151"/>
                </a:solidFill>
                <a:latin typeface="Times New Roman"/>
                <a:cs typeface="Times New Roman"/>
              </a:rPr>
              <a:t>n</a:t>
            </a:r>
            <a:r>
              <a:rPr dirty="0" sz="2000" spc="-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000" spc="15">
                <a:solidFill>
                  <a:srgbClr val="374151"/>
                </a:solidFill>
                <a:latin typeface="Times New Roman"/>
                <a:cs typeface="Times New Roman"/>
              </a:rPr>
              <a:t>i</a:t>
            </a:r>
            <a:r>
              <a:rPr dirty="0" sz="2000" spc="-5">
                <a:solidFill>
                  <a:srgbClr val="374151"/>
                </a:solidFill>
                <a:latin typeface="Times New Roman"/>
                <a:cs typeface="Times New Roman"/>
              </a:rPr>
              <a:t>n</a:t>
            </a:r>
            <a:r>
              <a:rPr dirty="0" sz="2000" spc="1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74151"/>
                </a:solidFill>
                <a:latin typeface="Times New Roman"/>
                <a:cs typeface="Times New Roman"/>
              </a:rPr>
              <a:t>all</a:t>
            </a:r>
            <a:r>
              <a:rPr dirty="0" sz="2000" spc="-6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74151"/>
                </a:solidFill>
                <a:latin typeface="Times New Roman"/>
                <a:cs typeface="Times New Roman"/>
              </a:rPr>
              <a:t>a</a:t>
            </a:r>
            <a:r>
              <a:rPr dirty="0" sz="2000" spc="-15">
                <a:solidFill>
                  <a:srgbClr val="374151"/>
                </a:solidFill>
                <a:latin typeface="Times New Roman"/>
                <a:cs typeface="Times New Roman"/>
              </a:rPr>
              <a:t>g</a:t>
            </a:r>
            <a:r>
              <a:rPr dirty="0" sz="2000" spc="-5">
                <a:solidFill>
                  <a:srgbClr val="374151"/>
                </a:solidFill>
                <a:latin typeface="Times New Roman"/>
                <a:cs typeface="Times New Roman"/>
              </a:rPr>
              <a:t>e</a:t>
            </a:r>
            <a:r>
              <a:rPr dirty="0" sz="2000" spc="125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2000" spc="-20">
                <a:solidFill>
                  <a:srgbClr val="374151"/>
                </a:solidFill>
                <a:latin typeface="Times New Roman"/>
                <a:cs typeface="Times New Roman"/>
              </a:rPr>
              <a:t>g</a:t>
            </a:r>
            <a:r>
              <a:rPr dirty="0" sz="2000">
                <a:solidFill>
                  <a:srgbClr val="374151"/>
                </a:solidFill>
                <a:latin typeface="Times New Roman"/>
                <a:cs typeface="Times New Roman"/>
              </a:rPr>
              <a:t>r</a:t>
            </a:r>
            <a:r>
              <a:rPr dirty="0" sz="2000" spc="5">
                <a:solidFill>
                  <a:srgbClr val="374151"/>
                </a:solidFill>
                <a:latin typeface="Times New Roman"/>
                <a:cs typeface="Times New Roman"/>
              </a:rPr>
              <a:t>o</a:t>
            </a:r>
            <a:r>
              <a:rPr dirty="0" sz="2000" spc="-20">
                <a:solidFill>
                  <a:srgbClr val="374151"/>
                </a:solidFill>
                <a:latin typeface="Times New Roman"/>
                <a:cs typeface="Times New Roman"/>
              </a:rPr>
              <a:t>u</a:t>
            </a:r>
            <a:r>
              <a:rPr dirty="0" sz="2000" spc="-5">
                <a:solidFill>
                  <a:srgbClr val="374151"/>
                </a:solidFill>
                <a:latin typeface="Times New Roman"/>
                <a:cs typeface="Times New Roman"/>
              </a:rPr>
              <a:t>p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2210" y="3061970"/>
            <a:ext cx="4122039" cy="33420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1905" y="4181475"/>
            <a:ext cx="4238625" cy="21304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74330" y="954405"/>
            <a:ext cx="3381248" cy="23310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604" y="603250"/>
            <a:ext cx="2233295" cy="3295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-5">
                <a:latin typeface="Times New Roman"/>
                <a:cs typeface="Times New Roman"/>
              </a:rPr>
              <a:t>Data</a:t>
            </a:r>
            <a:r>
              <a:rPr dirty="0" sz="2000" spc="7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Preprocessing: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604" y="1306246"/>
            <a:ext cx="11666855" cy="511238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698500" indent="-229235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Scaled</a:t>
            </a:r>
            <a:r>
              <a:rPr dirty="0" sz="2000" spc="-65" b="1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ensure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consistency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in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feature</a:t>
            </a:r>
            <a:r>
              <a:rPr dirty="0" sz="2000" spc="7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magnitudes.</a:t>
            </a:r>
            <a:endParaRPr sz="2000">
              <a:latin typeface="Times New Roman"/>
              <a:cs typeface="Times New Roman"/>
            </a:endParaRPr>
          </a:p>
          <a:p>
            <a:pPr marL="698500" marR="5080" indent="-228600">
              <a:lnSpc>
                <a:spcPts val="2180"/>
              </a:lnSpc>
              <a:spcBef>
                <a:spcPts val="5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dirty="0" sz="2000" spc="-5">
                <a:latin typeface="Times New Roman"/>
                <a:cs typeface="Times New Roman"/>
              </a:rPr>
              <a:t>Addressed class i</a:t>
            </a:r>
            <a:r>
              <a:rPr dirty="0" sz="2000" spc="-5" b="1">
                <a:latin typeface="Times New Roman"/>
                <a:cs typeface="Times New Roman"/>
              </a:rPr>
              <a:t>mbalance </a:t>
            </a:r>
            <a:r>
              <a:rPr dirty="0" sz="2000" b="1">
                <a:latin typeface="Times New Roman"/>
                <a:cs typeface="Times New Roman"/>
              </a:rPr>
              <a:t>(91:8 </a:t>
            </a:r>
            <a:r>
              <a:rPr dirty="0" sz="2000" spc="-5" b="1">
                <a:latin typeface="Times New Roman"/>
                <a:cs typeface="Times New Roman"/>
              </a:rPr>
              <a:t>ratio) </a:t>
            </a:r>
            <a:r>
              <a:rPr dirty="0" sz="2000" spc="-10" b="1">
                <a:latin typeface="Times New Roman"/>
                <a:cs typeface="Times New Roman"/>
              </a:rPr>
              <a:t>using </a:t>
            </a:r>
            <a:r>
              <a:rPr dirty="0" sz="2000" spc="-5" b="1">
                <a:latin typeface="Times New Roman"/>
                <a:cs typeface="Times New Roman"/>
              </a:rPr>
              <a:t>the </a:t>
            </a:r>
            <a:r>
              <a:rPr dirty="0" sz="2000" spc="-10" b="1">
                <a:latin typeface="Times New Roman"/>
                <a:cs typeface="Times New Roman"/>
              </a:rPr>
              <a:t>SMOTE </a:t>
            </a:r>
            <a:r>
              <a:rPr dirty="0" sz="2000" spc="-10">
                <a:latin typeface="Times New Roman"/>
                <a:cs typeface="Times New Roman"/>
              </a:rPr>
              <a:t>(Synthetic </a:t>
            </a:r>
            <a:r>
              <a:rPr dirty="0" sz="2000">
                <a:latin typeface="Times New Roman"/>
                <a:cs typeface="Times New Roman"/>
              </a:rPr>
              <a:t>Minority </a:t>
            </a:r>
            <a:r>
              <a:rPr dirty="0" sz="2000" spc="-5">
                <a:latin typeface="Times New Roman"/>
                <a:cs typeface="Times New Roman"/>
              </a:rPr>
              <a:t>Over-sampling Technique)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technique,</a:t>
            </a:r>
            <a:r>
              <a:rPr dirty="0" sz="2000" spc="-1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resulting</a:t>
            </a:r>
            <a:r>
              <a:rPr dirty="0" sz="2000" spc="-2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80:20</a:t>
            </a:r>
            <a:r>
              <a:rPr dirty="0" sz="2000" spc="-15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balanced</a:t>
            </a:r>
            <a:r>
              <a:rPr dirty="0" sz="2000" spc="-18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ratio.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5" b="1">
                <a:latin typeface="Times New Roman"/>
                <a:cs typeface="Times New Roman"/>
              </a:rPr>
              <a:t>VIF</a:t>
            </a:r>
            <a:r>
              <a:rPr dirty="0" sz="2000" spc="-114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An</a:t>
            </a: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-5" b="1">
                <a:latin typeface="Times New Roman"/>
                <a:cs typeface="Times New Roman"/>
              </a:rPr>
              <a:t>l</a:t>
            </a:r>
            <a:r>
              <a:rPr dirty="0" sz="2000" b="1">
                <a:latin typeface="Times New Roman"/>
                <a:cs typeface="Times New Roman"/>
              </a:rPr>
              <a:t>y</a:t>
            </a:r>
            <a:r>
              <a:rPr dirty="0" sz="2000" spc="-15" b="1">
                <a:latin typeface="Times New Roman"/>
                <a:cs typeface="Times New Roman"/>
              </a:rPr>
              <a:t>s</a:t>
            </a:r>
            <a:r>
              <a:rPr dirty="0" sz="2000" spc="15" b="1">
                <a:latin typeface="Times New Roman"/>
                <a:cs typeface="Times New Roman"/>
              </a:rPr>
              <a:t>i</a:t>
            </a:r>
            <a:r>
              <a:rPr dirty="0" sz="2000" spc="-15" b="1">
                <a:latin typeface="Times New Roman"/>
                <a:cs typeface="Times New Roman"/>
              </a:rPr>
              <a:t>s</a:t>
            </a:r>
            <a:r>
              <a:rPr dirty="0" sz="2000" spc="-5" b="1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>
              <a:latin typeface="Times New Roman"/>
              <a:cs typeface="Times New Roman"/>
            </a:endParaRPr>
          </a:p>
          <a:p>
            <a:pPr lvl="1" marL="9848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984885" algn="l"/>
                <a:tab pos="985519" algn="l"/>
              </a:tabLst>
            </a:pPr>
            <a:r>
              <a:rPr dirty="0" sz="2000" spc="-10">
                <a:latin typeface="Times New Roman"/>
                <a:cs typeface="Times New Roman"/>
              </a:rPr>
              <a:t>After</a:t>
            </a:r>
            <a:r>
              <a:rPr dirty="0" sz="2000" spc="1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performing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dummy</a:t>
            </a:r>
            <a:r>
              <a:rPr dirty="0" sz="2000" spc="12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encoding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and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transformation,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the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data</a:t>
            </a:r>
            <a:r>
              <a:rPr dirty="0" sz="2000" spc="3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shape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is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(91,713,</a:t>
            </a:r>
            <a:r>
              <a:rPr dirty="0" sz="2000" spc="-12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106</a:t>
            </a:r>
            <a:r>
              <a:rPr dirty="0" sz="2000" spc="-5">
                <a:latin typeface="Times New Roman"/>
                <a:cs typeface="Times New Roman"/>
              </a:rPr>
              <a:t>).</a:t>
            </a:r>
            <a:endParaRPr sz="2000">
              <a:latin typeface="Times New Roman"/>
              <a:cs typeface="Times New Roman"/>
            </a:endParaRPr>
          </a:p>
          <a:p>
            <a:pPr lvl="1" marL="984885" marR="1045844" indent="-287020">
              <a:lnSpc>
                <a:spcPts val="2090"/>
              </a:lnSpc>
              <a:spcBef>
                <a:spcPts val="640"/>
              </a:spcBef>
              <a:buFont typeface="Arial MT"/>
              <a:buChar char="•"/>
              <a:tabLst>
                <a:tab pos="984885" algn="l"/>
                <a:tab pos="985519" algn="l"/>
              </a:tabLst>
            </a:pPr>
            <a:r>
              <a:rPr dirty="0" sz="2000" spc="-5">
                <a:latin typeface="Times New Roman"/>
                <a:cs typeface="Times New Roman"/>
              </a:rPr>
              <a:t>Set a </a:t>
            </a:r>
            <a:r>
              <a:rPr dirty="0" sz="2000" spc="-5" b="1">
                <a:latin typeface="Times New Roman"/>
                <a:cs typeface="Times New Roman"/>
              </a:rPr>
              <a:t>threshold </a:t>
            </a:r>
            <a:r>
              <a:rPr dirty="0" sz="2000" b="1">
                <a:latin typeface="Times New Roman"/>
                <a:cs typeface="Times New Roman"/>
              </a:rPr>
              <a:t>at </a:t>
            </a:r>
            <a:r>
              <a:rPr dirty="0" sz="2000" spc="-5" b="1">
                <a:latin typeface="Times New Roman"/>
                <a:cs typeface="Times New Roman"/>
              </a:rPr>
              <a:t>5 and dropped </a:t>
            </a:r>
            <a:r>
              <a:rPr dirty="0" sz="2000" b="1">
                <a:latin typeface="Times New Roman"/>
                <a:cs typeface="Times New Roman"/>
              </a:rPr>
              <a:t>20 </a:t>
            </a:r>
            <a:r>
              <a:rPr dirty="0" sz="2000" spc="-5" b="1">
                <a:latin typeface="Times New Roman"/>
                <a:cs typeface="Times New Roman"/>
              </a:rPr>
              <a:t>columns </a:t>
            </a:r>
            <a:r>
              <a:rPr dirty="0" sz="2000" spc="10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invasive and non-invasive features that </a:t>
            </a:r>
            <a:r>
              <a:rPr dirty="0" sz="2000" spc="-10">
                <a:latin typeface="Times New Roman"/>
                <a:cs typeface="Times New Roman"/>
              </a:rPr>
              <a:t>were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highly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correlated.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20" b="1">
                <a:latin typeface="Times New Roman"/>
                <a:cs typeface="Times New Roman"/>
              </a:rPr>
              <a:t>T</a:t>
            </a:r>
            <a:r>
              <a:rPr dirty="0" sz="2000" spc="-5" b="1">
                <a:latin typeface="Times New Roman"/>
                <a:cs typeface="Times New Roman"/>
              </a:rPr>
              <a:t>hre</a:t>
            </a:r>
            <a:r>
              <a:rPr dirty="0" sz="2000" spc="10" b="1">
                <a:latin typeface="Times New Roman"/>
                <a:cs typeface="Times New Roman"/>
              </a:rPr>
              <a:t>s</a:t>
            </a:r>
            <a:r>
              <a:rPr dirty="0" sz="2000" spc="-5" b="1">
                <a:latin typeface="Times New Roman"/>
                <a:cs typeface="Times New Roman"/>
              </a:rPr>
              <a:t>h</a:t>
            </a:r>
            <a:r>
              <a:rPr dirty="0" sz="2000" b="1">
                <a:latin typeface="Times New Roman"/>
                <a:cs typeface="Times New Roman"/>
              </a:rPr>
              <a:t>o</a:t>
            </a:r>
            <a:r>
              <a:rPr dirty="0" sz="2000" spc="-5" b="1">
                <a:latin typeface="Times New Roman"/>
                <a:cs typeface="Times New Roman"/>
              </a:rPr>
              <a:t>ld</a:t>
            </a:r>
            <a:r>
              <a:rPr dirty="0" sz="2000" spc="-9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Adj</a:t>
            </a:r>
            <a:r>
              <a:rPr dirty="0" sz="2000" spc="-5" b="1">
                <a:latin typeface="Times New Roman"/>
                <a:cs typeface="Times New Roman"/>
              </a:rPr>
              <a:t>u</a:t>
            </a:r>
            <a:r>
              <a:rPr dirty="0" sz="2000" spc="-15" b="1">
                <a:latin typeface="Times New Roman"/>
                <a:cs typeface="Times New Roman"/>
              </a:rPr>
              <a:t>s</a:t>
            </a:r>
            <a:r>
              <a:rPr dirty="0" sz="2000" spc="45" b="1">
                <a:latin typeface="Times New Roman"/>
                <a:cs typeface="Times New Roman"/>
              </a:rPr>
              <a:t>t</a:t>
            </a:r>
            <a:r>
              <a:rPr dirty="0" sz="2000" spc="-40" b="1">
                <a:latin typeface="Times New Roman"/>
                <a:cs typeface="Times New Roman"/>
              </a:rPr>
              <a:t>m</a:t>
            </a:r>
            <a:r>
              <a:rPr dirty="0" sz="2000" spc="-5" b="1">
                <a:latin typeface="Times New Roman"/>
                <a:cs typeface="Times New Roman"/>
              </a:rPr>
              <a:t>ent</a:t>
            </a:r>
            <a:r>
              <a:rPr dirty="0" sz="2000" spc="-17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Us</a:t>
            </a:r>
            <a:r>
              <a:rPr dirty="0" sz="2000" spc="-15" b="1">
                <a:latin typeface="Times New Roman"/>
                <a:cs typeface="Times New Roman"/>
              </a:rPr>
              <a:t>i</a:t>
            </a:r>
            <a:r>
              <a:rPr dirty="0" sz="2000" spc="-5" b="1">
                <a:latin typeface="Times New Roman"/>
                <a:cs typeface="Times New Roman"/>
              </a:rPr>
              <a:t>ng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R</a:t>
            </a:r>
            <a:r>
              <a:rPr dirty="0" sz="2000" b="1">
                <a:latin typeface="Times New Roman"/>
                <a:cs typeface="Times New Roman"/>
              </a:rPr>
              <a:t>O</a:t>
            </a:r>
            <a:r>
              <a:rPr dirty="0" sz="2000" spc="-5" b="1">
                <a:latin typeface="Times New Roman"/>
                <a:cs typeface="Times New Roman"/>
              </a:rPr>
              <a:t>C</a:t>
            </a:r>
            <a:r>
              <a:rPr dirty="0" sz="2000" b="1">
                <a:latin typeface="Times New Roman"/>
                <a:cs typeface="Times New Roman"/>
              </a:rPr>
              <a:t>-</a:t>
            </a:r>
            <a:r>
              <a:rPr dirty="0" sz="2000" spc="-10" b="1">
                <a:latin typeface="Times New Roman"/>
                <a:cs typeface="Times New Roman"/>
              </a:rPr>
              <a:t>AUC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Cur</a:t>
            </a:r>
            <a:r>
              <a:rPr dirty="0" sz="2000" spc="5" b="1">
                <a:latin typeface="Times New Roman"/>
                <a:cs typeface="Times New Roman"/>
              </a:rPr>
              <a:t>v</a:t>
            </a:r>
            <a:r>
              <a:rPr dirty="0" sz="2000" spc="-5" b="1">
                <a:latin typeface="Times New Roman"/>
                <a:cs typeface="Times New Roman"/>
              </a:rPr>
              <a:t>e</a:t>
            </a:r>
            <a:r>
              <a:rPr dirty="0" sz="2000" spc="1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2950">
              <a:latin typeface="Times New Roman"/>
              <a:cs typeface="Times New Roman"/>
            </a:endParaRPr>
          </a:p>
          <a:p>
            <a:pPr lvl="1" marL="984885" indent="-287020">
              <a:lnSpc>
                <a:spcPct val="100000"/>
              </a:lnSpc>
              <a:buFont typeface="Arial MT"/>
              <a:buChar char="•"/>
              <a:tabLst>
                <a:tab pos="984885" algn="l"/>
                <a:tab pos="985519" algn="l"/>
              </a:tabLst>
            </a:pPr>
            <a:r>
              <a:rPr dirty="0" sz="2000" spc="-5">
                <a:latin typeface="Times New Roman"/>
                <a:cs typeface="Times New Roman"/>
              </a:rPr>
              <a:t>Utilized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the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ROC-AUC</a:t>
            </a:r>
            <a:r>
              <a:rPr dirty="0" sz="2000" spc="9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curve</a:t>
            </a:r>
            <a:r>
              <a:rPr dirty="0" sz="2000" spc="10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to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optimize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the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model's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threshold.</a:t>
            </a:r>
            <a:endParaRPr sz="2000">
              <a:latin typeface="Times New Roman"/>
              <a:cs typeface="Times New Roman"/>
            </a:endParaRPr>
          </a:p>
          <a:p>
            <a:pPr lvl="1" marL="984885" indent="-287020">
              <a:lnSpc>
                <a:spcPct val="100000"/>
              </a:lnSpc>
              <a:spcBef>
                <a:spcPts val="220"/>
              </a:spcBef>
              <a:buFont typeface="Arial MT"/>
              <a:buChar char="•"/>
              <a:tabLst>
                <a:tab pos="984885" algn="l"/>
                <a:tab pos="985519" algn="l"/>
              </a:tabLst>
            </a:pPr>
            <a:r>
              <a:rPr dirty="0" sz="2000" spc="-10">
                <a:latin typeface="Times New Roman"/>
                <a:cs typeface="Times New Roman"/>
              </a:rPr>
              <a:t>Adjusted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the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threshold</a:t>
            </a:r>
            <a:r>
              <a:rPr dirty="0" sz="2000" spc="-16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to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enhance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recall,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as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</a:t>
            </a:r>
            <a:r>
              <a:rPr dirty="0" sz="2000" spc="8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is</a:t>
            </a:r>
            <a:r>
              <a:rPr dirty="0" sz="2000" spc="1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utmost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importance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identifying</a:t>
            </a:r>
            <a:r>
              <a:rPr dirty="0" sz="2000" spc="8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critical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patients.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363" y="103377"/>
            <a:ext cx="2947670" cy="3073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850" b="1">
                <a:latin typeface="Times New Roman"/>
                <a:cs typeface="Times New Roman"/>
              </a:rPr>
              <a:t>"Model</a:t>
            </a:r>
            <a:r>
              <a:rPr dirty="0" sz="1850" spc="165" b="1">
                <a:latin typeface="Times New Roman"/>
                <a:cs typeface="Times New Roman"/>
              </a:rPr>
              <a:t> </a:t>
            </a:r>
            <a:r>
              <a:rPr dirty="0" sz="1850" spc="-5" b="1">
                <a:latin typeface="Times New Roman"/>
                <a:cs typeface="Times New Roman"/>
              </a:rPr>
              <a:t>Building</a:t>
            </a:r>
            <a:r>
              <a:rPr dirty="0" sz="1850" spc="50" b="1">
                <a:latin typeface="Times New Roman"/>
                <a:cs typeface="Times New Roman"/>
              </a:rPr>
              <a:t> </a:t>
            </a:r>
            <a:r>
              <a:rPr dirty="0" sz="1850" b="1">
                <a:latin typeface="Times New Roman"/>
                <a:cs typeface="Times New Roman"/>
              </a:rPr>
              <a:t>Approach"</a:t>
            </a:r>
            <a:endParaRPr sz="185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42720" y="582498"/>
          <a:ext cx="9095105" cy="4864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0875"/>
                <a:gridCol w="1795779"/>
                <a:gridCol w="1795779"/>
                <a:gridCol w="1792604"/>
                <a:gridCol w="1790064"/>
              </a:tblGrid>
              <a:tr h="631240">
                <a:tc>
                  <a:txBody>
                    <a:bodyPr/>
                    <a:lstStyle/>
                    <a:p>
                      <a:pPr marL="91440" marR="9556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2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DEL 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NAMES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55F82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ACCURACY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55F82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PRECISION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55F82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RECALL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55F82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F1</a:t>
                      </a:r>
                      <a:r>
                        <a:rPr dirty="0" sz="1800" spc="-5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SCORE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55F82"/>
                    </a:solidFill>
                  </a:tcPr>
                </a:tc>
              </a:tr>
              <a:tr h="884212">
                <a:tc>
                  <a:txBody>
                    <a:bodyPr/>
                    <a:lstStyle/>
                    <a:p>
                      <a:pPr marL="91440" marR="153670">
                        <a:lnSpc>
                          <a:spcPct val="102000"/>
                        </a:lnSpc>
                        <a:spcBef>
                          <a:spcPts val="380"/>
                        </a:spcBef>
                      </a:pPr>
                      <a:r>
                        <a:rPr dirty="0" sz="1550" b="1">
                          <a:latin typeface="Times New Roman"/>
                          <a:cs typeface="Times New Roman"/>
                        </a:rPr>
                        <a:t>Logistic</a:t>
                      </a:r>
                      <a:r>
                        <a:rPr dirty="0" sz="1550" spc="18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50" spc="-5" b="1">
                          <a:latin typeface="Times New Roman"/>
                          <a:cs typeface="Times New Roman"/>
                        </a:rPr>
                        <a:t>Regression </a:t>
                      </a:r>
                      <a:r>
                        <a:rPr dirty="0" sz="1550" spc="-37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50" b="1">
                          <a:latin typeface="Times New Roman"/>
                          <a:cs typeface="Times New Roman"/>
                        </a:rPr>
                        <a:t>with </a:t>
                      </a:r>
                      <a:r>
                        <a:rPr dirty="0" sz="1550" spc="-5" b="1">
                          <a:latin typeface="Times New Roman"/>
                          <a:cs typeface="Times New Roman"/>
                        </a:rPr>
                        <a:t>adjusted </a:t>
                      </a:r>
                      <a:r>
                        <a:rPr dirty="0" sz="1550" b="1">
                          <a:latin typeface="Times New Roman"/>
                          <a:cs typeface="Times New Roman"/>
                        </a:rPr>
                        <a:t> Threshold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826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2D6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0.71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2D6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0.20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2D6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0.83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2D6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0.32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2D6"/>
                    </a:solidFill>
                  </a:tcPr>
                </a:tc>
              </a:tr>
              <a:tr h="579412">
                <a:tc>
                  <a:txBody>
                    <a:bodyPr/>
                    <a:lstStyle/>
                    <a:p>
                      <a:pPr marL="91440" marR="351790">
                        <a:lnSpc>
                          <a:spcPct val="100600"/>
                        </a:lnSpc>
                        <a:spcBef>
                          <a:spcPts val="385"/>
                        </a:spcBef>
                      </a:pPr>
                      <a:r>
                        <a:rPr dirty="0" sz="1550" b="1">
                          <a:latin typeface="Times New Roman"/>
                          <a:cs typeface="Times New Roman"/>
                        </a:rPr>
                        <a:t>Naïve</a:t>
                      </a:r>
                      <a:r>
                        <a:rPr dirty="0" sz="1550" spc="6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50" spc="5" b="1">
                          <a:latin typeface="Times New Roman"/>
                          <a:cs typeface="Times New Roman"/>
                        </a:rPr>
                        <a:t>Bayes</a:t>
                      </a:r>
                      <a:r>
                        <a:rPr dirty="0" sz="155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50" b="1">
                          <a:latin typeface="Times New Roman"/>
                          <a:cs typeface="Times New Roman"/>
                        </a:rPr>
                        <a:t>with </a:t>
                      </a:r>
                      <a:r>
                        <a:rPr dirty="0" sz="1550" spc="-37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50" spc="5" b="1">
                          <a:latin typeface="Times New Roman"/>
                          <a:cs typeface="Times New Roman"/>
                        </a:rPr>
                        <a:t>RFE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8895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B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0.70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B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0.18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B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0.75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B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0.29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B"/>
                    </a:solidFill>
                  </a:tcPr>
                </a:tc>
              </a:tr>
              <a:tr h="930198">
                <a:tc>
                  <a:txBody>
                    <a:bodyPr/>
                    <a:lstStyle/>
                    <a:p>
                      <a:pPr marL="91440" marR="484505">
                        <a:lnSpc>
                          <a:spcPct val="102000"/>
                        </a:lnSpc>
                        <a:spcBef>
                          <a:spcPts val="380"/>
                        </a:spcBef>
                      </a:pPr>
                      <a:r>
                        <a:rPr dirty="0" sz="1550" b="1">
                          <a:latin typeface="Times New Roman"/>
                          <a:cs typeface="Times New Roman"/>
                        </a:rPr>
                        <a:t>Random</a:t>
                      </a:r>
                      <a:r>
                        <a:rPr dirty="0" sz="1550" spc="14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50" spc="-5" b="1">
                          <a:latin typeface="Times New Roman"/>
                          <a:cs typeface="Times New Roman"/>
                        </a:rPr>
                        <a:t>Forest </a:t>
                      </a:r>
                      <a:r>
                        <a:rPr dirty="0" sz="1550" spc="-37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50" b="1">
                          <a:latin typeface="Times New Roman"/>
                          <a:cs typeface="Times New Roman"/>
                        </a:rPr>
                        <a:t>with </a:t>
                      </a:r>
                      <a:r>
                        <a:rPr dirty="0" sz="1550" spc="-5" b="1">
                          <a:latin typeface="Times New Roman"/>
                          <a:cs typeface="Times New Roman"/>
                        </a:rPr>
                        <a:t>adjusted </a:t>
                      </a:r>
                      <a:r>
                        <a:rPr dirty="0" sz="1550" b="1">
                          <a:latin typeface="Times New Roman"/>
                          <a:cs typeface="Times New Roman"/>
                        </a:rPr>
                        <a:t> Threshold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826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2D6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0.80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2D6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0.26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2D6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0.80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2D6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0.39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2D6"/>
                    </a:solidFill>
                  </a:tcPr>
                </a:tc>
              </a:tr>
              <a:tr h="1332611">
                <a:tc>
                  <a:txBody>
                    <a:bodyPr/>
                    <a:lstStyle/>
                    <a:p>
                      <a:pPr algn="just" marL="91440" marR="234950">
                        <a:lnSpc>
                          <a:spcPct val="102000"/>
                        </a:lnSpc>
                        <a:spcBef>
                          <a:spcPts val="380"/>
                        </a:spcBef>
                      </a:pPr>
                      <a:r>
                        <a:rPr dirty="0" sz="1550" b="1">
                          <a:latin typeface="Times New Roman"/>
                          <a:cs typeface="Times New Roman"/>
                        </a:rPr>
                        <a:t>Bagging </a:t>
                      </a:r>
                      <a:r>
                        <a:rPr dirty="0" sz="1550" spc="-5" b="1">
                          <a:latin typeface="Times New Roman"/>
                          <a:cs typeface="Times New Roman"/>
                        </a:rPr>
                        <a:t>Classifier </a:t>
                      </a:r>
                      <a:r>
                        <a:rPr dirty="0" sz="1550" spc="-37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50" b="1">
                          <a:latin typeface="Times New Roman"/>
                          <a:cs typeface="Times New Roman"/>
                        </a:rPr>
                        <a:t>with </a:t>
                      </a:r>
                      <a:r>
                        <a:rPr dirty="0" sz="1550" spc="-5" b="1">
                          <a:latin typeface="Times New Roman"/>
                          <a:cs typeface="Times New Roman"/>
                        </a:rPr>
                        <a:t>Decision Tree </a:t>
                      </a:r>
                      <a:r>
                        <a:rPr dirty="0" sz="1550" spc="-37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50" spc="5" b="1"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dirty="0" sz="1550" spc="-4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50" b="1">
                          <a:latin typeface="Times New Roman"/>
                          <a:cs typeface="Times New Roman"/>
                        </a:rPr>
                        <a:t>base</a:t>
                      </a:r>
                      <a:r>
                        <a:rPr dirty="0" sz="1550" spc="8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50" b="1">
                          <a:latin typeface="Times New Roman"/>
                          <a:cs typeface="Times New Roman"/>
                        </a:rPr>
                        <a:t>model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826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B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0.93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B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0.66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B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0.26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B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0.37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B"/>
                    </a:solidFill>
                  </a:tcPr>
                </a:tc>
              </a:tr>
              <a:tr h="505968"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550" spc="5" b="1">
                          <a:latin typeface="Times New Roman"/>
                          <a:cs typeface="Times New Roman"/>
                        </a:rPr>
                        <a:t>Ada</a:t>
                      </a:r>
                      <a:r>
                        <a:rPr dirty="0" sz="1550" spc="9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50" spc="-5" b="1">
                          <a:latin typeface="Times New Roman"/>
                          <a:cs typeface="Times New Roman"/>
                        </a:rPr>
                        <a:t>boost</a:t>
                      </a:r>
                      <a:r>
                        <a:rPr dirty="0" sz="1550" spc="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50" b="1">
                          <a:latin typeface="Times New Roman"/>
                          <a:cs typeface="Times New Roman"/>
                        </a:rPr>
                        <a:t>Model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88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CCD2D6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0.92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CCD2D6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0.51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CCD2D6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0.38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CCD2D6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0.43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CCD2D6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18363" y="5398414"/>
            <a:ext cx="10495280" cy="979805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850" spc="-5">
                <a:latin typeface="Times New Roman"/>
                <a:cs typeface="Times New Roman"/>
              </a:rPr>
              <a:t>Recall,</a:t>
            </a:r>
            <a:r>
              <a:rPr dirty="0" sz="1850" spc="190">
                <a:latin typeface="Times New Roman"/>
                <a:cs typeface="Times New Roman"/>
              </a:rPr>
              <a:t> </a:t>
            </a:r>
            <a:r>
              <a:rPr dirty="0" sz="1850" spc="-5">
                <a:latin typeface="Times New Roman"/>
                <a:cs typeface="Times New Roman"/>
              </a:rPr>
              <a:t>which</a:t>
            </a:r>
            <a:r>
              <a:rPr dirty="0" sz="1850" spc="85">
                <a:latin typeface="Times New Roman"/>
                <a:cs typeface="Times New Roman"/>
              </a:rPr>
              <a:t> </a:t>
            </a:r>
            <a:r>
              <a:rPr dirty="0" sz="1850" spc="-10">
                <a:latin typeface="Times New Roman"/>
                <a:cs typeface="Times New Roman"/>
              </a:rPr>
              <a:t>is</a:t>
            </a:r>
            <a:r>
              <a:rPr dirty="0" sz="1850" spc="70">
                <a:latin typeface="Times New Roman"/>
                <a:cs typeface="Times New Roman"/>
              </a:rPr>
              <a:t> </a:t>
            </a:r>
            <a:r>
              <a:rPr dirty="0" sz="1850" spc="-5">
                <a:latin typeface="Times New Roman"/>
                <a:cs typeface="Times New Roman"/>
              </a:rPr>
              <a:t>a</a:t>
            </a:r>
            <a:r>
              <a:rPr dirty="0" sz="1850" spc="40">
                <a:latin typeface="Times New Roman"/>
                <a:cs typeface="Times New Roman"/>
              </a:rPr>
              <a:t> </a:t>
            </a:r>
            <a:r>
              <a:rPr dirty="0" sz="1850" spc="-5">
                <a:latin typeface="Times New Roman"/>
                <a:cs typeface="Times New Roman"/>
              </a:rPr>
              <a:t>critical</a:t>
            </a:r>
            <a:r>
              <a:rPr dirty="0" sz="1850" spc="210">
                <a:latin typeface="Times New Roman"/>
                <a:cs typeface="Times New Roman"/>
              </a:rPr>
              <a:t> </a:t>
            </a:r>
            <a:r>
              <a:rPr dirty="0" sz="1850" spc="-5">
                <a:latin typeface="Times New Roman"/>
                <a:cs typeface="Times New Roman"/>
              </a:rPr>
              <a:t>metric</a:t>
            </a:r>
            <a:r>
              <a:rPr dirty="0" sz="1850" spc="114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for</a:t>
            </a:r>
            <a:r>
              <a:rPr dirty="0" sz="1850" spc="40">
                <a:latin typeface="Times New Roman"/>
                <a:cs typeface="Times New Roman"/>
              </a:rPr>
              <a:t> </a:t>
            </a:r>
            <a:r>
              <a:rPr dirty="0" sz="1850" spc="-5">
                <a:latin typeface="Times New Roman"/>
                <a:cs typeface="Times New Roman"/>
              </a:rPr>
              <a:t>our</a:t>
            </a:r>
            <a:r>
              <a:rPr dirty="0" sz="1850" spc="-40">
                <a:latin typeface="Times New Roman"/>
                <a:cs typeface="Times New Roman"/>
              </a:rPr>
              <a:t> </a:t>
            </a:r>
            <a:r>
              <a:rPr dirty="0" sz="1850" spc="-5">
                <a:latin typeface="Times New Roman"/>
                <a:cs typeface="Times New Roman"/>
              </a:rPr>
              <a:t>specific</a:t>
            </a:r>
            <a:r>
              <a:rPr dirty="0" sz="1850" spc="190">
                <a:latin typeface="Times New Roman"/>
                <a:cs typeface="Times New Roman"/>
              </a:rPr>
              <a:t> </a:t>
            </a:r>
            <a:r>
              <a:rPr dirty="0" sz="1850" spc="-5">
                <a:latin typeface="Times New Roman"/>
                <a:cs typeface="Times New Roman"/>
              </a:rPr>
              <a:t>goal</a:t>
            </a:r>
            <a:r>
              <a:rPr dirty="0" sz="1850" spc="3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of</a:t>
            </a:r>
            <a:r>
              <a:rPr dirty="0" sz="1850" spc="30">
                <a:latin typeface="Times New Roman"/>
                <a:cs typeface="Times New Roman"/>
              </a:rPr>
              <a:t> </a:t>
            </a:r>
            <a:r>
              <a:rPr dirty="0" sz="1850" spc="-5">
                <a:latin typeface="Times New Roman"/>
                <a:cs typeface="Times New Roman"/>
              </a:rPr>
              <a:t>identifying</a:t>
            </a:r>
            <a:r>
              <a:rPr dirty="0" sz="1850" spc="215">
                <a:latin typeface="Times New Roman"/>
                <a:cs typeface="Times New Roman"/>
              </a:rPr>
              <a:t> </a:t>
            </a:r>
            <a:r>
              <a:rPr dirty="0" sz="1850" spc="-5">
                <a:latin typeface="Times New Roman"/>
                <a:cs typeface="Times New Roman"/>
              </a:rPr>
              <a:t>critical</a:t>
            </a:r>
            <a:r>
              <a:rPr dirty="0" sz="1850" spc="180">
                <a:latin typeface="Times New Roman"/>
                <a:cs typeface="Times New Roman"/>
              </a:rPr>
              <a:t> </a:t>
            </a:r>
            <a:r>
              <a:rPr dirty="0" sz="1850" spc="-5">
                <a:latin typeface="Times New Roman"/>
                <a:cs typeface="Times New Roman"/>
              </a:rPr>
              <a:t>patients</a:t>
            </a:r>
            <a:r>
              <a:rPr dirty="0" sz="1850" spc="80">
                <a:latin typeface="Times New Roman"/>
                <a:cs typeface="Times New Roman"/>
              </a:rPr>
              <a:t> </a:t>
            </a:r>
            <a:r>
              <a:rPr dirty="0" sz="1850" spc="-5">
                <a:latin typeface="Times New Roman"/>
                <a:cs typeface="Times New Roman"/>
              </a:rPr>
              <a:t>accurately.</a:t>
            </a:r>
            <a:endParaRPr sz="185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800"/>
              </a:lnSpc>
              <a:spcBef>
                <a:spcPts val="104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850" spc="-5" b="1">
                <a:latin typeface="Times New Roman"/>
                <a:cs typeface="Times New Roman"/>
              </a:rPr>
              <a:t>Recall:</a:t>
            </a:r>
            <a:r>
              <a:rPr dirty="0" sz="1850" spc="130" b="1">
                <a:latin typeface="Times New Roman"/>
                <a:cs typeface="Times New Roman"/>
              </a:rPr>
              <a:t> </a:t>
            </a:r>
            <a:r>
              <a:rPr dirty="0" sz="1850" b="1">
                <a:latin typeface="Times New Roman"/>
                <a:cs typeface="Times New Roman"/>
              </a:rPr>
              <a:t>Capturing</a:t>
            </a:r>
            <a:r>
              <a:rPr dirty="0" sz="1850" spc="315" b="1">
                <a:latin typeface="Times New Roman"/>
                <a:cs typeface="Times New Roman"/>
              </a:rPr>
              <a:t> </a:t>
            </a:r>
            <a:r>
              <a:rPr dirty="0" sz="1850" spc="5" b="1">
                <a:latin typeface="Times New Roman"/>
                <a:cs typeface="Times New Roman"/>
              </a:rPr>
              <a:t>83%</a:t>
            </a:r>
            <a:r>
              <a:rPr dirty="0" sz="1850" spc="-30" b="1">
                <a:latin typeface="Times New Roman"/>
                <a:cs typeface="Times New Roman"/>
              </a:rPr>
              <a:t> </a:t>
            </a:r>
            <a:r>
              <a:rPr dirty="0" sz="1850" spc="-10" b="1">
                <a:latin typeface="Times New Roman"/>
                <a:cs typeface="Times New Roman"/>
              </a:rPr>
              <a:t>of</a:t>
            </a:r>
            <a:r>
              <a:rPr dirty="0" sz="1850" spc="55" b="1">
                <a:latin typeface="Times New Roman"/>
                <a:cs typeface="Times New Roman"/>
              </a:rPr>
              <a:t> </a:t>
            </a:r>
            <a:r>
              <a:rPr dirty="0" sz="1850" spc="-5" b="1">
                <a:latin typeface="Times New Roman"/>
                <a:cs typeface="Times New Roman"/>
              </a:rPr>
              <a:t>actual</a:t>
            </a:r>
            <a:r>
              <a:rPr dirty="0" sz="1850" spc="215" b="1">
                <a:latin typeface="Times New Roman"/>
                <a:cs typeface="Times New Roman"/>
              </a:rPr>
              <a:t> </a:t>
            </a:r>
            <a:r>
              <a:rPr dirty="0" sz="1850" spc="-5" b="1">
                <a:latin typeface="Times New Roman"/>
                <a:cs typeface="Times New Roman"/>
              </a:rPr>
              <a:t>critical</a:t>
            </a:r>
            <a:r>
              <a:rPr dirty="0" sz="1850" spc="135" b="1">
                <a:latin typeface="Times New Roman"/>
                <a:cs typeface="Times New Roman"/>
              </a:rPr>
              <a:t> </a:t>
            </a:r>
            <a:r>
              <a:rPr dirty="0" sz="1850" spc="-5" b="1">
                <a:latin typeface="Times New Roman"/>
                <a:cs typeface="Times New Roman"/>
              </a:rPr>
              <a:t>cases.</a:t>
            </a:r>
            <a:r>
              <a:rPr dirty="0" sz="1850" spc="-60" b="1">
                <a:latin typeface="Times New Roman"/>
                <a:cs typeface="Times New Roman"/>
              </a:rPr>
              <a:t> </a:t>
            </a:r>
            <a:r>
              <a:rPr dirty="0" sz="1850" spc="-5">
                <a:latin typeface="Times New Roman"/>
                <a:cs typeface="Times New Roman"/>
              </a:rPr>
              <a:t>This</a:t>
            </a:r>
            <a:r>
              <a:rPr dirty="0" sz="1850" spc="170">
                <a:latin typeface="Times New Roman"/>
                <a:cs typeface="Times New Roman"/>
              </a:rPr>
              <a:t> </a:t>
            </a:r>
            <a:r>
              <a:rPr dirty="0" sz="1850" spc="-5">
                <a:latin typeface="Times New Roman"/>
                <a:cs typeface="Times New Roman"/>
              </a:rPr>
              <a:t>indicates</a:t>
            </a:r>
            <a:r>
              <a:rPr dirty="0" sz="1850" spc="155">
                <a:latin typeface="Times New Roman"/>
                <a:cs typeface="Times New Roman"/>
              </a:rPr>
              <a:t> </a:t>
            </a:r>
            <a:r>
              <a:rPr dirty="0" sz="1850" spc="-5">
                <a:latin typeface="Times New Roman"/>
                <a:cs typeface="Times New Roman"/>
              </a:rPr>
              <a:t>the </a:t>
            </a:r>
            <a:r>
              <a:rPr dirty="0" sz="1850" spc="-10">
                <a:latin typeface="Times New Roman"/>
                <a:cs typeface="Times New Roman"/>
              </a:rPr>
              <a:t>model's</a:t>
            </a:r>
            <a:r>
              <a:rPr dirty="0" sz="1850" spc="10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ability</a:t>
            </a:r>
            <a:r>
              <a:rPr dirty="0" sz="1850" spc="235">
                <a:latin typeface="Times New Roman"/>
                <a:cs typeface="Times New Roman"/>
              </a:rPr>
              <a:t> </a:t>
            </a:r>
            <a:r>
              <a:rPr dirty="0" sz="1850" spc="-10">
                <a:latin typeface="Times New Roman"/>
                <a:cs typeface="Times New Roman"/>
              </a:rPr>
              <a:t>to</a:t>
            </a:r>
            <a:r>
              <a:rPr dirty="0" sz="1850" spc="30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identify</a:t>
            </a:r>
            <a:r>
              <a:rPr dirty="0" sz="1850" spc="160">
                <a:latin typeface="Times New Roman"/>
                <a:cs typeface="Times New Roman"/>
              </a:rPr>
              <a:t> </a:t>
            </a:r>
            <a:r>
              <a:rPr dirty="0" sz="1850" spc="-5">
                <a:latin typeface="Times New Roman"/>
                <a:cs typeface="Times New Roman"/>
              </a:rPr>
              <a:t>a</a:t>
            </a:r>
            <a:r>
              <a:rPr dirty="0" sz="1850" spc="-30">
                <a:latin typeface="Times New Roman"/>
                <a:cs typeface="Times New Roman"/>
              </a:rPr>
              <a:t> </a:t>
            </a:r>
            <a:r>
              <a:rPr dirty="0" sz="1850" spc="-5">
                <a:latin typeface="Times New Roman"/>
                <a:cs typeface="Times New Roman"/>
              </a:rPr>
              <a:t>significant </a:t>
            </a:r>
            <a:r>
              <a:rPr dirty="0" sz="1850" spc="-445">
                <a:latin typeface="Times New Roman"/>
                <a:cs typeface="Times New Roman"/>
              </a:rPr>
              <a:t> </a:t>
            </a:r>
            <a:r>
              <a:rPr dirty="0" sz="1850" spc="-5">
                <a:latin typeface="Times New Roman"/>
                <a:cs typeface="Times New Roman"/>
              </a:rPr>
              <a:t>proportion</a:t>
            </a:r>
            <a:r>
              <a:rPr dirty="0" sz="1850" spc="60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of</a:t>
            </a:r>
            <a:r>
              <a:rPr dirty="0" sz="1850" spc="25">
                <a:latin typeface="Times New Roman"/>
                <a:cs typeface="Times New Roman"/>
              </a:rPr>
              <a:t> </a:t>
            </a:r>
            <a:r>
              <a:rPr dirty="0" sz="1850" spc="-5">
                <a:latin typeface="Times New Roman"/>
                <a:cs typeface="Times New Roman"/>
              </a:rPr>
              <a:t>the</a:t>
            </a:r>
            <a:r>
              <a:rPr dirty="0" sz="1850" spc="-30">
                <a:latin typeface="Times New Roman"/>
                <a:cs typeface="Times New Roman"/>
              </a:rPr>
              <a:t> </a:t>
            </a:r>
            <a:r>
              <a:rPr dirty="0" sz="1850" spc="-10">
                <a:latin typeface="Times New Roman"/>
                <a:cs typeface="Times New Roman"/>
              </a:rPr>
              <a:t>positive</a:t>
            </a:r>
            <a:r>
              <a:rPr dirty="0" sz="1850" spc="160">
                <a:latin typeface="Times New Roman"/>
                <a:cs typeface="Times New Roman"/>
              </a:rPr>
              <a:t> </a:t>
            </a:r>
            <a:r>
              <a:rPr dirty="0" sz="1850" spc="-5">
                <a:latin typeface="Times New Roman"/>
                <a:cs typeface="Times New Roman"/>
              </a:rPr>
              <a:t>instances.</a:t>
            </a:r>
            <a:endParaRPr sz="18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ts</dc:creator>
  <dcterms:created xsi:type="dcterms:W3CDTF">2024-03-31T19:04:00Z</dcterms:created>
  <dcterms:modified xsi:type="dcterms:W3CDTF">2024-03-31T19:04:00Z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2024-03-31T00:00:00Z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2024-03-31T00:00:00Z</vt:filetime>
  </property>
</Properties>
</file>