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 snapToGrid="0">
      <p:cViewPr>
        <p:scale>
          <a:sx n="65" d="100"/>
          <a:sy n="65" d="100"/>
        </p:scale>
        <p:origin x="912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4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B49C0B-3B81-4A19-BD7F-B61C83BB967D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FA2C22-B1E8-46D2-87D9-E05262BD28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6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Decision </a:t>
            </a:r>
            <a:r>
              <a:rPr lang="en-US" sz="2000" dirty="0"/>
              <a:t>tree builds regression </a:t>
            </a:r>
            <a:r>
              <a:rPr lang="en-US" sz="2000" dirty="0" smtClean="0"/>
              <a:t>models </a:t>
            </a:r>
            <a:r>
              <a:rPr lang="en-US" sz="2000" dirty="0"/>
              <a:t>in the form of a tree structure. It brakes down a dataset into smaller and smaller subsets while at the same time an associated decision tree is incrementally developed. The final result is a tree with </a:t>
            </a:r>
            <a:r>
              <a:rPr lang="en-US" sz="2000" b="1" dirty="0"/>
              <a:t>decision nodes</a:t>
            </a:r>
            <a:r>
              <a:rPr lang="en-US" sz="2000" dirty="0"/>
              <a:t> and </a:t>
            </a:r>
            <a:r>
              <a:rPr lang="en-US" sz="2000" b="1" dirty="0"/>
              <a:t>leaf nodes</a:t>
            </a:r>
            <a:r>
              <a:rPr lang="en-U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Leaf nodes are nothing but indication of survival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For </a:t>
            </a:r>
            <a:r>
              <a:rPr lang="en-US" sz="2000" dirty="0"/>
              <a:t>regression decision trees </a:t>
            </a:r>
            <a:r>
              <a:rPr lang="en-US" sz="2000" dirty="0" smtClean="0"/>
              <a:t>there are </a:t>
            </a:r>
            <a:r>
              <a:rPr lang="en-US" sz="2000" dirty="0"/>
              <a:t>more classifications than in a typical classification decision tree </a:t>
            </a:r>
            <a:r>
              <a:rPr lang="en-US" sz="2000" dirty="0" smtClean="0"/>
              <a:t>that makes </a:t>
            </a:r>
            <a:r>
              <a:rPr lang="en-US" sz="2000" dirty="0"/>
              <a:t>the outcomes near </a:t>
            </a:r>
            <a:r>
              <a:rPr lang="en-US" sz="2000" dirty="0" smtClean="0"/>
              <a:t>continuous.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56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Random Forest technique generates a number of decision trees during training which are allowed to split randomly from a seed point. This results in a “forest” of randomly generated decision trees whose outcomes are ensemble by the Random Forest Algorithm to predict more accurately than a single tree does alone.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random forest is a meta estimator that fits a number of classifying decision trees on various sub-samples of the dataset and use averaging to improve the predictive accuracy and control </a:t>
            </a:r>
            <a:r>
              <a:rPr lang="en-US" dirty="0" smtClean="0"/>
              <a:t>over-fitting.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trees was set to </a:t>
            </a:r>
            <a:r>
              <a:rPr lang="en-US" dirty="0" smtClean="0"/>
              <a:t>500.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Gradient Boosting for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GB builds an additive model in a forward stage-wise fashion; it allows for the optimization of arbitrary differentiable loss functions. In each stage a regression tree is fit on the negative gradient of the given loss function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oss </a:t>
            </a:r>
            <a:r>
              <a:rPr lang="en-US" dirty="0"/>
              <a:t>function to be </a:t>
            </a:r>
            <a:r>
              <a:rPr lang="en-US" dirty="0" smtClean="0"/>
              <a:t>optimized </a:t>
            </a:r>
            <a:r>
              <a:rPr lang="en-US" dirty="0" err="1" smtClean="0"/>
              <a:t>i.e</a:t>
            </a:r>
            <a:r>
              <a:rPr lang="en-US" dirty="0" smtClean="0"/>
              <a:t> least </a:t>
            </a:r>
            <a:r>
              <a:rPr lang="en-US" dirty="0"/>
              <a:t>squares </a:t>
            </a:r>
            <a:r>
              <a:rPr lang="en-US" dirty="0" smtClean="0"/>
              <a:t>regression.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rate shrinks the contribution of each tree by </a:t>
            </a:r>
            <a:r>
              <a:rPr lang="en-US" dirty="0" smtClean="0"/>
              <a:t>learning rate</a:t>
            </a:r>
            <a:r>
              <a:rPr lang="en-US" dirty="0"/>
              <a:t>. There is a trade-off between </a:t>
            </a:r>
            <a:r>
              <a:rPr lang="en-US" dirty="0" smtClean="0"/>
              <a:t>learning rate </a:t>
            </a:r>
            <a:r>
              <a:rPr lang="en-US" dirty="0"/>
              <a:t>and </a:t>
            </a:r>
            <a:r>
              <a:rPr lang="en-US" dirty="0" smtClean="0"/>
              <a:t>n-estimators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number of boosting stages to </a:t>
            </a:r>
            <a:r>
              <a:rPr lang="en-US" dirty="0" smtClean="0"/>
              <a:t>perform are 100. </a:t>
            </a:r>
            <a:r>
              <a:rPr lang="en-US" dirty="0"/>
              <a:t>Gradient boosting is fairly robust to over-fitting so a large number usually results in better </a:t>
            </a:r>
            <a:r>
              <a:rPr lang="en-US" dirty="0" smtClean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maximum depth of </a:t>
            </a:r>
            <a:r>
              <a:rPr lang="en-US" dirty="0"/>
              <a:t>the individual regression </a:t>
            </a:r>
            <a:r>
              <a:rPr lang="en-US" dirty="0" smtClean="0"/>
              <a:t>estimators is 3 .It </a:t>
            </a:r>
            <a:r>
              <a:rPr lang="en-US" dirty="0"/>
              <a:t>limits the number of nodes in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Epsilon-Support </a:t>
            </a:r>
            <a:r>
              <a:rPr lang="en-US" dirty="0"/>
              <a:t>Vector </a:t>
            </a:r>
            <a:r>
              <a:rPr lang="en-US" dirty="0" smtClean="0"/>
              <a:t>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Assuming </a:t>
            </a:r>
            <a:r>
              <a:rPr lang="en-US" dirty="0"/>
              <a:t>that a set of training data has been labeled </a:t>
            </a:r>
            <a:r>
              <a:rPr lang="en-US" dirty="0" smtClean="0"/>
              <a:t>as belonging </a:t>
            </a:r>
            <a:r>
              <a:rPr lang="en-US" dirty="0"/>
              <a:t>to one of two sets, the algorithm represents them in </a:t>
            </a:r>
            <a:r>
              <a:rPr lang="en-US" dirty="0" smtClean="0"/>
              <a:t>space and </a:t>
            </a:r>
            <a:r>
              <a:rPr lang="en-US" dirty="0"/>
              <a:t>specifies a hyper-plane maximally distant from both to </a:t>
            </a:r>
            <a:r>
              <a:rPr lang="en-US" dirty="0" smtClean="0"/>
              <a:t>separate them</a:t>
            </a:r>
            <a:r>
              <a:rPr lang="en-US" dirty="0"/>
              <a:t>. The plane is called “the maximal margin hyper-plane.” If a </a:t>
            </a:r>
            <a:r>
              <a:rPr lang="en-US" dirty="0" smtClean="0"/>
              <a:t>linear separation </a:t>
            </a:r>
            <a:r>
              <a:rPr lang="en-US" dirty="0"/>
              <a:t>is not possible, the algorithm employs kernel methods </a:t>
            </a:r>
            <a:r>
              <a:rPr lang="en-US" dirty="0" smtClean="0"/>
              <a:t>to obtain </a:t>
            </a:r>
            <a:r>
              <a:rPr lang="en-US" dirty="0"/>
              <a:t>a non-linear mapping to a feature </a:t>
            </a:r>
            <a:r>
              <a:rPr lang="en-US" dirty="0" smtClean="0"/>
              <a:t>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Kernel method selected is </a:t>
            </a:r>
            <a:r>
              <a:rPr lang="en-US" dirty="0" err="1" smtClean="0"/>
              <a:t>rbf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drawback of SVM is that the method can be subject </a:t>
            </a:r>
            <a:r>
              <a:rPr lang="en-US" dirty="0" smtClean="0"/>
              <a:t>to over-fitting </a:t>
            </a:r>
            <a:r>
              <a:rPr lang="en-US" dirty="0"/>
              <a:t>when the data is noisy.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9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custom ensemble method was used to bring all </a:t>
            </a:r>
            <a:r>
              <a:rPr lang="en-US" dirty="0" smtClean="0"/>
              <a:t>these models together </a:t>
            </a:r>
            <a:r>
              <a:rPr lang="en-US" dirty="0"/>
              <a:t>for a more accurate </a:t>
            </a:r>
            <a:r>
              <a:rPr lang="en-US" dirty="0" smtClean="0"/>
              <a:t>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results were expected to be better with </a:t>
            </a:r>
            <a:r>
              <a:rPr lang="en-US" dirty="0" smtClean="0"/>
              <a:t>the custom </a:t>
            </a:r>
            <a:r>
              <a:rPr lang="en-US" dirty="0"/>
              <a:t>ensemble than with any single approach, and the ensemble </a:t>
            </a:r>
            <a:r>
              <a:rPr lang="en-US" dirty="0" smtClean="0"/>
              <a:t>was simple </a:t>
            </a:r>
            <a:r>
              <a:rPr lang="en-US" dirty="0"/>
              <a:t>to implement and easily adaptable to model </a:t>
            </a:r>
            <a:r>
              <a:rPr lang="en-US" dirty="0" smtClean="0"/>
              <a:t>adjustments.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369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Decision Tree</vt:lpstr>
      <vt:lpstr>Random Forests</vt:lpstr>
      <vt:lpstr>Gradient Boosting Machines</vt:lpstr>
      <vt:lpstr>Support Vector Machines</vt:lpstr>
      <vt:lpstr>Ensemble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Windows User</dc:creator>
  <cp:lastModifiedBy>Windows User</cp:lastModifiedBy>
  <cp:revision>7</cp:revision>
  <dcterms:created xsi:type="dcterms:W3CDTF">2018-05-01T10:29:41Z</dcterms:created>
  <dcterms:modified xsi:type="dcterms:W3CDTF">2018-05-01T11:30:38Z</dcterms:modified>
</cp:coreProperties>
</file>