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8" r:id="rId2"/>
    <p:sldId id="270" r:id="rId3"/>
    <p:sldId id="269" r:id="rId4"/>
    <p:sldId id="264" r:id="rId5"/>
    <p:sldId id="272" r:id="rId6"/>
    <p:sldId id="273" r:id="rId7"/>
    <p:sldId id="263" r:id="rId8"/>
    <p:sldId id="271" r:id="rId9"/>
    <p:sldId id="257" r:id="rId10"/>
    <p:sldId id="258" r:id="rId11"/>
    <p:sldId id="259" r:id="rId12"/>
    <p:sldId id="260" r:id="rId13"/>
    <p:sldId id="261" r:id="rId14"/>
    <p:sldId id="262" r:id="rId15"/>
    <p:sldId id="265" r:id="rId16"/>
    <p:sldId id="267" r:id="rId17"/>
    <p:sldId id="27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43" autoAdjust="0"/>
  </p:normalViewPr>
  <p:slideViewPr>
    <p:cSldViewPr snapToGrid="0">
      <p:cViewPr varScale="1">
        <p:scale>
          <a:sx n="69" d="100"/>
          <a:sy n="69" d="100"/>
        </p:scale>
        <p:origin x="7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B49C0B-3B81-4A19-BD7F-B61C83BB967D}" type="datetimeFigureOut">
              <a:rPr lang="en-US" smtClean="0"/>
              <a:t>02-May-18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2C22-B1E8-46D2-87D9-E05262BD28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6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49C0B-3B81-4A19-BD7F-B61C83BB967D}" type="datetimeFigureOut">
              <a:rPr lang="en-US" smtClean="0"/>
              <a:t>02-May-18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353446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49C0B-3B81-4A19-BD7F-B61C83BB967D}" type="datetimeFigureOut">
              <a:rPr lang="en-US" smtClean="0"/>
              <a:t>02-May-18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313052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49C0B-3B81-4A19-BD7F-B61C83BB967D}" type="datetimeFigureOut">
              <a:rPr lang="en-US" smtClean="0"/>
              <a:t>02-May-18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255725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B49C0B-3B81-4A19-BD7F-B61C83BB967D}" type="datetimeFigureOut">
              <a:rPr lang="en-US" smtClean="0"/>
              <a:t>02-May-18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2C22-B1E8-46D2-87D9-E05262BD28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84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B49C0B-3B81-4A19-BD7F-B61C83BB967D}" type="datetimeFigureOut">
              <a:rPr lang="en-US" smtClean="0"/>
              <a:t>02-May-18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424659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B49C0B-3B81-4A19-BD7F-B61C83BB967D}" type="datetimeFigureOut">
              <a:rPr lang="en-US" smtClean="0"/>
              <a:t>02-May-18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341716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B49C0B-3B81-4A19-BD7F-B61C83BB967D}" type="datetimeFigureOut">
              <a:rPr lang="en-US" smtClean="0"/>
              <a:t>02-May-18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22481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B49C0B-3B81-4A19-BD7F-B61C83BB967D}" type="datetimeFigureOut">
              <a:rPr lang="en-US" smtClean="0"/>
              <a:t>02-May-18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39128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B49C0B-3B81-4A19-BD7F-B61C83BB967D}" type="datetimeFigureOut">
              <a:rPr lang="en-US" smtClean="0"/>
              <a:t>02-May-18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FA2C22-B1E8-46D2-87D9-E05262BD28B8}" type="slidenum">
              <a:rPr lang="en-US" smtClean="0"/>
              <a:t>‹#›</a:t>
            </a:fld>
            <a:endParaRPr lang="en-US"/>
          </a:p>
        </p:txBody>
      </p:sp>
    </p:spTree>
    <p:extLst>
      <p:ext uri="{BB962C8B-B14F-4D97-AF65-F5344CB8AC3E}">
        <p14:creationId xmlns:p14="http://schemas.microsoft.com/office/powerpoint/2010/main" val="239613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B49C0B-3B81-4A19-BD7F-B61C83BB967D}" type="datetimeFigureOut">
              <a:rPr lang="en-US" smtClean="0"/>
              <a:t>02-May-18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2C22-B1E8-46D2-87D9-E05262BD28B8}" type="slidenum">
              <a:rPr lang="en-US" smtClean="0"/>
              <a:t>‹#›</a:t>
            </a:fld>
            <a:endParaRPr lang="en-US"/>
          </a:p>
        </p:txBody>
      </p:sp>
    </p:spTree>
    <p:extLst>
      <p:ext uri="{BB962C8B-B14F-4D97-AF65-F5344CB8AC3E}">
        <p14:creationId xmlns:p14="http://schemas.microsoft.com/office/powerpoint/2010/main" val="278013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B49C0B-3B81-4A19-BD7F-B61C83BB967D}" type="datetimeFigureOut">
              <a:rPr lang="en-US" smtClean="0"/>
              <a:t>02-May-18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FA2C22-B1E8-46D2-87D9-E05262BD28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7654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Minor Project</a:t>
            </a:r>
            <a:endParaRPr lang="en-US" dirty="0"/>
          </a:p>
        </p:txBody>
      </p:sp>
      <p:sp>
        <p:nvSpPr>
          <p:cNvPr id="3" name="Content Placeholder 2"/>
          <p:cNvSpPr>
            <a:spLocks noGrp="1"/>
          </p:cNvSpPr>
          <p:nvPr>
            <p:ph idx="1"/>
          </p:nvPr>
        </p:nvSpPr>
        <p:spPr/>
        <p:txBody>
          <a:bodyPr>
            <a:normAutofit fontScale="92500" lnSpcReduction="10000"/>
          </a:bodyPr>
          <a:lstStyle/>
          <a:p>
            <a:pPr algn="ctr"/>
            <a:r>
              <a:rPr lang="en-US" sz="3600" dirty="0" smtClean="0"/>
              <a:t>“Prediction of lung cancer patient survival via supervised machine learning classification techniques”</a:t>
            </a:r>
          </a:p>
          <a:p>
            <a:pPr algn="ctr"/>
            <a:endParaRPr lang="en-US" sz="3600" dirty="0" smtClean="0"/>
          </a:p>
          <a:p>
            <a:pPr algn="ctr"/>
            <a:r>
              <a:rPr lang="en-US" sz="3600" dirty="0" smtClean="0"/>
              <a:t>Team:</a:t>
            </a:r>
            <a:endParaRPr lang="en-US" sz="3600" dirty="0"/>
          </a:p>
          <a:p>
            <a:pPr algn="ctr"/>
            <a:r>
              <a:rPr lang="en-US" sz="3600" dirty="0" smtClean="0"/>
              <a:t>-Shreyansh Sancheti</a:t>
            </a:r>
          </a:p>
          <a:p>
            <a:pPr algn="ctr"/>
            <a:r>
              <a:rPr lang="en-US" sz="3600" dirty="0" smtClean="0"/>
              <a:t>-Manohar </a:t>
            </a:r>
            <a:r>
              <a:rPr lang="en-US" sz="3600" dirty="0" err="1" smtClean="0"/>
              <a:t>Madanu</a:t>
            </a:r>
            <a:endParaRPr lang="en-US" sz="3600" dirty="0" smtClean="0"/>
          </a:p>
          <a:p>
            <a:pPr algn="ctr"/>
            <a:r>
              <a:rPr lang="en-US" sz="3600" dirty="0" smtClean="0"/>
              <a:t>-Aditya Sharma</a:t>
            </a:r>
            <a:endParaRPr lang="en-US" sz="3000" dirty="0" smtClean="0"/>
          </a:p>
        </p:txBody>
      </p:sp>
    </p:spTree>
    <p:extLst>
      <p:ext uri="{BB962C8B-B14F-4D97-AF65-F5344CB8AC3E}">
        <p14:creationId xmlns:p14="http://schemas.microsoft.com/office/powerpoint/2010/main" val="99538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Random Forest </a:t>
            </a:r>
            <a:r>
              <a:rPr lang="en-US" dirty="0" err="1" smtClean="0"/>
              <a:t>Regressor</a:t>
            </a:r>
            <a:r>
              <a:rPr lang="en-US" dirty="0" smtClean="0"/>
              <a:t>.</a:t>
            </a:r>
          </a:p>
          <a:p>
            <a:pPr>
              <a:buFont typeface="Wingdings" panose="05000000000000000000" pitchFamily="2" charset="2"/>
              <a:buChar char="Ø"/>
            </a:pPr>
            <a:r>
              <a:rPr lang="en-US" dirty="0" smtClean="0"/>
              <a:t>The Random Forest technique generates a number of decision trees during training which are allowed to split randomly from a seed point. This results in a “forest” of randomly generated decision trees whose outcomes are ensemble by the Random Forest Algorithm to predict more accurately than a single tree does alone.</a:t>
            </a:r>
          </a:p>
          <a:p>
            <a:pPr>
              <a:buFont typeface="Wingdings" panose="05000000000000000000" pitchFamily="2" charset="2"/>
              <a:buChar char="Ø"/>
            </a:pPr>
            <a:r>
              <a:rPr lang="en-US" dirty="0" smtClean="0"/>
              <a:t>A </a:t>
            </a:r>
            <a:r>
              <a:rPr lang="en-US" dirty="0"/>
              <a:t>random forest is a meta estimator that fits a number of classifying decision trees on various sub-samples of the dataset and use averaging to improve the predictive accuracy and control </a:t>
            </a:r>
            <a:r>
              <a:rPr lang="en-US" dirty="0" smtClean="0"/>
              <a:t>over-fitting.</a:t>
            </a:r>
          </a:p>
          <a:p>
            <a:pPr>
              <a:buFont typeface="Wingdings" panose="05000000000000000000" pitchFamily="2" charset="2"/>
              <a:buChar char="Ø"/>
            </a:pPr>
            <a:r>
              <a:rPr lang="en-US" dirty="0"/>
              <a:t>T</a:t>
            </a:r>
            <a:r>
              <a:rPr lang="en-US" dirty="0" smtClean="0"/>
              <a:t>he </a:t>
            </a:r>
            <a:r>
              <a:rPr lang="en-US" dirty="0"/>
              <a:t>number of trees was set to </a:t>
            </a:r>
            <a:r>
              <a:rPr lang="en-US" dirty="0" smtClean="0"/>
              <a:t>500.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95690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Machines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Gradient Boosting for regression.</a:t>
            </a:r>
          </a:p>
          <a:p>
            <a:pPr>
              <a:buFont typeface="Wingdings" panose="05000000000000000000" pitchFamily="2" charset="2"/>
              <a:buChar char="Ø"/>
            </a:pPr>
            <a:r>
              <a:rPr lang="en-US" dirty="0"/>
              <a:t>GB builds an additive model in a forward stage-wise fashion; it allows for the optimization of arbitrary differentiable loss functions. In each stage a regression tree is fit on the negative gradient of the given loss function</a:t>
            </a:r>
            <a:r>
              <a:rPr lang="en-US" dirty="0" smtClean="0"/>
              <a:t>.</a:t>
            </a:r>
          </a:p>
          <a:p>
            <a:pPr>
              <a:buFont typeface="Wingdings" panose="05000000000000000000" pitchFamily="2" charset="2"/>
              <a:buChar char="Ø"/>
            </a:pPr>
            <a:r>
              <a:rPr lang="en-US" dirty="0"/>
              <a:t>L</a:t>
            </a:r>
            <a:r>
              <a:rPr lang="en-US" dirty="0" smtClean="0"/>
              <a:t>oss </a:t>
            </a:r>
            <a:r>
              <a:rPr lang="en-US" dirty="0"/>
              <a:t>function to be </a:t>
            </a:r>
            <a:r>
              <a:rPr lang="en-US" dirty="0" smtClean="0"/>
              <a:t>optimized </a:t>
            </a:r>
            <a:r>
              <a:rPr lang="en-US" dirty="0" err="1" smtClean="0"/>
              <a:t>i.e</a:t>
            </a:r>
            <a:r>
              <a:rPr lang="en-US" dirty="0" smtClean="0"/>
              <a:t> least </a:t>
            </a:r>
            <a:r>
              <a:rPr lang="en-US" dirty="0"/>
              <a:t>squares </a:t>
            </a:r>
            <a:r>
              <a:rPr lang="en-US" dirty="0" smtClean="0"/>
              <a:t>regression.</a:t>
            </a:r>
            <a:endParaRPr lang="en-US" dirty="0"/>
          </a:p>
          <a:p>
            <a:pPr>
              <a:buFont typeface="Wingdings" panose="05000000000000000000" pitchFamily="2" charset="2"/>
              <a:buChar char="Ø"/>
            </a:pPr>
            <a:r>
              <a:rPr lang="en-US" dirty="0"/>
              <a:t>L</a:t>
            </a:r>
            <a:r>
              <a:rPr lang="en-US" dirty="0" smtClean="0"/>
              <a:t>earning </a:t>
            </a:r>
            <a:r>
              <a:rPr lang="en-US" dirty="0"/>
              <a:t>rate shrinks the contribution of each tree by </a:t>
            </a:r>
            <a:r>
              <a:rPr lang="en-US" dirty="0" smtClean="0"/>
              <a:t>learning rate</a:t>
            </a:r>
            <a:r>
              <a:rPr lang="en-US" dirty="0"/>
              <a:t>. There is a trade-off between </a:t>
            </a:r>
            <a:r>
              <a:rPr lang="en-US" dirty="0" smtClean="0"/>
              <a:t>learning rate </a:t>
            </a:r>
            <a:r>
              <a:rPr lang="en-US" dirty="0"/>
              <a:t>and </a:t>
            </a:r>
            <a:r>
              <a:rPr lang="en-US" dirty="0" smtClean="0"/>
              <a:t>n-estimators</a:t>
            </a:r>
          </a:p>
          <a:p>
            <a:pPr>
              <a:buFont typeface="Wingdings" panose="05000000000000000000" pitchFamily="2" charset="2"/>
              <a:buChar char="Ø"/>
            </a:pPr>
            <a:r>
              <a:rPr lang="en-US" dirty="0" smtClean="0"/>
              <a:t>The </a:t>
            </a:r>
            <a:r>
              <a:rPr lang="en-US" dirty="0"/>
              <a:t>number of boosting stages to </a:t>
            </a:r>
            <a:r>
              <a:rPr lang="en-US" dirty="0" smtClean="0"/>
              <a:t>perform are 100. </a:t>
            </a:r>
            <a:r>
              <a:rPr lang="en-US" dirty="0"/>
              <a:t>Gradient boosting is fairly robust to over-fitting so a large number usually results in better </a:t>
            </a:r>
            <a:r>
              <a:rPr lang="en-US" dirty="0" smtClean="0"/>
              <a:t>performance</a:t>
            </a:r>
          </a:p>
          <a:p>
            <a:pPr>
              <a:buFont typeface="Wingdings" panose="05000000000000000000" pitchFamily="2" charset="2"/>
              <a:buChar char="Ø"/>
            </a:pPr>
            <a:r>
              <a:rPr lang="en-US" dirty="0" smtClean="0"/>
              <a:t>The maximum depth of </a:t>
            </a:r>
            <a:r>
              <a:rPr lang="en-US" dirty="0"/>
              <a:t>the individual regression </a:t>
            </a:r>
            <a:r>
              <a:rPr lang="en-US" dirty="0" smtClean="0"/>
              <a:t>estimators is 3 .It </a:t>
            </a:r>
            <a:r>
              <a:rPr lang="en-US" dirty="0"/>
              <a:t>limits the number of nodes in the tree</a:t>
            </a:r>
          </a:p>
        </p:txBody>
      </p:sp>
    </p:spTree>
    <p:extLst>
      <p:ext uri="{BB962C8B-B14F-4D97-AF65-F5344CB8AC3E}">
        <p14:creationId xmlns:p14="http://schemas.microsoft.com/office/powerpoint/2010/main" val="3963204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Epsilon-Support </a:t>
            </a:r>
            <a:r>
              <a:rPr lang="en-US" dirty="0"/>
              <a:t>Vector </a:t>
            </a:r>
            <a:r>
              <a:rPr lang="en-US" dirty="0" smtClean="0"/>
              <a:t>Regression.</a:t>
            </a:r>
          </a:p>
          <a:p>
            <a:pPr>
              <a:buFont typeface="Wingdings" panose="05000000000000000000" pitchFamily="2" charset="2"/>
              <a:buChar char="Ø"/>
            </a:pPr>
            <a:r>
              <a:rPr lang="en-US" dirty="0"/>
              <a:t> </a:t>
            </a:r>
            <a:r>
              <a:rPr lang="en-US" dirty="0" smtClean="0"/>
              <a:t>Assuming </a:t>
            </a:r>
            <a:r>
              <a:rPr lang="en-US" dirty="0"/>
              <a:t>that a set of training data has been labeled </a:t>
            </a:r>
            <a:r>
              <a:rPr lang="en-US" dirty="0" smtClean="0"/>
              <a:t>as belonging </a:t>
            </a:r>
            <a:r>
              <a:rPr lang="en-US" dirty="0"/>
              <a:t>to one of two sets, the algorithm represents them in </a:t>
            </a:r>
            <a:r>
              <a:rPr lang="en-US" dirty="0" smtClean="0"/>
              <a:t>space and </a:t>
            </a:r>
            <a:r>
              <a:rPr lang="en-US" dirty="0"/>
              <a:t>specifies a hyper-plane maximally distant from both to </a:t>
            </a:r>
            <a:r>
              <a:rPr lang="en-US" dirty="0" smtClean="0"/>
              <a:t>separate them</a:t>
            </a:r>
            <a:r>
              <a:rPr lang="en-US" dirty="0"/>
              <a:t>. The plane is called “the maximal margin hyper-plane.” If a </a:t>
            </a:r>
            <a:r>
              <a:rPr lang="en-US" dirty="0" smtClean="0"/>
              <a:t>linear separation </a:t>
            </a:r>
            <a:r>
              <a:rPr lang="en-US" dirty="0"/>
              <a:t>is not possible, the algorithm employs kernel methods </a:t>
            </a:r>
            <a:r>
              <a:rPr lang="en-US" dirty="0" smtClean="0"/>
              <a:t>to obtain </a:t>
            </a:r>
            <a:r>
              <a:rPr lang="en-US" dirty="0"/>
              <a:t>a non-linear mapping to a feature </a:t>
            </a:r>
            <a:r>
              <a:rPr lang="en-US" dirty="0" smtClean="0"/>
              <a:t>space.</a:t>
            </a:r>
          </a:p>
          <a:p>
            <a:pPr>
              <a:buFont typeface="Wingdings" panose="05000000000000000000" pitchFamily="2" charset="2"/>
              <a:buChar char="Ø"/>
            </a:pPr>
            <a:r>
              <a:rPr lang="en-US" dirty="0" smtClean="0"/>
              <a:t>Kernel method selected is </a:t>
            </a:r>
            <a:r>
              <a:rPr lang="en-US" dirty="0" err="1" smtClean="0"/>
              <a:t>rbf</a:t>
            </a:r>
            <a:endParaRPr lang="en-US" dirty="0" smtClean="0"/>
          </a:p>
          <a:p>
            <a:pPr>
              <a:buFont typeface="Wingdings" panose="05000000000000000000" pitchFamily="2" charset="2"/>
              <a:buChar char="Ø"/>
            </a:pPr>
            <a:r>
              <a:rPr lang="en-US" dirty="0" smtClean="0"/>
              <a:t>A </a:t>
            </a:r>
            <a:r>
              <a:rPr lang="en-US" dirty="0"/>
              <a:t>drawback of SVM is that the method can be subject </a:t>
            </a:r>
            <a:r>
              <a:rPr lang="en-US" dirty="0" smtClean="0"/>
              <a:t>to over-fitting </a:t>
            </a:r>
            <a:r>
              <a:rPr lang="en-US" dirty="0"/>
              <a:t>when the data is noisy.</a:t>
            </a:r>
            <a:endParaRPr lang="en-US" dirty="0" smtClean="0"/>
          </a:p>
        </p:txBody>
      </p:sp>
    </p:spTree>
    <p:extLst>
      <p:ext uri="{BB962C8B-B14F-4D97-AF65-F5344CB8AC3E}">
        <p14:creationId xmlns:p14="http://schemas.microsoft.com/office/powerpoint/2010/main" val="1896965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a:t>
            </a:r>
            <a:r>
              <a:rPr lang="en-US" dirty="0"/>
              <a:t>custom ensemble method was used to bring all </a:t>
            </a:r>
            <a:r>
              <a:rPr lang="en-US" dirty="0" smtClean="0"/>
              <a:t>these models together </a:t>
            </a:r>
            <a:r>
              <a:rPr lang="en-US" dirty="0"/>
              <a:t>for a more accurate </a:t>
            </a:r>
            <a:r>
              <a:rPr lang="en-US" dirty="0" smtClean="0"/>
              <a:t>prediction.</a:t>
            </a:r>
          </a:p>
          <a:p>
            <a:pPr>
              <a:buFont typeface="Wingdings" panose="05000000000000000000" pitchFamily="2" charset="2"/>
              <a:buChar char="Ø"/>
            </a:pPr>
            <a:r>
              <a:rPr lang="en-US" dirty="0" smtClean="0"/>
              <a:t>The </a:t>
            </a:r>
            <a:r>
              <a:rPr lang="en-US" dirty="0"/>
              <a:t>results were expected to be better with </a:t>
            </a:r>
            <a:r>
              <a:rPr lang="en-US" dirty="0" smtClean="0"/>
              <a:t>the custom </a:t>
            </a:r>
            <a:r>
              <a:rPr lang="en-US" dirty="0"/>
              <a:t>ensemble than with any single approach, and the ensemble </a:t>
            </a:r>
            <a:r>
              <a:rPr lang="en-US" dirty="0" smtClean="0"/>
              <a:t>was simple </a:t>
            </a:r>
            <a:r>
              <a:rPr lang="en-US" dirty="0"/>
              <a:t>to implement and easily adaptable to model </a:t>
            </a:r>
            <a:r>
              <a:rPr lang="en-US" dirty="0" smtClean="0"/>
              <a:t>adjustments.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56044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Deep learning for regression models can be done.</a:t>
            </a:r>
          </a:p>
          <a:p>
            <a:pPr>
              <a:buFont typeface="Wingdings" panose="05000000000000000000" pitchFamily="2" charset="2"/>
              <a:buChar char="Ø"/>
            </a:pPr>
            <a:r>
              <a:rPr lang="en-US" dirty="0" smtClean="0"/>
              <a:t>Tensor-flow can be used.</a:t>
            </a:r>
          </a:p>
          <a:p>
            <a:pPr>
              <a:buFont typeface="Wingdings" panose="05000000000000000000" pitchFamily="2" charset="2"/>
              <a:buChar char="Ø"/>
            </a:pPr>
            <a:r>
              <a:rPr lang="en-US" dirty="0" smtClean="0"/>
              <a:t>Due to time constraints and unavailability of resources that was not possible.</a:t>
            </a:r>
            <a:endParaRPr lang="en-US" dirty="0"/>
          </a:p>
        </p:txBody>
      </p:sp>
    </p:spTree>
    <p:extLst>
      <p:ext uri="{BB962C8B-B14F-4D97-AF65-F5344CB8AC3E}">
        <p14:creationId xmlns:p14="http://schemas.microsoft.com/office/powerpoint/2010/main" val="3744584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4280185"/>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475604174"/>
                    </a:ext>
                  </a:extLst>
                </a:gridCol>
                <a:gridCol w="2011680">
                  <a:extLst>
                    <a:ext uri="{9D8B030D-6E8A-4147-A177-3AD203B41FA5}">
                      <a16:colId xmlns:a16="http://schemas.microsoft.com/office/drawing/2014/main" val="3915612079"/>
                    </a:ext>
                  </a:extLst>
                </a:gridCol>
                <a:gridCol w="2011680">
                  <a:extLst>
                    <a:ext uri="{9D8B030D-6E8A-4147-A177-3AD203B41FA5}">
                      <a16:colId xmlns:a16="http://schemas.microsoft.com/office/drawing/2014/main" val="283118251"/>
                    </a:ext>
                  </a:extLst>
                </a:gridCol>
                <a:gridCol w="2011680">
                  <a:extLst>
                    <a:ext uri="{9D8B030D-6E8A-4147-A177-3AD203B41FA5}">
                      <a16:colId xmlns:a16="http://schemas.microsoft.com/office/drawing/2014/main" val="2953790153"/>
                    </a:ext>
                  </a:extLst>
                </a:gridCol>
                <a:gridCol w="2011680">
                  <a:extLst>
                    <a:ext uri="{9D8B030D-6E8A-4147-A177-3AD203B41FA5}">
                      <a16:colId xmlns:a16="http://schemas.microsoft.com/office/drawing/2014/main" val="2949022343"/>
                    </a:ext>
                  </a:extLst>
                </a:gridCol>
              </a:tblGrid>
              <a:tr h="370840">
                <a:tc>
                  <a:txBody>
                    <a:bodyPr/>
                    <a:lstStyle/>
                    <a:p>
                      <a:r>
                        <a:rPr lang="en-US" dirty="0" smtClean="0"/>
                        <a:t>Model</a:t>
                      </a:r>
                      <a:endParaRPr lang="en-US" dirty="0"/>
                    </a:p>
                  </a:txBody>
                  <a:tcPr/>
                </a:tc>
                <a:tc>
                  <a:txBody>
                    <a:bodyPr/>
                    <a:lstStyle/>
                    <a:p>
                      <a:r>
                        <a:rPr lang="en-US" dirty="0" smtClean="0"/>
                        <a:t>RMSE</a:t>
                      </a:r>
                      <a:endParaRPr lang="en-US" dirty="0"/>
                    </a:p>
                  </a:txBody>
                  <a:tcPr/>
                </a:tc>
                <a:tc>
                  <a:txBody>
                    <a:bodyPr/>
                    <a:lstStyle/>
                    <a:p>
                      <a:r>
                        <a:rPr lang="en-US" dirty="0" smtClean="0"/>
                        <a:t>Standard deviation</a:t>
                      </a:r>
                      <a:endParaRPr lang="en-US" dirty="0"/>
                    </a:p>
                  </a:txBody>
                  <a:tcPr/>
                </a:tc>
                <a:tc>
                  <a:txBody>
                    <a:bodyPr/>
                    <a:lstStyle/>
                    <a:p>
                      <a:r>
                        <a:rPr lang="en-US" dirty="0" smtClean="0"/>
                        <a:t>SD of residuals</a:t>
                      </a:r>
                      <a:endParaRPr lang="en-US" dirty="0"/>
                    </a:p>
                  </a:txBody>
                  <a:tcPr/>
                </a:tc>
                <a:tc>
                  <a:txBody>
                    <a:bodyPr/>
                    <a:lstStyle/>
                    <a:p>
                      <a:r>
                        <a:rPr lang="en-US" dirty="0" smtClean="0"/>
                        <a:t>Mean</a:t>
                      </a:r>
                      <a:endParaRPr lang="en-US" dirty="0"/>
                    </a:p>
                  </a:txBody>
                  <a:tcPr/>
                </a:tc>
                <a:extLst>
                  <a:ext uri="{0D108BD9-81ED-4DB2-BD59-A6C34878D82A}">
                    <a16:rowId xmlns:a16="http://schemas.microsoft.com/office/drawing/2014/main" val="3992154834"/>
                  </a:ext>
                </a:extLst>
              </a:tr>
              <a:tr h="370840">
                <a:tc>
                  <a:txBody>
                    <a:bodyPr/>
                    <a:lstStyle/>
                    <a:p>
                      <a:r>
                        <a:rPr lang="en-US" dirty="0" smtClean="0"/>
                        <a:t>Linear Regression</a:t>
                      </a:r>
                      <a:endParaRPr lang="en-US" dirty="0"/>
                    </a:p>
                  </a:txBody>
                  <a:tcPr/>
                </a:tc>
                <a:tc>
                  <a:txBody>
                    <a:bodyPr/>
                    <a:lstStyle/>
                    <a:p>
                      <a:r>
                        <a:rPr lang="en-US" dirty="0" smtClean="0"/>
                        <a:t>15.492</a:t>
                      </a:r>
                      <a:endParaRPr lang="en-US" dirty="0"/>
                    </a:p>
                  </a:txBody>
                  <a:tcPr/>
                </a:tc>
                <a:tc>
                  <a:txBody>
                    <a:bodyPr/>
                    <a:lstStyle/>
                    <a:p>
                      <a:r>
                        <a:rPr lang="en-US" dirty="0" smtClean="0"/>
                        <a:t>10.171</a:t>
                      </a:r>
                      <a:endParaRPr lang="en-US" dirty="0"/>
                    </a:p>
                  </a:txBody>
                  <a:tcPr/>
                </a:tc>
                <a:tc>
                  <a:txBody>
                    <a:bodyPr/>
                    <a:lstStyle/>
                    <a:p>
                      <a:r>
                        <a:rPr lang="en-US" dirty="0" smtClean="0"/>
                        <a:t>15.490</a:t>
                      </a:r>
                      <a:endParaRPr lang="en-US" dirty="0"/>
                    </a:p>
                  </a:txBody>
                  <a:tcPr/>
                </a:tc>
                <a:tc>
                  <a:txBody>
                    <a:bodyPr/>
                    <a:lstStyle/>
                    <a:p>
                      <a:r>
                        <a:rPr lang="en-US" dirty="0" smtClean="0"/>
                        <a:t>14.992</a:t>
                      </a:r>
                      <a:endParaRPr lang="en-US" dirty="0"/>
                    </a:p>
                  </a:txBody>
                  <a:tcPr/>
                </a:tc>
                <a:extLst>
                  <a:ext uri="{0D108BD9-81ED-4DB2-BD59-A6C34878D82A}">
                    <a16:rowId xmlns:a16="http://schemas.microsoft.com/office/drawing/2014/main" val="2121442556"/>
                  </a:ext>
                </a:extLst>
              </a:tr>
              <a:tr h="370840">
                <a:tc>
                  <a:txBody>
                    <a:bodyPr/>
                    <a:lstStyle/>
                    <a:p>
                      <a:r>
                        <a:rPr lang="en-US" dirty="0" smtClean="0"/>
                        <a:t>GBM</a:t>
                      </a:r>
                      <a:endParaRPr lang="en-US" dirty="0"/>
                    </a:p>
                  </a:txBody>
                  <a:tcPr/>
                </a:tc>
                <a:tc>
                  <a:txBody>
                    <a:bodyPr/>
                    <a:lstStyle/>
                    <a:p>
                      <a:r>
                        <a:rPr lang="en-US" dirty="0" smtClean="0"/>
                        <a:t>16.328</a:t>
                      </a:r>
                      <a:endParaRPr lang="en-US" dirty="0"/>
                    </a:p>
                  </a:txBody>
                  <a:tcPr/>
                </a:tc>
                <a:tc>
                  <a:txBody>
                    <a:bodyPr/>
                    <a:lstStyle/>
                    <a:p>
                      <a:r>
                        <a:rPr lang="en-US" dirty="0" smtClean="0"/>
                        <a:t>4.323</a:t>
                      </a:r>
                      <a:endParaRPr lang="en-US" dirty="0"/>
                    </a:p>
                  </a:txBody>
                  <a:tcPr/>
                </a:tc>
                <a:tc>
                  <a:txBody>
                    <a:bodyPr/>
                    <a:lstStyle/>
                    <a:p>
                      <a:r>
                        <a:rPr lang="en-US" dirty="0" smtClean="0"/>
                        <a:t>16.331</a:t>
                      </a:r>
                      <a:endParaRPr lang="en-US" dirty="0"/>
                    </a:p>
                  </a:txBody>
                  <a:tcPr/>
                </a:tc>
                <a:tc>
                  <a:txBody>
                    <a:bodyPr/>
                    <a:lstStyle/>
                    <a:p>
                      <a:r>
                        <a:rPr lang="en-US" dirty="0" smtClean="0"/>
                        <a:t>15.171</a:t>
                      </a:r>
                      <a:endParaRPr lang="en-US" dirty="0"/>
                    </a:p>
                  </a:txBody>
                  <a:tcPr/>
                </a:tc>
                <a:extLst>
                  <a:ext uri="{0D108BD9-81ED-4DB2-BD59-A6C34878D82A}">
                    <a16:rowId xmlns:a16="http://schemas.microsoft.com/office/drawing/2014/main" val="3814150028"/>
                  </a:ext>
                </a:extLst>
              </a:tr>
              <a:tr h="370840">
                <a:tc>
                  <a:txBody>
                    <a:bodyPr/>
                    <a:lstStyle/>
                    <a:p>
                      <a:r>
                        <a:rPr lang="en-US" dirty="0" smtClean="0"/>
                        <a:t>Decision Tree</a:t>
                      </a:r>
                      <a:endParaRPr lang="en-US" dirty="0"/>
                    </a:p>
                  </a:txBody>
                  <a:tcPr/>
                </a:tc>
                <a:tc>
                  <a:txBody>
                    <a:bodyPr/>
                    <a:lstStyle/>
                    <a:p>
                      <a:r>
                        <a:rPr lang="en-US" dirty="0" smtClean="0"/>
                        <a:t>15.252</a:t>
                      </a:r>
                      <a:endParaRPr lang="en-US" dirty="0"/>
                    </a:p>
                  </a:txBody>
                  <a:tcPr/>
                </a:tc>
                <a:tc>
                  <a:txBody>
                    <a:bodyPr/>
                    <a:lstStyle/>
                    <a:p>
                      <a:r>
                        <a:rPr lang="en-US" dirty="0" smtClean="0"/>
                        <a:t>10.786</a:t>
                      </a:r>
                      <a:endParaRPr lang="en-US" dirty="0"/>
                    </a:p>
                  </a:txBody>
                  <a:tcPr/>
                </a:tc>
                <a:tc>
                  <a:txBody>
                    <a:bodyPr/>
                    <a:lstStyle/>
                    <a:p>
                      <a:r>
                        <a:rPr lang="en-US" dirty="0" smtClean="0"/>
                        <a:t>15.264</a:t>
                      </a:r>
                      <a:endParaRPr lang="en-US" dirty="0"/>
                    </a:p>
                  </a:txBody>
                  <a:tcPr/>
                </a:tc>
                <a:tc>
                  <a:txBody>
                    <a:bodyPr/>
                    <a:lstStyle/>
                    <a:p>
                      <a:r>
                        <a:rPr lang="en-US" dirty="0" smtClean="0"/>
                        <a:t>15.253</a:t>
                      </a:r>
                      <a:endParaRPr lang="en-US" dirty="0"/>
                    </a:p>
                  </a:txBody>
                  <a:tcPr/>
                </a:tc>
                <a:extLst>
                  <a:ext uri="{0D108BD9-81ED-4DB2-BD59-A6C34878D82A}">
                    <a16:rowId xmlns:a16="http://schemas.microsoft.com/office/drawing/2014/main" val="302751323"/>
                  </a:ext>
                </a:extLst>
              </a:tr>
              <a:tr h="370840">
                <a:tc>
                  <a:txBody>
                    <a:bodyPr/>
                    <a:lstStyle/>
                    <a:p>
                      <a:r>
                        <a:rPr lang="en-US" dirty="0" smtClean="0"/>
                        <a:t>Random Forest</a:t>
                      </a:r>
                      <a:endParaRPr lang="en-US" dirty="0"/>
                    </a:p>
                  </a:txBody>
                  <a:tcPr/>
                </a:tc>
                <a:tc>
                  <a:txBody>
                    <a:bodyPr/>
                    <a:lstStyle/>
                    <a:p>
                      <a:r>
                        <a:rPr lang="en-US" dirty="0" smtClean="0"/>
                        <a:t>15.197</a:t>
                      </a:r>
                      <a:endParaRPr lang="en-US" dirty="0"/>
                    </a:p>
                  </a:txBody>
                  <a:tcPr/>
                </a:tc>
                <a:tc>
                  <a:txBody>
                    <a:bodyPr/>
                    <a:lstStyle/>
                    <a:p>
                      <a:r>
                        <a:rPr lang="en-US" dirty="0" smtClean="0"/>
                        <a:t>10.453</a:t>
                      </a:r>
                      <a:endParaRPr lang="en-US" dirty="0"/>
                    </a:p>
                  </a:txBody>
                  <a:tcPr/>
                </a:tc>
                <a:tc>
                  <a:txBody>
                    <a:bodyPr/>
                    <a:lstStyle/>
                    <a:p>
                      <a:r>
                        <a:rPr lang="en-US" dirty="0" smtClean="0"/>
                        <a:t>15.199</a:t>
                      </a:r>
                      <a:endParaRPr lang="en-US" dirty="0"/>
                    </a:p>
                  </a:txBody>
                  <a:tcPr/>
                </a:tc>
                <a:tc>
                  <a:txBody>
                    <a:bodyPr/>
                    <a:lstStyle/>
                    <a:p>
                      <a:r>
                        <a:rPr lang="en-US" dirty="0" smtClean="0"/>
                        <a:t>15.075</a:t>
                      </a:r>
                      <a:endParaRPr lang="en-US" dirty="0"/>
                    </a:p>
                  </a:txBody>
                  <a:tcPr/>
                </a:tc>
                <a:extLst>
                  <a:ext uri="{0D108BD9-81ED-4DB2-BD59-A6C34878D82A}">
                    <a16:rowId xmlns:a16="http://schemas.microsoft.com/office/drawing/2014/main" val="764300978"/>
                  </a:ext>
                </a:extLst>
              </a:tr>
              <a:tr h="370840">
                <a:tc>
                  <a:txBody>
                    <a:bodyPr/>
                    <a:lstStyle/>
                    <a:p>
                      <a:r>
                        <a:rPr lang="en-US" dirty="0" smtClean="0"/>
                        <a:t>SVM</a:t>
                      </a:r>
                      <a:endParaRPr lang="en-US" dirty="0"/>
                    </a:p>
                  </a:txBody>
                  <a:tcPr/>
                </a:tc>
                <a:tc>
                  <a:txBody>
                    <a:bodyPr/>
                    <a:lstStyle/>
                    <a:p>
                      <a:r>
                        <a:rPr lang="en-US" dirty="0" smtClean="0"/>
                        <a:t>18.073</a:t>
                      </a:r>
                      <a:endParaRPr lang="en-US" dirty="0"/>
                    </a:p>
                  </a:txBody>
                  <a:tcPr/>
                </a:tc>
                <a:tc>
                  <a:txBody>
                    <a:bodyPr/>
                    <a:lstStyle/>
                    <a:p>
                      <a:r>
                        <a:rPr lang="en-US" dirty="0" smtClean="0"/>
                        <a:t>4.988</a:t>
                      </a:r>
                      <a:endParaRPr lang="en-US" dirty="0"/>
                    </a:p>
                  </a:txBody>
                  <a:tcPr/>
                </a:tc>
                <a:tc>
                  <a:txBody>
                    <a:bodyPr/>
                    <a:lstStyle/>
                    <a:p>
                      <a:r>
                        <a:rPr lang="en-US" dirty="0" smtClean="0"/>
                        <a:t>16.867</a:t>
                      </a:r>
                      <a:endParaRPr lang="en-US" dirty="0"/>
                    </a:p>
                  </a:txBody>
                  <a:tcPr/>
                </a:tc>
                <a:tc>
                  <a:txBody>
                    <a:bodyPr/>
                    <a:lstStyle/>
                    <a:p>
                      <a:r>
                        <a:rPr lang="en-US" dirty="0" smtClean="0"/>
                        <a:t>8.697</a:t>
                      </a:r>
                      <a:endParaRPr lang="en-US" dirty="0"/>
                    </a:p>
                  </a:txBody>
                  <a:tcPr/>
                </a:tc>
                <a:extLst>
                  <a:ext uri="{0D108BD9-81ED-4DB2-BD59-A6C34878D82A}">
                    <a16:rowId xmlns:a16="http://schemas.microsoft.com/office/drawing/2014/main" val="1689838983"/>
                  </a:ext>
                </a:extLst>
              </a:tr>
              <a:tr h="370840">
                <a:tc>
                  <a:txBody>
                    <a:bodyPr/>
                    <a:lstStyle/>
                    <a:p>
                      <a:r>
                        <a:rPr lang="en-US" dirty="0" smtClean="0"/>
                        <a:t>Ensemble</a:t>
                      </a:r>
                      <a:endParaRPr lang="en-US" dirty="0"/>
                    </a:p>
                  </a:txBody>
                  <a:tcPr/>
                </a:tc>
                <a:tc>
                  <a:txBody>
                    <a:bodyPr/>
                    <a:lstStyle/>
                    <a:p>
                      <a:r>
                        <a:rPr lang="en-US" dirty="0" smtClean="0"/>
                        <a:t>15.811</a:t>
                      </a:r>
                      <a:endParaRPr lang="en-US" dirty="0"/>
                    </a:p>
                  </a:txBody>
                  <a:tcPr/>
                </a:tc>
                <a:tc>
                  <a:txBody>
                    <a:bodyPr/>
                    <a:lstStyle/>
                    <a:p>
                      <a:r>
                        <a:rPr lang="en-US" dirty="0" smtClean="0"/>
                        <a:t>5.967</a:t>
                      </a:r>
                      <a:endParaRPr lang="en-US" dirty="0"/>
                    </a:p>
                  </a:txBody>
                  <a:tcPr/>
                </a:tc>
                <a:tc>
                  <a:txBody>
                    <a:bodyPr/>
                    <a:lstStyle/>
                    <a:p>
                      <a:r>
                        <a:rPr lang="en-US" dirty="0" smtClean="0"/>
                        <a:t>5.967</a:t>
                      </a:r>
                      <a:endParaRPr lang="en-US" dirty="0"/>
                    </a:p>
                  </a:txBody>
                  <a:tcPr/>
                </a:tc>
                <a:tc>
                  <a:txBody>
                    <a:bodyPr/>
                    <a:lstStyle/>
                    <a:p>
                      <a:r>
                        <a:rPr lang="en-US" dirty="0" smtClean="0"/>
                        <a:t>14.893</a:t>
                      </a:r>
                      <a:endParaRPr lang="en-US" dirty="0"/>
                    </a:p>
                  </a:txBody>
                  <a:tcPr/>
                </a:tc>
                <a:extLst>
                  <a:ext uri="{0D108BD9-81ED-4DB2-BD59-A6C34878D82A}">
                    <a16:rowId xmlns:a16="http://schemas.microsoft.com/office/drawing/2014/main" val="952695877"/>
                  </a:ext>
                </a:extLst>
              </a:tr>
            </a:tbl>
          </a:graphicData>
        </a:graphic>
      </p:graphicFrame>
    </p:spTree>
    <p:extLst>
      <p:ext uri="{BB962C8B-B14F-4D97-AF65-F5344CB8AC3E}">
        <p14:creationId xmlns:p14="http://schemas.microsoft.com/office/powerpoint/2010/main" val="314666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results from this study suggest that a correlational approach via supervised machine learning may be applicable to lung cancer patient survival prognosis, in the sense that meaningful predictions can be made with reasonable accuracy bands describable by the resulting statistics</a:t>
            </a:r>
            <a:r>
              <a:rPr lang="en-US" dirty="0" smtClean="0"/>
              <a:t>.</a:t>
            </a:r>
          </a:p>
          <a:p>
            <a:pPr>
              <a:buFont typeface="Wingdings" panose="05000000000000000000" pitchFamily="2" charset="2"/>
              <a:buChar char="Ø"/>
            </a:pPr>
            <a:r>
              <a:rPr lang="en-US" dirty="0"/>
              <a:t>The only model that may be non-applicable is Decision Trees, as it has too few discrete outputs. Despite the issues with the other models investigated, no model other than Decision Trees seems truly lacking, with the more advanced GBM model displaying stronger performance, and the SVM being worthy of independent attention as it predicts </a:t>
            </a:r>
            <a:r>
              <a:rPr lang="en-US" dirty="0" smtClean="0"/>
              <a:t>scores </a:t>
            </a:r>
            <a:r>
              <a:rPr lang="en-US" dirty="0"/>
              <a:t>similarly to the others</a:t>
            </a:r>
            <a:r>
              <a:rPr lang="en-US" dirty="0" smtClean="0"/>
              <a:t>.</a:t>
            </a:r>
          </a:p>
          <a:p>
            <a:pPr marL="0" indent="0">
              <a:buNone/>
            </a:pPr>
            <a:endParaRPr lang="en-US" dirty="0"/>
          </a:p>
        </p:txBody>
      </p:sp>
    </p:spTree>
    <p:extLst>
      <p:ext uri="{BB962C8B-B14F-4D97-AF65-F5344CB8AC3E}">
        <p14:creationId xmlns:p14="http://schemas.microsoft.com/office/powerpoint/2010/main" val="181307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Future work could reevaluate the inputs for the selected models. While RMSE was chosen during our up-front design, other metrics may be warranted; the scores and standard deviations of linear regression and SVMs suggest that a deeper analysis may prove fruitful</a:t>
            </a:r>
            <a:r>
              <a:rPr lang="en-US" dirty="0" smtClean="0"/>
              <a:t>.</a:t>
            </a:r>
          </a:p>
          <a:p>
            <a:pPr>
              <a:buFont typeface="Wingdings" panose="05000000000000000000" pitchFamily="2" charset="2"/>
              <a:buChar char="Ø"/>
            </a:pPr>
            <a:r>
              <a:rPr lang="en-US" dirty="0"/>
              <a:t>A new effort to evaluate each individual criteria and how it relates to patient survival, especially in the case of longer-lived patients, could be key to more accurate and predictive correlational supervised machine learning algorithms.</a:t>
            </a:r>
            <a:endParaRPr lang="en-US" dirty="0"/>
          </a:p>
          <a:p>
            <a:r>
              <a:rPr lang="en-US" dirty="0"/>
              <a:t/>
            </a:r>
            <a:br>
              <a:rPr lang="en-US" dirty="0"/>
            </a:br>
            <a:endParaRPr lang="en-US" dirty="0"/>
          </a:p>
        </p:txBody>
      </p:sp>
    </p:spTree>
    <p:extLst>
      <p:ext uri="{BB962C8B-B14F-4D97-AF65-F5344CB8AC3E}">
        <p14:creationId xmlns:p14="http://schemas.microsoft.com/office/powerpoint/2010/main" val="56539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Contributions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Shreyansh</a:t>
            </a:r>
          </a:p>
          <a:p>
            <a:pPr marL="0" indent="0">
              <a:buNone/>
            </a:pPr>
            <a:r>
              <a:rPr lang="en-US" dirty="0" smtClean="0"/>
              <a:t>	Collection of raw data</a:t>
            </a:r>
          </a:p>
          <a:p>
            <a:pPr marL="0" indent="0">
              <a:buNone/>
            </a:pPr>
            <a:r>
              <a:rPr lang="en-US" dirty="0" smtClean="0"/>
              <a:t>	Helped in preprocessing</a:t>
            </a:r>
          </a:p>
          <a:p>
            <a:pPr marL="0" indent="0">
              <a:buNone/>
            </a:pPr>
            <a:r>
              <a:rPr lang="en-US" dirty="0" smtClean="0"/>
              <a:t>	Decision Tree &amp; Custom Ensemble</a:t>
            </a:r>
          </a:p>
          <a:p>
            <a:pPr>
              <a:buFont typeface="Wingdings" panose="05000000000000000000" pitchFamily="2" charset="2"/>
              <a:buChar char="Ø"/>
            </a:pPr>
            <a:r>
              <a:rPr lang="en-US" dirty="0" smtClean="0"/>
              <a:t>Manohar</a:t>
            </a:r>
          </a:p>
          <a:p>
            <a:pPr marL="0" indent="0">
              <a:buNone/>
            </a:pPr>
            <a:r>
              <a:rPr lang="en-US" dirty="0" smtClean="0"/>
              <a:t>	Pre Processing Data</a:t>
            </a:r>
          </a:p>
          <a:p>
            <a:pPr marL="0" indent="0">
              <a:buNone/>
            </a:pPr>
            <a:r>
              <a:rPr lang="en-US" dirty="0" smtClean="0"/>
              <a:t>	Linear Regression &amp; GBM</a:t>
            </a:r>
          </a:p>
          <a:p>
            <a:pPr>
              <a:buFont typeface="Wingdings" panose="05000000000000000000" pitchFamily="2" charset="2"/>
              <a:buChar char="Ø"/>
            </a:pPr>
            <a:r>
              <a:rPr lang="en-US" dirty="0" smtClean="0"/>
              <a:t>Aditya </a:t>
            </a:r>
          </a:p>
          <a:p>
            <a:pPr marL="0" indent="0">
              <a:buNone/>
            </a:pPr>
            <a:r>
              <a:rPr lang="en-US" dirty="0" smtClean="0"/>
              <a:t>	SVM &amp; </a:t>
            </a:r>
            <a:r>
              <a:rPr lang="en-US" dirty="0"/>
              <a:t>Random Forest</a:t>
            </a:r>
          </a:p>
        </p:txBody>
      </p:sp>
    </p:spTree>
    <p:extLst>
      <p:ext uri="{BB962C8B-B14F-4D97-AF65-F5344CB8AC3E}">
        <p14:creationId xmlns:p14="http://schemas.microsoft.com/office/powerpoint/2010/main" val="304254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3600" dirty="0" smtClean="0"/>
              <a:t>To predict the survival time of the patient suffering from lung cancer using various machine learning techniques.</a:t>
            </a:r>
            <a:endParaRPr lang="en-US" sz="3600" dirty="0"/>
          </a:p>
        </p:txBody>
      </p:sp>
    </p:spTree>
    <p:extLst>
      <p:ext uri="{BB962C8B-B14F-4D97-AF65-F5344CB8AC3E}">
        <p14:creationId xmlns:p14="http://schemas.microsoft.com/office/powerpoint/2010/main" val="78130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Machine learning uses mathematical algorithms implemented as computer </a:t>
            </a:r>
            <a:r>
              <a:rPr lang="en-US" dirty="0" smtClean="0"/>
              <a:t>programs to </a:t>
            </a:r>
            <a:r>
              <a:rPr lang="en-US" dirty="0"/>
              <a:t>identify patterns in large datasets, and to iteratively improve in performing </a:t>
            </a:r>
            <a:r>
              <a:rPr lang="en-US" dirty="0" smtClean="0"/>
              <a:t>this identification </a:t>
            </a:r>
            <a:r>
              <a:rPr lang="en-US" dirty="0"/>
              <a:t>with additional data. The algorithms are commonly used in different </a:t>
            </a:r>
            <a:r>
              <a:rPr lang="en-US" dirty="0" smtClean="0"/>
              <a:t>domains and </a:t>
            </a:r>
            <a:r>
              <a:rPr lang="en-US" dirty="0"/>
              <a:t>diverse applications. Using these techniques to evaluate disease outcomes can </a:t>
            </a:r>
            <a:r>
              <a:rPr lang="en-US" dirty="0" smtClean="0"/>
              <a:t>be challenging.</a:t>
            </a:r>
          </a:p>
          <a:p>
            <a:pPr>
              <a:buFont typeface="Wingdings" panose="05000000000000000000" pitchFamily="2" charset="2"/>
              <a:buChar char="Ø"/>
            </a:pPr>
            <a:r>
              <a:rPr lang="en-US" dirty="0"/>
              <a:t>Machine learning techniques are applied to </a:t>
            </a:r>
            <a:r>
              <a:rPr lang="en-US" dirty="0" smtClean="0"/>
              <a:t>SEER </a:t>
            </a:r>
            <a:r>
              <a:rPr lang="en-US" dirty="0"/>
              <a:t>dataset to </a:t>
            </a:r>
            <a:r>
              <a:rPr lang="en-US" dirty="0" err="1"/>
              <a:t>analyse</a:t>
            </a:r>
            <a:r>
              <a:rPr lang="en-US" dirty="0"/>
              <a:t> data specific to </a:t>
            </a:r>
            <a:r>
              <a:rPr lang="en-US" dirty="0" smtClean="0"/>
              <a:t>lung cancer</a:t>
            </a:r>
            <a:r>
              <a:rPr lang="en-US" dirty="0"/>
              <a:t>, with the goal to evaluate the predictive power of this techniques</a:t>
            </a:r>
            <a:r>
              <a:rPr lang="en-US" dirty="0" smtClean="0"/>
              <a:t>.</a:t>
            </a:r>
          </a:p>
          <a:p>
            <a:pPr>
              <a:buFont typeface="Wingdings" panose="05000000000000000000" pitchFamily="2" charset="2"/>
              <a:buChar char="Ø"/>
            </a:pPr>
            <a:r>
              <a:rPr lang="en-US" dirty="0" smtClean="0"/>
              <a:t> </a:t>
            </a:r>
            <a:r>
              <a:rPr lang="en-US" dirty="0"/>
              <a:t>Lung cancer </a:t>
            </a:r>
            <a:r>
              <a:rPr lang="en-US" dirty="0" smtClean="0"/>
              <a:t>was chosen </a:t>
            </a:r>
            <a:r>
              <a:rPr lang="en-US" dirty="0"/>
              <a:t>as it ranks as a leading cause of cancer-related death, with dismal 5-year </a:t>
            </a:r>
            <a:r>
              <a:rPr lang="en-US" dirty="0" smtClean="0"/>
              <a:t>survival rates</a:t>
            </a:r>
            <a:r>
              <a:rPr lang="en-US" dirty="0"/>
              <a:t>. </a:t>
            </a:r>
            <a:endParaRPr lang="en-US" dirty="0" smtClean="0"/>
          </a:p>
          <a:p>
            <a:pPr>
              <a:buFont typeface="Wingdings" panose="05000000000000000000" pitchFamily="2" charset="2"/>
              <a:buChar char="Ø"/>
            </a:pPr>
            <a:r>
              <a:rPr lang="en-US" dirty="0" smtClean="0"/>
              <a:t>Given </a:t>
            </a:r>
            <a:r>
              <a:rPr lang="en-US" dirty="0"/>
              <a:t>a dataset of lung cancer patients with particular demographic (e.g., age</a:t>
            </a:r>
            <a:r>
              <a:rPr lang="en-US" dirty="0" smtClean="0"/>
              <a:t>), diagnostic </a:t>
            </a:r>
            <a:r>
              <a:rPr lang="en-US" dirty="0"/>
              <a:t>(e.g., </a:t>
            </a:r>
            <a:r>
              <a:rPr lang="en-US" dirty="0" err="1"/>
              <a:t>tumour</a:t>
            </a:r>
            <a:r>
              <a:rPr lang="en-US" dirty="0"/>
              <a:t> size), and procedural information (e.g., Radiation and/or </a:t>
            </a:r>
            <a:r>
              <a:rPr lang="en-US" dirty="0" smtClean="0"/>
              <a:t>Surgery applied</a:t>
            </a:r>
            <a:r>
              <a:rPr lang="en-US" dirty="0"/>
              <a:t>), the question is whether patient survival can be computationally predicted with </a:t>
            </a:r>
            <a:r>
              <a:rPr lang="en-US" dirty="0" smtClean="0"/>
              <a:t>any precision</a:t>
            </a:r>
            <a:r>
              <a:rPr lang="en-US" dirty="0"/>
              <a:t>.</a:t>
            </a:r>
            <a:endParaRPr lang="en-US" dirty="0"/>
          </a:p>
        </p:txBody>
      </p:sp>
    </p:spTree>
    <p:extLst>
      <p:ext uri="{BB962C8B-B14F-4D97-AF65-F5344CB8AC3E}">
        <p14:creationId xmlns:p14="http://schemas.microsoft.com/office/powerpoint/2010/main" val="396474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raw 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We are converting raw data to comma separated csv file.</a:t>
            </a:r>
          </a:p>
          <a:p>
            <a:pPr>
              <a:buFont typeface="Wingdings" panose="05000000000000000000" pitchFamily="2" charset="2"/>
              <a:buChar char="Ø"/>
            </a:pPr>
            <a:r>
              <a:rPr lang="en-US" dirty="0" smtClean="0"/>
              <a:t>On this dataset required 19 features are selected.</a:t>
            </a:r>
          </a:p>
          <a:p>
            <a:pPr>
              <a:buFont typeface="Wingdings" panose="05000000000000000000" pitchFamily="2" charset="2"/>
              <a:buChar char="Ø"/>
            </a:pPr>
            <a:r>
              <a:rPr lang="en-US" dirty="0" smtClean="0"/>
              <a:t>Replacing missing and unknown values with zeros</a:t>
            </a:r>
          </a:p>
          <a:p>
            <a:pPr marL="0" indent="0">
              <a:buNone/>
            </a:pPr>
            <a:endParaRPr lang="en-US" dirty="0"/>
          </a:p>
        </p:txBody>
      </p:sp>
    </p:spTree>
    <p:extLst>
      <p:ext uri="{BB962C8B-B14F-4D97-AF65-F5344CB8AC3E}">
        <p14:creationId xmlns:p14="http://schemas.microsoft.com/office/powerpoint/2010/main" val="342904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Vector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1917561"/>
              </p:ext>
            </p:extLst>
          </p:nvPr>
        </p:nvGraphicFramePr>
        <p:xfrm>
          <a:off x="1870365" y="1768626"/>
          <a:ext cx="8880761" cy="4163211"/>
        </p:xfrm>
        <a:graphic>
          <a:graphicData uri="http://schemas.openxmlformats.org/drawingml/2006/table">
            <a:tbl>
              <a:tblPr/>
              <a:tblGrid>
                <a:gridCol w="1288165">
                  <a:extLst>
                    <a:ext uri="{9D8B030D-6E8A-4147-A177-3AD203B41FA5}">
                      <a16:colId xmlns:a16="http://schemas.microsoft.com/office/drawing/2014/main" val="1975930165"/>
                    </a:ext>
                  </a:extLst>
                </a:gridCol>
                <a:gridCol w="6304431">
                  <a:extLst>
                    <a:ext uri="{9D8B030D-6E8A-4147-A177-3AD203B41FA5}">
                      <a16:colId xmlns:a16="http://schemas.microsoft.com/office/drawing/2014/main" val="2754160951"/>
                    </a:ext>
                  </a:extLst>
                </a:gridCol>
                <a:gridCol w="1288165">
                  <a:extLst>
                    <a:ext uri="{9D8B030D-6E8A-4147-A177-3AD203B41FA5}">
                      <a16:colId xmlns:a16="http://schemas.microsoft.com/office/drawing/2014/main" val="1960496330"/>
                    </a:ext>
                  </a:extLst>
                </a:gridCol>
              </a:tblGrid>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Number</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Attribute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Type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778887"/>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Age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Discrete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05224"/>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2</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Grade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9747"/>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3</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Radiation Sequence with surgery</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549117"/>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4</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Number of Primaries</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Discrete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342418"/>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5</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T</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592830"/>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6</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N</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859651"/>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7</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M</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807705"/>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8</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Radiation</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185081"/>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9</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Stage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610284"/>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10</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Primary Site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111582"/>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11</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First Malignant Primary Indicator</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126586"/>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12</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Sequence Number</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Discrete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680465"/>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13</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CS Lymphnodes</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8733354"/>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14</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Histology Recode – Broad Groupings</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97850"/>
                  </a:ext>
                </a:extLst>
              </a:tr>
              <a:tr h="324413">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15</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RXSumm-ScopeRegLNSur(2003+) (Scope of Regional Lymph Node Surgery)</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99368"/>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16</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RXSumm-SurgPrimSite(1998+) (Surgery of Primary Site)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171964"/>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17</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DerivedSS1977</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667054"/>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18</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Tumor Size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Numeric</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8836232"/>
                  </a:ext>
                </a:extLst>
              </a:tr>
              <a:tr h="194648">
                <a:tc>
                  <a:txBody>
                    <a:bodyPr/>
                    <a:lstStyle/>
                    <a:p>
                      <a:pPr algn="ctr" rtl="0" fontAlgn="t">
                        <a:spcBef>
                          <a:spcPts val="0"/>
                        </a:spcBef>
                        <a:spcAft>
                          <a:spcPts val="0"/>
                        </a:spcAft>
                      </a:pPr>
                      <a:r>
                        <a:rPr lang="en-US" sz="900" b="0" i="0" u="none" strike="noStrike">
                          <a:solidFill>
                            <a:srgbClr val="000000"/>
                          </a:solidFill>
                          <a:effectLst/>
                          <a:latin typeface="Times New Roman" panose="02020603050405020304" pitchFamily="18" charset="0"/>
                        </a:rPr>
                        <a:t>19</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900" b="0" i="0" u="none" strike="noStrike">
                          <a:solidFill>
                            <a:srgbClr val="000000"/>
                          </a:solidFill>
                          <a:effectLst/>
                          <a:latin typeface="Times New Roman" panose="02020603050405020304" pitchFamily="18" charset="0"/>
                        </a:rPr>
                        <a:t>Survival Time</a:t>
                      </a:r>
                      <a:endParaRPr lang="en-US" sz="130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000000"/>
                          </a:solidFill>
                          <a:effectLst/>
                          <a:latin typeface="Times New Roman" panose="02020603050405020304" pitchFamily="18" charset="0"/>
                        </a:rPr>
                        <a:t>Discrete</a:t>
                      </a:r>
                      <a:endParaRPr lang="en-US" sz="1300" dirty="0">
                        <a:effectLst/>
                      </a:endParaRPr>
                    </a:p>
                  </a:txBody>
                  <a:tcPr marL="48662" marR="48662" marT="32441" marB="3244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6590266"/>
                  </a:ext>
                </a:extLst>
              </a:tr>
            </a:tbl>
          </a:graphicData>
        </a:graphic>
      </p:graphicFrame>
    </p:spTree>
    <p:extLst>
      <p:ext uri="{BB962C8B-B14F-4D97-AF65-F5344CB8AC3E}">
        <p14:creationId xmlns:p14="http://schemas.microsoft.com/office/powerpoint/2010/main" val="48030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Framework</a:t>
            </a:r>
            <a:endParaRPr lang="en-US" dirty="0"/>
          </a:p>
        </p:txBody>
      </p:sp>
      <p:pic>
        <p:nvPicPr>
          <p:cNvPr id="2050" name="Picture 2" descr="C:\Users\Shreyansh\Downloads\Fl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055" y="2090738"/>
            <a:ext cx="6483927"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3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Linear Regression</a:t>
            </a:r>
          </a:p>
          <a:p>
            <a:pPr>
              <a:buFont typeface="Wingdings" panose="05000000000000000000" pitchFamily="2" charset="2"/>
              <a:buChar char="Ø"/>
            </a:pPr>
            <a:r>
              <a:rPr lang="en-US" dirty="0" smtClean="0"/>
              <a:t>Decision Tree</a:t>
            </a:r>
          </a:p>
          <a:p>
            <a:pPr>
              <a:buFont typeface="Wingdings" panose="05000000000000000000" pitchFamily="2" charset="2"/>
              <a:buChar char="Ø"/>
            </a:pPr>
            <a:r>
              <a:rPr lang="en-US" dirty="0" smtClean="0"/>
              <a:t>Random Forest</a:t>
            </a:r>
          </a:p>
          <a:p>
            <a:pPr>
              <a:buFont typeface="Wingdings" panose="05000000000000000000" pitchFamily="2" charset="2"/>
              <a:buChar char="Ø"/>
            </a:pPr>
            <a:r>
              <a:rPr lang="en-US" dirty="0" smtClean="0"/>
              <a:t>Gradient Boosting Machine</a:t>
            </a:r>
          </a:p>
          <a:p>
            <a:pPr>
              <a:buFont typeface="Wingdings" panose="05000000000000000000" pitchFamily="2" charset="2"/>
              <a:buChar char="Ø"/>
            </a:pPr>
            <a:r>
              <a:rPr lang="en-US" dirty="0" smtClean="0"/>
              <a:t>Support Vector Machine</a:t>
            </a:r>
          </a:p>
          <a:p>
            <a:pPr>
              <a:buFont typeface="Wingdings" panose="05000000000000000000" pitchFamily="2" charset="2"/>
              <a:buChar char="Ø"/>
            </a:pPr>
            <a:r>
              <a:rPr lang="en-US" dirty="0" smtClean="0"/>
              <a:t>Ensemble</a:t>
            </a:r>
          </a:p>
          <a:p>
            <a:pPr>
              <a:buFont typeface="Wingdings" panose="05000000000000000000" pitchFamily="2" charset="2"/>
              <a:buChar char="Ø"/>
            </a:pPr>
            <a:r>
              <a:rPr lang="en-US" dirty="0" smtClean="0"/>
              <a:t>Deep Learning</a:t>
            </a:r>
          </a:p>
        </p:txBody>
      </p:sp>
    </p:spTree>
    <p:extLst>
      <p:ext uri="{BB962C8B-B14F-4D97-AF65-F5344CB8AC3E}">
        <p14:creationId xmlns:p14="http://schemas.microsoft.com/office/powerpoint/2010/main" val="271227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simplest method implemented is linear regression, one of </a:t>
            </a:r>
            <a:r>
              <a:rPr lang="en-US" dirty="0" smtClean="0"/>
              <a:t>the oldest </a:t>
            </a:r>
            <a:r>
              <a:rPr lang="en-US" dirty="0"/>
              <a:t>and most widely used correlational techniques. </a:t>
            </a:r>
            <a:endParaRPr lang="en-US" dirty="0" smtClean="0"/>
          </a:p>
          <a:p>
            <a:pPr>
              <a:buFont typeface="Wingdings" panose="05000000000000000000" pitchFamily="2" charset="2"/>
              <a:buChar char="Ø"/>
            </a:pPr>
            <a:r>
              <a:rPr lang="en-US" dirty="0" smtClean="0"/>
              <a:t>The </a:t>
            </a:r>
            <a:r>
              <a:rPr lang="en-US" dirty="0"/>
              <a:t>goal of the method is to fit </a:t>
            </a:r>
            <a:r>
              <a:rPr lang="en-US" dirty="0" smtClean="0"/>
              <a:t>a straight </a:t>
            </a:r>
            <a:r>
              <a:rPr lang="en-US" dirty="0"/>
              <a:t>line to a set of data points using a series of </a:t>
            </a:r>
            <a:r>
              <a:rPr lang="en-US" dirty="0" smtClean="0"/>
              <a:t>coefficients </a:t>
            </a:r>
            <a:r>
              <a:rPr lang="en-US" dirty="0"/>
              <a:t>multiplied to each input, </a:t>
            </a:r>
            <a:r>
              <a:rPr lang="en-US" dirty="0" smtClean="0"/>
              <a:t>like a </a:t>
            </a:r>
            <a:r>
              <a:rPr lang="en-US" dirty="0"/>
              <a:t>weighting function, and an intercept</a:t>
            </a:r>
            <a:r>
              <a:rPr lang="en-US" dirty="0" smtClean="0"/>
              <a:t>.</a:t>
            </a:r>
          </a:p>
          <a:p>
            <a:pPr>
              <a:buFont typeface="Wingdings" panose="05000000000000000000" pitchFamily="2" charset="2"/>
              <a:buChar char="Ø"/>
            </a:pPr>
            <a:r>
              <a:rPr lang="en-US" dirty="0" smtClean="0"/>
              <a:t> </a:t>
            </a:r>
            <a:r>
              <a:rPr lang="en-US" dirty="0"/>
              <a:t>The weights are decided within the linear </a:t>
            </a:r>
            <a:r>
              <a:rPr lang="en-US" dirty="0" smtClean="0"/>
              <a:t>regression function </a:t>
            </a:r>
            <a:r>
              <a:rPr lang="en-US" dirty="0"/>
              <a:t>in a way to minimize the mean error. These weight coefficients multiplied by </a:t>
            </a:r>
            <a:r>
              <a:rPr lang="en-US" dirty="0" smtClean="0"/>
              <a:t>the respective </a:t>
            </a:r>
            <a:r>
              <a:rPr lang="en-US" dirty="0"/>
              <a:t>inputs, plus an intercept, give a general function for the outcome, patient </a:t>
            </a:r>
            <a:r>
              <a:rPr lang="en-US" dirty="0" smtClean="0"/>
              <a:t>survival time</a:t>
            </a:r>
            <a:r>
              <a:rPr lang="en-US" dirty="0"/>
              <a:t>.</a:t>
            </a:r>
          </a:p>
        </p:txBody>
      </p:sp>
    </p:spTree>
    <p:extLst>
      <p:ext uri="{BB962C8B-B14F-4D97-AF65-F5344CB8AC3E}">
        <p14:creationId xmlns:p14="http://schemas.microsoft.com/office/powerpoint/2010/main" val="428838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a:t>
            </a:r>
            <a:endParaRPr lang="en-US"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endParaRPr lang="en-US" dirty="0" smtClean="0"/>
          </a:p>
          <a:p>
            <a:pPr lvl="1">
              <a:buFont typeface="Wingdings" panose="05000000000000000000" pitchFamily="2" charset="2"/>
              <a:buChar char="Ø"/>
            </a:pPr>
            <a:r>
              <a:rPr lang="en-US" sz="2000" dirty="0" smtClean="0"/>
              <a:t>Decision </a:t>
            </a:r>
            <a:r>
              <a:rPr lang="en-US" sz="2000" dirty="0"/>
              <a:t>tree builds regression </a:t>
            </a:r>
            <a:r>
              <a:rPr lang="en-US" sz="2000" dirty="0" smtClean="0"/>
              <a:t>models </a:t>
            </a:r>
            <a:r>
              <a:rPr lang="en-US" sz="2000" dirty="0"/>
              <a:t>in the form of a tree structure. It brakes down a dataset into smaller and smaller subsets while at the same time an associated decision tree is incrementally developed. The final result is a tree with </a:t>
            </a:r>
            <a:r>
              <a:rPr lang="en-US" sz="2000" b="1" dirty="0"/>
              <a:t>decision nodes</a:t>
            </a:r>
            <a:r>
              <a:rPr lang="en-US" sz="2000" dirty="0"/>
              <a:t> and </a:t>
            </a:r>
            <a:r>
              <a:rPr lang="en-US" sz="2000" b="1" dirty="0"/>
              <a:t>leaf nodes</a:t>
            </a:r>
            <a:r>
              <a:rPr lang="en-US" sz="2000" dirty="0" smtClean="0"/>
              <a:t>.</a:t>
            </a:r>
          </a:p>
          <a:p>
            <a:pPr lvl="1">
              <a:buFont typeface="Wingdings" panose="05000000000000000000" pitchFamily="2" charset="2"/>
              <a:buChar char="Ø"/>
            </a:pPr>
            <a:r>
              <a:rPr lang="en-US" sz="2000" dirty="0" smtClean="0"/>
              <a:t>Leaf nodes are nothing but indication of survival time.</a:t>
            </a:r>
          </a:p>
          <a:p>
            <a:pPr lvl="1">
              <a:buFont typeface="Wingdings" panose="05000000000000000000" pitchFamily="2" charset="2"/>
              <a:buChar char="Ø"/>
            </a:pPr>
            <a:r>
              <a:rPr lang="en-US" sz="2000" dirty="0" smtClean="0"/>
              <a:t>For </a:t>
            </a:r>
            <a:r>
              <a:rPr lang="en-US" sz="2000" dirty="0"/>
              <a:t>regression decision trees </a:t>
            </a:r>
            <a:r>
              <a:rPr lang="en-US" sz="2000" dirty="0" smtClean="0"/>
              <a:t>there are </a:t>
            </a:r>
            <a:r>
              <a:rPr lang="en-US" sz="2000" dirty="0"/>
              <a:t>more classifications than in a typical classification decision tree </a:t>
            </a:r>
            <a:r>
              <a:rPr lang="en-US" sz="2000" dirty="0" smtClean="0"/>
              <a:t>that makes </a:t>
            </a:r>
            <a:r>
              <a:rPr lang="en-US" sz="2000" dirty="0"/>
              <a:t>the outcomes near </a:t>
            </a:r>
            <a:r>
              <a:rPr lang="en-US" sz="2000" dirty="0" smtClean="0"/>
              <a:t>continuous.</a:t>
            </a:r>
          </a:p>
          <a:p>
            <a:pPr lvl="1">
              <a:buFont typeface="Wingdings" panose="05000000000000000000" pitchFamily="2" charset="2"/>
              <a:buChar char="Ø"/>
            </a:pPr>
            <a:endParaRPr lang="en-US" sz="2000" dirty="0"/>
          </a:p>
        </p:txBody>
      </p:sp>
    </p:spTree>
    <p:extLst>
      <p:ext uri="{BB962C8B-B14F-4D97-AF65-F5344CB8AC3E}">
        <p14:creationId xmlns:p14="http://schemas.microsoft.com/office/powerpoint/2010/main" val="2275649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TotalTime>
  <Words>1076</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Minor Project</vt:lpstr>
      <vt:lpstr>Problem Statement</vt:lpstr>
      <vt:lpstr>Introduction</vt:lpstr>
      <vt:lpstr>Pre-processing raw data</vt:lpstr>
      <vt:lpstr>Feature Vector</vt:lpstr>
      <vt:lpstr>Experimental Framework</vt:lpstr>
      <vt:lpstr>Models </vt:lpstr>
      <vt:lpstr>Linear Regression</vt:lpstr>
      <vt:lpstr>Decision Tree</vt:lpstr>
      <vt:lpstr>Random Forests</vt:lpstr>
      <vt:lpstr>Gradient Boosting Machines</vt:lpstr>
      <vt:lpstr>Support Vector Machines</vt:lpstr>
      <vt:lpstr>Ensemble</vt:lpstr>
      <vt:lpstr>Deep Learning</vt:lpstr>
      <vt:lpstr>Results</vt:lpstr>
      <vt:lpstr>Conclusions</vt:lpstr>
      <vt:lpstr>Future work</vt:lpstr>
      <vt:lpstr>Individual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Windows User</dc:creator>
  <cp:lastModifiedBy>Windows User</cp:lastModifiedBy>
  <cp:revision>18</cp:revision>
  <dcterms:created xsi:type="dcterms:W3CDTF">2018-05-01T10:29:41Z</dcterms:created>
  <dcterms:modified xsi:type="dcterms:W3CDTF">2018-05-02T04:18:11Z</dcterms:modified>
</cp:coreProperties>
</file>