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8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17DC3-4089-4237-B9B1-C60DDB791991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CAA16-092D-4AAA-A81D-49351843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8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CAA16-092D-4AAA-A81D-493518434E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5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CAA16-092D-4AAA-A81D-493518434E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4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5013AC-42E6-4D95-A848-6C813A4041C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7AAC9B-23B1-4551-BB4F-081046E508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5013AC-42E6-4D95-A848-6C813A4041C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7AAC9B-23B1-4551-BB4F-081046E508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5013AC-42E6-4D95-A848-6C813A4041C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7AAC9B-23B1-4551-BB4F-081046E508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5013AC-42E6-4D95-A848-6C813A4041C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7AAC9B-23B1-4551-BB4F-081046E508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5013AC-42E6-4D95-A848-6C813A4041C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7AAC9B-23B1-4551-BB4F-081046E508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5013AC-42E6-4D95-A848-6C813A4041C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7AAC9B-23B1-4551-BB4F-081046E508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5013AC-42E6-4D95-A848-6C813A4041C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7AAC9B-23B1-4551-BB4F-081046E5086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5013AC-42E6-4D95-A848-6C813A4041C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7AAC9B-23B1-4551-BB4F-081046E5086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5013AC-42E6-4D95-A848-6C813A4041C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7AAC9B-23B1-4551-BB4F-081046E508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25013AC-42E6-4D95-A848-6C813A4041C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7AAC9B-23B1-4551-BB4F-081046E5086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5013AC-42E6-4D95-A848-6C813A4041C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7AAC9B-23B1-4551-BB4F-081046E5086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25013AC-42E6-4D95-A848-6C813A4041C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7AAC9B-23B1-4551-BB4F-081046E508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5562600"/>
            <a:ext cx="2819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MADE BY</a:t>
            </a:r>
          </a:p>
          <a:p>
            <a:r>
              <a:rPr lang="en-US" dirty="0" smtClean="0"/>
              <a:t>HARSH DUBEY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8392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03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28600"/>
            <a:ext cx="8229600" cy="58975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Optimization. </a:t>
            </a:r>
            <a:r>
              <a:rPr lang="en-US" dirty="0"/>
              <a:t>Finally, we need </a:t>
            </a:r>
            <a:r>
              <a:rPr lang="en-US" dirty="0" smtClean="0"/>
              <a:t>a </a:t>
            </a:r>
            <a:r>
              <a:rPr lang="en-US" dirty="0"/>
              <a:t>method to search among the </a:t>
            </a:r>
            <a:r>
              <a:rPr lang="en-US" dirty="0" smtClean="0"/>
              <a:t>classifiers </a:t>
            </a:r>
            <a:r>
              <a:rPr lang="en-US" dirty="0"/>
              <a:t>in the language for the </a:t>
            </a:r>
            <a:r>
              <a:rPr lang="en-US" dirty="0" smtClean="0"/>
              <a:t>highest-scoring </a:t>
            </a:r>
            <a:r>
              <a:rPr lang="en-US" dirty="0"/>
              <a:t>one. The choice </a:t>
            </a:r>
            <a:r>
              <a:rPr lang="en-US" dirty="0" smtClean="0"/>
              <a:t>of optimization </a:t>
            </a:r>
            <a:r>
              <a:rPr lang="en-US" dirty="0"/>
              <a:t>technique is key to the </a:t>
            </a:r>
            <a:r>
              <a:rPr lang="en-US" dirty="0" smtClean="0"/>
              <a:t>efficiency </a:t>
            </a:r>
            <a:r>
              <a:rPr lang="en-US" dirty="0"/>
              <a:t>of the learner, and also </a:t>
            </a:r>
            <a:r>
              <a:rPr lang="en-US" dirty="0" smtClean="0"/>
              <a:t>helps </a:t>
            </a:r>
            <a:r>
              <a:rPr lang="en-US" dirty="0"/>
              <a:t>determine the classifier </a:t>
            </a:r>
            <a:r>
              <a:rPr lang="en-US" dirty="0" smtClean="0"/>
              <a:t>produced </a:t>
            </a:r>
            <a:r>
              <a:rPr lang="en-US" dirty="0"/>
              <a:t>if the evaluation function has </a:t>
            </a:r>
            <a:r>
              <a:rPr lang="en-US" dirty="0" smtClean="0"/>
              <a:t>more </a:t>
            </a:r>
            <a:r>
              <a:rPr lang="en-US" dirty="0"/>
              <a:t>than one optimum. It is </a:t>
            </a:r>
            <a:r>
              <a:rPr lang="en-US" dirty="0" smtClean="0"/>
              <a:t>common </a:t>
            </a:r>
            <a:r>
              <a:rPr lang="en-US" dirty="0"/>
              <a:t>for new learners to start out using </a:t>
            </a:r>
            <a:r>
              <a:rPr lang="en-US" dirty="0" smtClean="0"/>
              <a:t>off-the-shelf </a:t>
            </a:r>
            <a:r>
              <a:rPr lang="en-US" dirty="0"/>
              <a:t>optimizers, which are </a:t>
            </a:r>
            <a:r>
              <a:rPr lang="en-US" dirty="0" smtClean="0"/>
              <a:t>later </a:t>
            </a:r>
            <a:r>
              <a:rPr lang="en-US" dirty="0"/>
              <a:t>replaced by custom-designed </a:t>
            </a:r>
            <a:r>
              <a:rPr lang="en-US" dirty="0" smtClean="0"/>
              <a:t>ones.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accompanying table </a:t>
            </a:r>
            <a:r>
              <a:rPr lang="en-US" dirty="0" smtClean="0"/>
              <a:t>shows common </a:t>
            </a:r>
            <a:r>
              <a:rPr lang="en-US" dirty="0"/>
              <a:t>examples of each of these </a:t>
            </a:r>
            <a:r>
              <a:rPr lang="en-US" dirty="0" smtClean="0"/>
              <a:t>three </a:t>
            </a:r>
            <a:r>
              <a:rPr lang="en-US" dirty="0"/>
              <a:t>components. For example, </a:t>
            </a:r>
            <a:r>
              <a:rPr lang="en-US" i="1" dirty="0" smtClean="0"/>
              <a:t>k</a:t>
            </a:r>
            <a:r>
              <a:rPr lang="en-US" dirty="0"/>
              <a:t> </a:t>
            </a:r>
            <a:r>
              <a:rPr lang="en-US" dirty="0" smtClean="0"/>
              <a:t>nearest </a:t>
            </a:r>
            <a:r>
              <a:rPr lang="en-US" dirty="0"/>
              <a:t>neighbor classifies a </a:t>
            </a:r>
            <a:r>
              <a:rPr lang="en-US" dirty="0" smtClean="0"/>
              <a:t>test example </a:t>
            </a:r>
            <a:r>
              <a:rPr lang="en-US" dirty="0"/>
              <a:t>by finding the </a:t>
            </a:r>
            <a:r>
              <a:rPr lang="en-US" i="1" dirty="0"/>
              <a:t>k</a:t>
            </a:r>
            <a:r>
              <a:rPr lang="en-US" dirty="0"/>
              <a:t> most similar </a:t>
            </a:r>
            <a:r>
              <a:rPr lang="en-US" dirty="0" smtClean="0"/>
              <a:t>training </a:t>
            </a:r>
            <a:r>
              <a:rPr lang="en-US" dirty="0"/>
              <a:t>examples and predicting the </a:t>
            </a:r>
            <a:r>
              <a:rPr lang="en-US" dirty="0" smtClean="0"/>
              <a:t>majority </a:t>
            </a:r>
            <a:r>
              <a:rPr lang="en-US" dirty="0"/>
              <a:t>class among them. Hyper- I </a:t>
            </a:r>
            <a:r>
              <a:rPr lang="en-US" dirty="0" smtClean="0"/>
              <a:t>plane-based </a:t>
            </a:r>
            <a:r>
              <a:rPr lang="en-US" dirty="0"/>
              <a:t>methods form a linear combination of the features per class </a:t>
            </a:r>
            <a:r>
              <a:rPr lang="en-US" dirty="0" smtClean="0"/>
              <a:t>and </a:t>
            </a:r>
            <a:r>
              <a:rPr lang="en-US" dirty="0"/>
              <a:t>predict the class with the </a:t>
            </a:r>
            <a:r>
              <a:rPr lang="en-US" dirty="0" smtClean="0"/>
              <a:t>highest-valued </a:t>
            </a:r>
            <a:r>
              <a:rPr lang="en-US" dirty="0"/>
              <a:t>combination.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7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093859"/>
              </p:ext>
            </p:extLst>
          </p:nvPr>
        </p:nvGraphicFramePr>
        <p:xfrm>
          <a:off x="228600" y="76203"/>
          <a:ext cx="8763000" cy="5731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000"/>
                <a:gridCol w="2921000"/>
                <a:gridCol w="2921000"/>
              </a:tblGrid>
              <a:tr h="379572"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Optimization</a:t>
                      </a:r>
                      <a:endParaRPr lang="en-US" dirty="0"/>
                    </a:p>
                  </a:txBody>
                  <a:tcPr/>
                </a:tc>
              </a:tr>
              <a:tr h="379572"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Accuracy/Error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Combinatorial optimization </a:t>
                      </a:r>
                      <a:endParaRPr lang="en-US" dirty="0"/>
                    </a:p>
                  </a:txBody>
                  <a:tcPr/>
                </a:tc>
              </a:tr>
              <a:tr h="379572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 and 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Greedy search </a:t>
                      </a:r>
                      <a:endParaRPr lang="en-US" dirty="0"/>
                    </a:p>
                  </a:txBody>
                  <a:tcPr/>
                </a:tc>
              </a:tr>
              <a:tr h="655153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vector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Squared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Branch-and-bound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9572">
                <a:tc>
                  <a:txBody>
                    <a:bodyPr/>
                    <a:lstStyle/>
                    <a:p>
                      <a:r>
                        <a:rPr lang="en-US" dirty="0" smtClean="0"/>
                        <a:t>Hyperplanes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Likelihood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 optimization </a:t>
                      </a:r>
                      <a:endParaRPr lang="en-US" dirty="0"/>
                    </a:p>
                  </a:txBody>
                  <a:tcPr/>
                </a:tc>
              </a:tr>
              <a:tr h="379572">
                <a:tc>
                  <a:txBody>
                    <a:bodyPr/>
                    <a:lstStyle/>
                    <a:p>
                      <a:r>
                        <a:rPr lang="en-US" dirty="0" smtClean="0"/>
                        <a:t>Naive Bayes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Posterior probability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Unconstrained </a:t>
                      </a:r>
                    </a:p>
                  </a:txBody>
                  <a:tcPr/>
                </a:tc>
              </a:tr>
              <a:tr h="379572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 gain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Gradient descent </a:t>
                      </a:r>
                      <a:endParaRPr lang="en-US" dirty="0"/>
                    </a:p>
                  </a:txBody>
                  <a:tcPr/>
                </a:tc>
              </a:tr>
              <a:tr h="379572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K-L divergence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Conjugate gradient </a:t>
                      </a:r>
                      <a:endParaRPr lang="en-US" dirty="0"/>
                    </a:p>
                  </a:txBody>
                  <a:tcPr/>
                </a:tc>
              </a:tr>
              <a:tr h="379572">
                <a:tc>
                  <a:txBody>
                    <a:bodyPr/>
                    <a:lstStyle/>
                    <a:p>
                      <a:r>
                        <a:rPr lang="en-US" dirty="0" smtClean="0"/>
                        <a:t>Sets of rules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Cost/Utility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Quasi-Newton methods </a:t>
                      </a:r>
                      <a:endParaRPr lang="en-US" dirty="0"/>
                    </a:p>
                  </a:txBody>
                  <a:tcPr/>
                </a:tc>
              </a:tr>
              <a:tr h="379572">
                <a:tc>
                  <a:txBody>
                    <a:bodyPr/>
                    <a:lstStyle/>
                    <a:p>
                      <a:r>
                        <a:rPr lang="en-US" dirty="0" smtClean="0"/>
                        <a:t>Propositional rules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 programming </a:t>
                      </a:r>
                      <a:endParaRPr lang="en-US" dirty="0"/>
                    </a:p>
                  </a:txBody>
                  <a:tcPr/>
                </a:tc>
              </a:tr>
              <a:tr h="379572">
                <a:tc>
                  <a:txBody>
                    <a:bodyPr/>
                    <a:lstStyle/>
                    <a:p>
                      <a:r>
                        <a:rPr lang="en-US" dirty="0" smtClean="0"/>
                        <a:t>Logic Programs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9572">
                <a:tc>
                  <a:txBody>
                    <a:bodyPr/>
                    <a:lstStyle/>
                    <a:p>
                      <a:r>
                        <a:rPr lang="en-US" dirty="0" smtClean="0"/>
                        <a:t>Neural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9572">
                <a:tc>
                  <a:txBody>
                    <a:bodyPr/>
                    <a:lstStyle/>
                    <a:p>
                      <a:r>
                        <a:rPr lang="en-US" dirty="0" smtClean="0"/>
                        <a:t>Graphical 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51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alone </a:t>
            </a:r>
            <a:r>
              <a:rPr lang="en-US" dirty="0" smtClean="0"/>
              <a:t>is </a:t>
            </a:r>
            <a:r>
              <a:rPr lang="en-US" dirty="0"/>
              <a:t>not enough, no matter how much </a:t>
            </a:r>
            <a:r>
              <a:rPr lang="en-US" dirty="0" smtClean="0"/>
              <a:t>of </a:t>
            </a:r>
            <a:r>
              <a:rPr lang="en-US" dirty="0"/>
              <a:t>it you have. Consider learning a </a:t>
            </a:r>
            <a:r>
              <a:rPr lang="en-US" dirty="0" smtClean="0"/>
              <a:t>Boolean </a:t>
            </a:r>
            <a:r>
              <a:rPr lang="en-US" dirty="0"/>
              <a:t>function of (say) 100 </a:t>
            </a:r>
            <a:r>
              <a:rPr lang="en-US" dirty="0" smtClean="0"/>
              <a:t>variables </a:t>
            </a:r>
            <a:r>
              <a:rPr lang="en-US" dirty="0"/>
              <a:t>from a million examples. There </a:t>
            </a:r>
            <a:r>
              <a:rPr lang="en-US" dirty="0" smtClean="0"/>
              <a:t>are 2*100− 10*6 examples </a:t>
            </a:r>
            <a:r>
              <a:rPr lang="en-US" dirty="0"/>
              <a:t>whose classes </a:t>
            </a:r>
            <a:r>
              <a:rPr lang="en-US" dirty="0" smtClean="0"/>
              <a:t>you </a:t>
            </a:r>
            <a:r>
              <a:rPr lang="en-US" dirty="0"/>
              <a:t>do not know. How do you figure </a:t>
            </a:r>
            <a:r>
              <a:rPr lang="en-US" dirty="0" smtClean="0"/>
              <a:t>out </a:t>
            </a:r>
            <a:r>
              <a:rPr lang="en-US" dirty="0"/>
              <a:t>what those classes are? In the </a:t>
            </a:r>
            <a:r>
              <a:rPr lang="en-US" dirty="0" smtClean="0"/>
              <a:t>absence </a:t>
            </a:r>
            <a:r>
              <a:rPr lang="en-US" dirty="0"/>
              <a:t>of further information, there is </a:t>
            </a:r>
            <a:r>
              <a:rPr lang="en-US" dirty="0" smtClean="0"/>
              <a:t>just </a:t>
            </a:r>
            <a:r>
              <a:rPr lang="en-US" dirty="0"/>
              <a:t>no way to do this that beats </a:t>
            </a:r>
            <a:r>
              <a:rPr lang="en-US" dirty="0" smtClean="0"/>
              <a:t>flipping </a:t>
            </a:r>
            <a:r>
              <a:rPr lang="en-US" dirty="0"/>
              <a:t>a coin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observation was first </a:t>
            </a:r>
            <a:r>
              <a:rPr lang="en-US" dirty="0" smtClean="0"/>
              <a:t>made </a:t>
            </a:r>
            <a:r>
              <a:rPr lang="en-US" dirty="0"/>
              <a:t>(in somewhat different form) by </a:t>
            </a:r>
            <a:r>
              <a:rPr lang="en-US" dirty="0" smtClean="0"/>
              <a:t>the </a:t>
            </a:r>
            <a:r>
              <a:rPr lang="en-US" dirty="0"/>
              <a:t>philosopher David Hume over 200 </a:t>
            </a:r>
            <a:r>
              <a:rPr lang="en-US" dirty="0" smtClean="0"/>
              <a:t>years </a:t>
            </a:r>
            <a:r>
              <a:rPr lang="en-US" dirty="0"/>
              <a:t>ago, but even today many </a:t>
            </a:r>
            <a:r>
              <a:rPr lang="en-US" dirty="0" smtClean="0"/>
              <a:t>mistakes </a:t>
            </a:r>
            <a:r>
              <a:rPr lang="en-US" dirty="0"/>
              <a:t>in machine learning stem from </a:t>
            </a:r>
            <a:r>
              <a:rPr lang="en-US" dirty="0" smtClean="0"/>
              <a:t>failing </a:t>
            </a:r>
            <a:r>
              <a:rPr lang="en-US" dirty="0"/>
              <a:t>to appreciate 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Data Alone Is Not Enough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4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Luckily</a:t>
            </a:r>
            <a:r>
              <a:rPr lang="en-US" dirty="0"/>
              <a:t>, the functions </a:t>
            </a:r>
            <a:r>
              <a:rPr lang="en-US" dirty="0" smtClean="0"/>
              <a:t>we </a:t>
            </a:r>
            <a:r>
              <a:rPr lang="en-US" dirty="0"/>
              <a:t>want to learn in the real world are </a:t>
            </a:r>
            <a:r>
              <a:rPr lang="en-US" i="1" dirty="0" smtClean="0"/>
              <a:t>not</a:t>
            </a:r>
            <a:r>
              <a:rPr lang="en-US" dirty="0" smtClean="0"/>
              <a:t> </a:t>
            </a:r>
            <a:r>
              <a:rPr lang="en-US" dirty="0"/>
              <a:t>drawn uniformly from the set of all </a:t>
            </a:r>
            <a:r>
              <a:rPr lang="en-US" dirty="0" smtClean="0"/>
              <a:t>mathematically </a:t>
            </a:r>
            <a:r>
              <a:rPr lang="en-US" dirty="0"/>
              <a:t>possible functions! In </a:t>
            </a:r>
            <a:r>
              <a:rPr lang="en-US" dirty="0" smtClean="0"/>
              <a:t>fact</a:t>
            </a:r>
            <a:r>
              <a:rPr lang="en-US" dirty="0"/>
              <a:t>, very general assumptions—like </a:t>
            </a:r>
            <a:r>
              <a:rPr lang="en-US" dirty="0" smtClean="0"/>
              <a:t>smoothness</a:t>
            </a:r>
            <a:r>
              <a:rPr lang="en-US" dirty="0"/>
              <a:t>, similar examples </a:t>
            </a:r>
            <a:r>
              <a:rPr lang="en-US" dirty="0" smtClean="0"/>
              <a:t>having </a:t>
            </a:r>
            <a:r>
              <a:rPr lang="en-US" dirty="0"/>
              <a:t>similar classes, limited </a:t>
            </a:r>
            <a:r>
              <a:rPr lang="en-US" dirty="0" smtClean="0"/>
              <a:t>dependences</a:t>
            </a:r>
            <a:r>
              <a:rPr lang="en-US" dirty="0"/>
              <a:t>, or limited complexity—are </a:t>
            </a:r>
            <a:r>
              <a:rPr lang="en-US" dirty="0" smtClean="0"/>
              <a:t>often </a:t>
            </a:r>
            <a:r>
              <a:rPr lang="en-US" dirty="0"/>
              <a:t>enough to do very well, and this </a:t>
            </a:r>
            <a:r>
              <a:rPr lang="en-US" dirty="0" smtClean="0"/>
              <a:t>is </a:t>
            </a:r>
            <a:r>
              <a:rPr lang="en-US" dirty="0"/>
              <a:t>a large part of why machine </a:t>
            </a:r>
            <a:r>
              <a:rPr lang="en-US" dirty="0" smtClean="0"/>
              <a:t>learning </a:t>
            </a:r>
            <a:r>
              <a:rPr lang="en-US" dirty="0"/>
              <a:t>has been so successful. Like </a:t>
            </a:r>
            <a:r>
              <a:rPr lang="en-US" dirty="0" smtClean="0"/>
              <a:t>deduction</a:t>
            </a:r>
            <a:r>
              <a:rPr lang="en-US" dirty="0"/>
              <a:t>, induction (what learners do) </a:t>
            </a:r>
            <a:r>
              <a:rPr lang="en-US" dirty="0" smtClean="0"/>
              <a:t>is </a:t>
            </a:r>
            <a:r>
              <a:rPr lang="en-US" dirty="0"/>
              <a:t>a knowledge lever: it turns a small </a:t>
            </a:r>
            <a:r>
              <a:rPr lang="en-US" dirty="0" smtClean="0"/>
              <a:t>amount </a:t>
            </a:r>
            <a:r>
              <a:rPr lang="en-US" dirty="0"/>
              <a:t>of input knowledge into a </a:t>
            </a:r>
            <a:r>
              <a:rPr lang="en-US" dirty="0" smtClean="0"/>
              <a:t>large </a:t>
            </a:r>
            <a:r>
              <a:rPr lang="en-US" dirty="0"/>
              <a:t>amount of output knowledge.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then can we ever hope to learn anything?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At the end of the day, some machine </a:t>
            </a:r>
            <a:r>
              <a:rPr lang="en-US" dirty="0" smtClean="0"/>
              <a:t>learning </a:t>
            </a:r>
            <a:r>
              <a:rPr lang="en-US" dirty="0"/>
              <a:t>projects succeed and some </a:t>
            </a:r>
            <a:r>
              <a:rPr lang="en-US" dirty="0" smtClean="0"/>
              <a:t>fail</a:t>
            </a:r>
            <a:r>
              <a:rPr lang="en-US" dirty="0"/>
              <a:t>. What makes the difference? </a:t>
            </a:r>
            <a:r>
              <a:rPr lang="en-US" dirty="0" smtClean="0"/>
              <a:t>Easily </a:t>
            </a:r>
            <a:r>
              <a:rPr lang="en-US" dirty="0"/>
              <a:t>the most important factor is the </a:t>
            </a:r>
            <a:r>
              <a:rPr lang="en-US" dirty="0" smtClean="0"/>
              <a:t>features </a:t>
            </a:r>
            <a:r>
              <a:rPr lang="en-US" dirty="0"/>
              <a:t>used. Learning is easy if you </a:t>
            </a:r>
            <a:r>
              <a:rPr lang="en-US" dirty="0" smtClean="0"/>
              <a:t>have </a:t>
            </a:r>
            <a:r>
              <a:rPr lang="en-US" dirty="0"/>
              <a:t>many independent features that </a:t>
            </a:r>
            <a:r>
              <a:rPr lang="en-US" dirty="0" smtClean="0"/>
              <a:t>each </a:t>
            </a:r>
            <a:r>
              <a:rPr lang="en-US" dirty="0"/>
              <a:t>correlate well with the class. On </a:t>
            </a:r>
            <a:r>
              <a:rPr lang="en-US" dirty="0" smtClean="0"/>
              <a:t>the </a:t>
            </a:r>
            <a:r>
              <a:rPr lang="en-US" dirty="0"/>
              <a:t>other hand, if the class is a very </a:t>
            </a:r>
            <a:r>
              <a:rPr lang="en-US" dirty="0" smtClean="0"/>
              <a:t>complex </a:t>
            </a:r>
            <a:r>
              <a:rPr lang="en-US" dirty="0"/>
              <a:t>function of the features, you </a:t>
            </a:r>
            <a:r>
              <a:rPr lang="en-US" dirty="0" smtClean="0"/>
              <a:t>may </a:t>
            </a:r>
            <a:r>
              <a:rPr lang="en-US" dirty="0"/>
              <a:t>not be able to learn </a:t>
            </a:r>
            <a:r>
              <a:rPr lang="en-US" dirty="0" smtClean="0"/>
              <a:t>it.</a:t>
            </a:r>
          </a:p>
          <a:p>
            <a:r>
              <a:rPr lang="en-US" dirty="0"/>
              <a:t>First-timers are often surprised by </a:t>
            </a:r>
            <a:r>
              <a:rPr lang="en-US" dirty="0" smtClean="0"/>
              <a:t>how </a:t>
            </a:r>
            <a:r>
              <a:rPr lang="en-US" dirty="0"/>
              <a:t>little time in a machine learning </a:t>
            </a:r>
            <a:r>
              <a:rPr lang="en-US" dirty="0" smtClean="0"/>
              <a:t>project </a:t>
            </a:r>
            <a:r>
              <a:rPr lang="en-US" dirty="0"/>
              <a:t>is spent actually doing </a:t>
            </a:r>
            <a:r>
              <a:rPr lang="en-US" dirty="0" smtClean="0"/>
              <a:t>machine </a:t>
            </a:r>
            <a:r>
              <a:rPr lang="en-US" dirty="0"/>
              <a:t>learning. But it makes sense if </a:t>
            </a:r>
            <a:r>
              <a:rPr lang="en-US" dirty="0" smtClean="0"/>
              <a:t>you </a:t>
            </a:r>
            <a:r>
              <a:rPr lang="en-US" dirty="0"/>
              <a:t>consider how time-consuming it </a:t>
            </a:r>
            <a:r>
              <a:rPr lang="en-US" dirty="0" smtClean="0"/>
              <a:t>is </a:t>
            </a:r>
            <a:r>
              <a:rPr lang="en-US" dirty="0"/>
              <a:t>to gather data, integrate it, clean it </a:t>
            </a:r>
            <a:r>
              <a:rPr lang="en-US" dirty="0" smtClean="0"/>
              <a:t>and </a:t>
            </a:r>
            <a:r>
              <a:rPr lang="en-US" dirty="0"/>
              <a:t>preprocess it, and how much trial </a:t>
            </a:r>
            <a:r>
              <a:rPr lang="en-US" dirty="0" smtClean="0"/>
              <a:t>and </a:t>
            </a:r>
            <a:r>
              <a:rPr lang="en-US" dirty="0"/>
              <a:t>error can go into feature </a:t>
            </a:r>
            <a:r>
              <a:rPr lang="en-US" dirty="0" smtClean="0"/>
              <a:t>design.</a:t>
            </a:r>
          </a:p>
          <a:p>
            <a:r>
              <a:rPr lang="en-US" dirty="0"/>
              <a:t>Learning is often the quickest </a:t>
            </a:r>
            <a:r>
              <a:rPr lang="en-US" dirty="0" smtClean="0"/>
              <a:t>part </a:t>
            </a:r>
            <a:r>
              <a:rPr lang="en-US" dirty="0"/>
              <a:t>of this, but that is because we </a:t>
            </a:r>
            <a:r>
              <a:rPr lang="en-US" dirty="0" smtClean="0"/>
              <a:t>have </a:t>
            </a:r>
            <a:r>
              <a:rPr lang="en-US" dirty="0"/>
              <a:t>already mastered it pretty well!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 Is The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0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any discipline, machine </a:t>
            </a:r>
            <a:r>
              <a:rPr lang="en-US" dirty="0" smtClean="0"/>
              <a:t>learning </a:t>
            </a:r>
            <a:r>
              <a:rPr lang="en-US" dirty="0"/>
              <a:t>has a lot of “folk wisdom” that can </a:t>
            </a:r>
            <a:r>
              <a:rPr lang="en-US" dirty="0" smtClean="0"/>
              <a:t>be </a:t>
            </a:r>
            <a:r>
              <a:rPr lang="en-US" dirty="0"/>
              <a:t>difficult to come by, but is crucial </a:t>
            </a:r>
            <a:r>
              <a:rPr lang="en-US" dirty="0" smtClean="0"/>
              <a:t>for </a:t>
            </a:r>
            <a:r>
              <a:rPr lang="en-US" dirty="0"/>
              <a:t>success. This article summarized </a:t>
            </a:r>
            <a:r>
              <a:rPr lang="en-US" dirty="0" smtClean="0"/>
              <a:t>some </a:t>
            </a:r>
            <a:r>
              <a:rPr lang="en-US" dirty="0"/>
              <a:t>of the most salient items. Of </a:t>
            </a:r>
            <a:r>
              <a:rPr lang="en-US" dirty="0" smtClean="0"/>
              <a:t>course</a:t>
            </a:r>
            <a:r>
              <a:rPr lang="en-US" dirty="0"/>
              <a:t>, it is only a complement to the </a:t>
            </a:r>
            <a:r>
              <a:rPr lang="en-US" dirty="0" smtClean="0"/>
              <a:t>more </a:t>
            </a:r>
            <a:r>
              <a:rPr lang="en-US" dirty="0"/>
              <a:t>conventional study of machine </a:t>
            </a:r>
            <a:r>
              <a:rPr lang="en-US" dirty="0" smtClean="0"/>
              <a:t>learning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229600" cy="1676400"/>
          </a:xfrm>
        </p:spPr>
        <p:txBody>
          <a:bodyPr/>
          <a:lstStyle/>
          <a:p>
            <a:r>
              <a:rPr lang="en-US" dirty="0" smtClean="0"/>
              <a:t>            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2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229600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endParaRPr lang="en-US" b="1" dirty="0" smtClean="0"/>
          </a:p>
          <a:p>
            <a:r>
              <a:rPr lang="en-US" b="1" dirty="0" smtClean="0"/>
              <a:t>Machine </a:t>
            </a:r>
            <a:r>
              <a:rPr lang="en-US" b="1" dirty="0"/>
              <a:t>learning systems</a:t>
            </a:r>
            <a:r>
              <a:rPr lang="en-US" dirty="0"/>
              <a:t> automatically learn </a:t>
            </a:r>
            <a:r>
              <a:rPr lang="en-US" dirty="0" smtClean="0"/>
              <a:t>programs </a:t>
            </a:r>
            <a:r>
              <a:rPr lang="en-US" dirty="0"/>
              <a:t>from data.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often a very attractive </a:t>
            </a:r>
            <a:r>
              <a:rPr lang="en-US" dirty="0" smtClean="0"/>
              <a:t>alternative </a:t>
            </a:r>
            <a:r>
              <a:rPr lang="en-US" dirty="0"/>
              <a:t>to manually constructing them, and in the </a:t>
            </a:r>
            <a:r>
              <a:rPr lang="en-US" dirty="0" smtClean="0"/>
              <a:t>last </a:t>
            </a:r>
            <a:r>
              <a:rPr lang="en-US" dirty="0"/>
              <a:t>decade the use of machine learning has spread </a:t>
            </a:r>
            <a:r>
              <a:rPr lang="en-US" dirty="0" smtClean="0"/>
              <a:t>rapidly </a:t>
            </a:r>
            <a:r>
              <a:rPr lang="en-US" dirty="0"/>
              <a:t>throughout computer science and beyond. </a:t>
            </a:r>
            <a:endParaRPr lang="en-US" dirty="0" smtClean="0"/>
          </a:p>
          <a:p>
            <a:r>
              <a:rPr lang="en-US" dirty="0"/>
              <a:t>Machine learning is used in Web search, spam filters, </a:t>
            </a:r>
            <a:r>
              <a:rPr lang="en-US" dirty="0" smtClean="0"/>
              <a:t>recommender </a:t>
            </a:r>
            <a:r>
              <a:rPr lang="en-US" dirty="0"/>
              <a:t>systems, ad placement, credit scoring, </a:t>
            </a:r>
            <a:r>
              <a:rPr lang="en-US" dirty="0" smtClean="0"/>
              <a:t>fraud </a:t>
            </a:r>
            <a:r>
              <a:rPr lang="en-US" dirty="0"/>
              <a:t>detection, stock trading, drug design, and many </a:t>
            </a:r>
            <a:r>
              <a:rPr lang="en-US" dirty="0" smtClean="0"/>
              <a:t>other </a:t>
            </a:r>
            <a:r>
              <a:rPr lang="en-US" dirty="0"/>
              <a:t>applications.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recent report from the McKinsey </a:t>
            </a:r>
            <a:r>
              <a:rPr lang="en-US" dirty="0" smtClean="0"/>
              <a:t>Global </a:t>
            </a:r>
            <a:r>
              <a:rPr lang="en-US" dirty="0"/>
              <a:t>Institute asserts that machine learning (a.k.a. </a:t>
            </a:r>
            <a:r>
              <a:rPr lang="en-US" dirty="0" smtClean="0"/>
              <a:t>data </a:t>
            </a:r>
            <a:r>
              <a:rPr lang="en-US" dirty="0"/>
              <a:t>mining or predictive analytics) will be the driver </a:t>
            </a:r>
            <a:r>
              <a:rPr lang="en-US" dirty="0" smtClean="0"/>
              <a:t>of </a:t>
            </a:r>
            <a:r>
              <a:rPr lang="en-US" dirty="0"/>
              <a:t>the next big wave of innovation.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Herbert Alexander Simon:</a:t>
            </a:r>
          </a:p>
          <a:p>
            <a:pPr marL="0" indent="0">
              <a:buNone/>
            </a:pPr>
            <a:r>
              <a:rPr lang="en-US" dirty="0" smtClean="0"/>
              <a:t>   “Learning is any process by which a system                  </a:t>
            </a:r>
            <a:r>
              <a:rPr lang="en-US" dirty="0"/>
              <a:t> </a:t>
            </a:r>
            <a:r>
              <a:rPr lang="en-US" dirty="0" smtClean="0"/>
              <a:t>          	improve performance by experience”.</a:t>
            </a:r>
          </a:p>
          <a:p>
            <a:r>
              <a:rPr lang="en-US" dirty="0"/>
              <a:t>Machine learning algorithms can figure </a:t>
            </a:r>
            <a:r>
              <a:rPr lang="en-US" dirty="0" smtClean="0"/>
              <a:t>out </a:t>
            </a:r>
            <a:r>
              <a:rPr lang="en-US" dirty="0"/>
              <a:t>how to perform important tasks </a:t>
            </a:r>
            <a:r>
              <a:rPr lang="en-US" dirty="0" smtClean="0"/>
              <a:t>by </a:t>
            </a:r>
            <a:r>
              <a:rPr lang="en-US" dirty="0"/>
              <a:t>generalizing from examples. This is </a:t>
            </a:r>
            <a:r>
              <a:rPr lang="en-US" dirty="0" smtClean="0"/>
              <a:t>often </a:t>
            </a:r>
            <a:r>
              <a:rPr lang="en-US" dirty="0"/>
              <a:t>feasible and cost-effective where </a:t>
            </a:r>
            <a:r>
              <a:rPr lang="en-US" dirty="0" smtClean="0"/>
              <a:t>manual </a:t>
            </a:r>
            <a:r>
              <a:rPr lang="en-US" dirty="0"/>
              <a:t>programming is not. As more </a:t>
            </a:r>
            <a:r>
              <a:rPr lang="en-US" dirty="0" smtClean="0"/>
              <a:t>data </a:t>
            </a:r>
            <a:r>
              <a:rPr lang="en-US" dirty="0"/>
              <a:t>becomes available, more ambitious </a:t>
            </a:r>
            <a:r>
              <a:rPr lang="en-US" dirty="0" smtClean="0"/>
              <a:t>problems </a:t>
            </a:r>
            <a:r>
              <a:rPr lang="en-US" dirty="0"/>
              <a:t>can be tackled.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7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8392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widely used in </a:t>
            </a:r>
            <a:r>
              <a:rPr lang="en-US" dirty="0" smtClean="0"/>
              <a:t>computer </a:t>
            </a:r>
            <a:r>
              <a:rPr lang="en-US" dirty="0"/>
              <a:t>science and other fields. </a:t>
            </a:r>
            <a:r>
              <a:rPr lang="en-US" dirty="0" smtClean="0"/>
              <a:t>However</a:t>
            </a:r>
            <a:r>
              <a:rPr lang="en-US" dirty="0"/>
              <a:t>, developing successful </a:t>
            </a:r>
            <a:r>
              <a:rPr lang="en-US" dirty="0" smtClean="0"/>
              <a:t>machine </a:t>
            </a:r>
            <a:r>
              <a:rPr lang="en-US" dirty="0"/>
              <a:t>learning applications requires a </a:t>
            </a:r>
            <a:r>
              <a:rPr lang="en-US" dirty="0" smtClean="0"/>
              <a:t>substantial </a:t>
            </a:r>
            <a:r>
              <a:rPr lang="en-US" dirty="0"/>
              <a:t>amount of “black art” that is </a:t>
            </a:r>
            <a:r>
              <a:rPr lang="en-US" dirty="0" smtClean="0"/>
              <a:t>difficult </a:t>
            </a:r>
            <a:r>
              <a:rPr lang="en-US" dirty="0"/>
              <a:t>to find in textbooks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Machine Learning?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7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Data Science Course\Harsh\Machine_Learning_developmen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5344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42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Learning = Representation + </a:t>
            </a:r>
            <a:r>
              <a:rPr lang="en-US" dirty="0" smtClean="0"/>
              <a:t>Evaluation + Optimization.</a:t>
            </a:r>
          </a:p>
          <a:p>
            <a:r>
              <a:rPr lang="en-US" dirty="0"/>
              <a:t>Suppose you have an application that </a:t>
            </a:r>
            <a:r>
              <a:rPr lang="en-US" dirty="0" smtClean="0"/>
              <a:t>you </a:t>
            </a:r>
            <a:r>
              <a:rPr lang="en-US" dirty="0"/>
              <a:t>think machine learning might be </a:t>
            </a:r>
            <a:r>
              <a:rPr lang="en-US" dirty="0" smtClean="0"/>
              <a:t>good </a:t>
            </a:r>
            <a:r>
              <a:rPr lang="en-US" dirty="0"/>
              <a:t>for. The first problem facing you </a:t>
            </a:r>
            <a:r>
              <a:rPr lang="en-US" dirty="0" smtClean="0"/>
              <a:t>is </a:t>
            </a:r>
            <a:r>
              <a:rPr lang="en-US" dirty="0"/>
              <a:t>the bewildering variety of learning </a:t>
            </a:r>
            <a:r>
              <a:rPr lang="en-US" dirty="0" smtClean="0"/>
              <a:t>algorithms </a:t>
            </a:r>
            <a:r>
              <a:rPr lang="en-US" dirty="0"/>
              <a:t>available. Which one to use? </a:t>
            </a:r>
            <a:r>
              <a:rPr lang="en-US" dirty="0" smtClean="0"/>
              <a:t>There </a:t>
            </a:r>
            <a:r>
              <a:rPr lang="en-US" dirty="0"/>
              <a:t>are literally thousands available, </a:t>
            </a:r>
            <a:r>
              <a:rPr lang="en-US" dirty="0" smtClean="0"/>
              <a:t>and </a:t>
            </a:r>
            <a:r>
              <a:rPr lang="en-US" dirty="0"/>
              <a:t>hundreds more are published each </a:t>
            </a:r>
            <a:r>
              <a:rPr lang="en-US" dirty="0" smtClean="0"/>
              <a:t>year</a:t>
            </a:r>
            <a:r>
              <a:rPr lang="en-US" dirty="0"/>
              <a:t>. The key to not getting lost in this </a:t>
            </a:r>
            <a:r>
              <a:rPr lang="en-US" dirty="0" smtClean="0"/>
              <a:t>huge </a:t>
            </a:r>
            <a:r>
              <a:rPr lang="en-US" dirty="0"/>
              <a:t>space is to realize that it consists </a:t>
            </a:r>
            <a:r>
              <a:rPr lang="en-US" dirty="0" smtClean="0"/>
              <a:t>of </a:t>
            </a:r>
            <a:r>
              <a:rPr lang="en-US" dirty="0"/>
              <a:t>combinations of just three </a:t>
            </a:r>
            <a:r>
              <a:rPr lang="en-US" dirty="0" smtClean="0"/>
              <a:t>components</a:t>
            </a:r>
            <a:r>
              <a:rPr lang="en-US" dirty="0"/>
              <a:t>. The components are: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OF</a:t>
            </a:r>
            <a:br>
              <a:rPr lang="en-US" dirty="0" smtClean="0"/>
            </a:br>
            <a:r>
              <a:rPr lang="en-US" dirty="0" smtClean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28600"/>
            <a:ext cx="8229600" cy="4648200"/>
          </a:xfrm>
        </p:spPr>
        <p:txBody>
          <a:bodyPr>
            <a:normAutofit/>
          </a:bodyPr>
          <a:lstStyle/>
          <a:p>
            <a:r>
              <a:rPr lang="en-US" b="1" dirty="0"/>
              <a:t>Representation. </a:t>
            </a:r>
            <a:r>
              <a:rPr lang="en-US" dirty="0"/>
              <a:t>A classifier must </a:t>
            </a:r>
            <a:r>
              <a:rPr lang="en-US" dirty="0" smtClean="0"/>
              <a:t>be </a:t>
            </a:r>
            <a:r>
              <a:rPr lang="en-US" dirty="0"/>
              <a:t>represented in some formal </a:t>
            </a:r>
            <a:r>
              <a:rPr lang="en-US" dirty="0" smtClean="0"/>
              <a:t>language </a:t>
            </a:r>
            <a:r>
              <a:rPr lang="en-US" dirty="0"/>
              <a:t>that the computer can handle. </a:t>
            </a:r>
            <a:r>
              <a:rPr lang="en-US" dirty="0" smtClean="0"/>
              <a:t>Conversely</a:t>
            </a:r>
            <a:r>
              <a:rPr lang="en-US" dirty="0"/>
              <a:t>, choosing a </a:t>
            </a:r>
            <a:r>
              <a:rPr lang="en-US" dirty="0" smtClean="0"/>
              <a:t>representation </a:t>
            </a:r>
            <a:r>
              <a:rPr lang="en-US" dirty="0"/>
              <a:t>for a learner is tantamount to </a:t>
            </a:r>
            <a:r>
              <a:rPr lang="en-US" dirty="0" smtClean="0"/>
              <a:t>choosing </a:t>
            </a:r>
            <a:r>
              <a:rPr lang="en-US" dirty="0"/>
              <a:t>the set of classifiers that it </a:t>
            </a:r>
            <a:r>
              <a:rPr lang="en-US" dirty="0" smtClean="0"/>
              <a:t>can </a:t>
            </a:r>
            <a:r>
              <a:rPr lang="en-US" dirty="0"/>
              <a:t>possibly learn. This set is called </a:t>
            </a:r>
            <a:r>
              <a:rPr lang="en-US" dirty="0" smtClean="0"/>
              <a:t>the </a:t>
            </a:r>
            <a:r>
              <a:rPr lang="en-US" i="1" dirty="0"/>
              <a:t>hypothesis space </a:t>
            </a:r>
            <a:r>
              <a:rPr lang="en-US" dirty="0"/>
              <a:t>of the learner. </a:t>
            </a:r>
            <a:r>
              <a:rPr lang="en-US" dirty="0" smtClean="0"/>
              <a:t>If </a:t>
            </a:r>
            <a:r>
              <a:rPr lang="en-US" dirty="0"/>
              <a:t>a classifier is not in the hypothesis </a:t>
            </a:r>
            <a:r>
              <a:rPr lang="en-US" dirty="0" smtClean="0"/>
              <a:t>space</a:t>
            </a:r>
            <a:r>
              <a:rPr lang="en-US" dirty="0"/>
              <a:t>, it cannot be learned. A related </a:t>
            </a:r>
            <a:r>
              <a:rPr lang="en-US" dirty="0" smtClean="0"/>
              <a:t>question</a:t>
            </a:r>
            <a:r>
              <a:rPr lang="en-US" dirty="0"/>
              <a:t>, that I address later, is how </a:t>
            </a:r>
            <a:r>
              <a:rPr lang="en-US" dirty="0" smtClean="0"/>
              <a:t>to </a:t>
            </a:r>
            <a:r>
              <a:rPr lang="en-US" dirty="0"/>
              <a:t>represent the input, in other words, </a:t>
            </a:r>
            <a:r>
              <a:rPr lang="en-US" dirty="0" smtClean="0"/>
              <a:t>what </a:t>
            </a:r>
            <a:r>
              <a:rPr lang="en-US" dirty="0"/>
              <a:t>features to use. </a:t>
            </a:r>
          </a:p>
        </p:txBody>
      </p:sp>
    </p:spTree>
    <p:extLst>
      <p:ext uri="{BB962C8B-B14F-4D97-AF65-F5344CB8AC3E}">
        <p14:creationId xmlns:p14="http://schemas.microsoft.com/office/powerpoint/2010/main" val="154283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"/>
            <a:ext cx="8610600" cy="6096000"/>
          </a:xfrm>
        </p:spPr>
        <p:txBody>
          <a:bodyPr/>
          <a:lstStyle/>
          <a:p>
            <a:r>
              <a:rPr lang="en-US" b="1" dirty="0"/>
              <a:t>Evaluation.</a:t>
            </a:r>
            <a:r>
              <a:rPr lang="en-US" dirty="0"/>
              <a:t> An evaluation </a:t>
            </a:r>
            <a:r>
              <a:rPr lang="en-US" dirty="0" smtClean="0"/>
              <a:t>function </a:t>
            </a:r>
            <a:r>
              <a:rPr lang="en-US" dirty="0"/>
              <a:t>(also called </a:t>
            </a:r>
            <a:r>
              <a:rPr lang="en-US" i="1" dirty="0"/>
              <a:t>objective </a:t>
            </a:r>
            <a:r>
              <a:rPr lang="en-US" i="1" dirty="0" smtClean="0"/>
              <a:t>function </a:t>
            </a:r>
            <a:r>
              <a:rPr lang="en-US" dirty="0" smtClean="0"/>
              <a:t>or </a:t>
            </a:r>
            <a:r>
              <a:rPr lang="en-US" i="1" dirty="0"/>
              <a:t>scoring function</a:t>
            </a:r>
            <a:r>
              <a:rPr lang="en-US" dirty="0"/>
              <a:t>) is needed to </a:t>
            </a:r>
            <a:r>
              <a:rPr lang="en-US" dirty="0" smtClean="0"/>
              <a:t>distinguish </a:t>
            </a:r>
            <a:r>
              <a:rPr lang="en-US" dirty="0"/>
              <a:t>good classifiers from bad </a:t>
            </a:r>
            <a:r>
              <a:rPr lang="en-US" dirty="0" smtClean="0"/>
              <a:t>ones</a:t>
            </a:r>
            <a:r>
              <a:rPr lang="en-US" dirty="0"/>
              <a:t>. The evaluation function used </a:t>
            </a:r>
            <a:r>
              <a:rPr lang="en-US" dirty="0" smtClean="0"/>
              <a:t>internally </a:t>
            </a:r>
            <a:r>
              <a:rPr lang="en-US" dirty="0"/>
              <a:t>by the algorithm may </a:t>
            </a:r>
            <a:r>
              <a:rPr lang="en-US" dirty="0" smtClean="0"/>
              <a:t>differ </a:t>
            </a:r>
            <a:r>
              <a:rPr lang="en-US" dirty="0"/>
              <a:t>from the external one that we want </a:t>
            </a:r>
            <a:r>
              <a:rPr lang="en-US" dirty="0" smtClean="0"/>
              <a:t>the </a:t>
            </a:r>
            <a:r>
              <a:rPr lang="en-US" dirty="0"/>
              <a:t>classifier to optimize, for ease of </a:t>
            </a:r>
            <a:r>
              <a:rPr lang="en-US" dirty="0" smtClean="0"/>
              <a:t>optimization </a:t>
            </a:r>
            <a:r>
              <a:rPr lang="en-US" dirty="0"/>
              <a:t>and due to the issues I </a:t>
            </a:r>
            <a:r>
              <a:rPr lang="en-US" dirty="0" smtClean="0"/>
              <a:t>will </a:t>
            </a:r>
            <a:r>
              <a:rPr lang="en-US" dirty="0"/>
              <a:t>discuss.</a:t>
            </a:r>
          </a:p>
        </p:txBody>
      </p:sp>
    </p:spTree>
    <p:extLst>
      <p:ext uri="{BB962C8B-B14F-4D97-AF65-F5344CB8AC3E}">
        <p14:creationId xmlns:p14="http://schemas.microsoft.com/office/powerpoint/2010/main" val="403805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1036</Words>
  <Application>Microsoft Office PowerPoint</Application>
  <PresentationFormat>On-screen Show (4:3)</PresentationFormat>
  <Paragraphs>71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MACHINE LEARNING</vt:lpstr>
      <vt:lpstr>INTODUCTION</vt:lpstr>
      <vt:lpstr>MACHINE LEARNING</vt:lpstr>
      <vt:lpstr>PowerPoint Presentation</vt:lpstr>
      <vt:lpstr>Why Machine Learning?</vt:lpstr>
      <vt:lpstr>PowerPoint Presentation</vt:lpstr>
      <vt:lpstr>IMPORTANCE OF MACHINE LEARNING</vt:lpstr>
      <vt:lpstr>PowerPoint Presentation</vt:lpstr>
      <vt:lpstr>PowerPoint Presentation</vt:lpstr>
      <vt:lpstr>PowerPoint Presentation</vt:lpstr>
      <vt:lpstr>PowerPoint Presentation</vt:lpstr>
      <vt:lpstr>Data Alone Is Not Enough</vt:lpstr>
      <vt:lpstr>How then can we ever hope to learn anything?</vt:lpstr>
      <vt:lpstr>Feature Engineering Is The Key</vt:lpstr>
      <vt:lpstr>CONCLUSION</vt:lpstr>
      <vt:lpstr>             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Microsoft</dc:creator>
  <cp:lastModifiedBy>Microsoft</cp:lastModifiedBy>
  <cp:revision>25</cp:revision>
  <dcterms:created xsi:type="dcterms:W3CDTF">2020-06-19T15:53:48Z</dcterms:created>
  <dcterms:modified xsi:type="dcterms:W3CDTF">2020-06-19T18:12:00Z</dcterms:modified>
</cp:coreProperties>
</file>