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6" r:id="rId9"/>
    <p:sldId id="267" r:id="rId10"/>
    <p:sldId id="268" r:id="rId11"/>
    <p:sldId id="269" r:id="rId12"/>
    <p:sldId id="2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9" d="100"/>
          <a:sy n="79" d="100"/>
        </p:scale>
        <p:origin x="547"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28/11/2023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28/11/2023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28/11/2023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28/11/2023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28/11/2023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28/11/2023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28/11/2023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171" y="349478"/>
            <a:ext cx="9144000" cy="2953658"/>
          </a:xfrm>
        </p:spPr>
        <p:txBody>
          <a:bodyPr>
            <a:normAutofit fontScale="90000"/>
          </a:bodyPr>
          <a:lstStyle/>
          <a:p>
            <a:r>
              <a:rPr lang="en-GB" dirty="0">
                <a:ea typeface="+mj-lt"/>
                <a:cs typeface="+mj-lt"/>
              </a:rPr>
              <a:t>VASTRA</a:t>
            </a:r>
            <a:br>
              <a:rPr lang="en-GB" dirty="0">
                <a:ea typeface="+mj-lt"/>
                <a:cs typeface="+mj-lt"/>
              </a:rPr>
            </a:br>
            <a:br>
              <a:rPr lang="en-GB" dirty="0">
                <a:ea typeface="+mj-lt"/>
                <a:cs typeface="+mj-lt"/>
              </a:rPr>
            </a:br>
            <a:r>
              <a:rPr lang="en-GB" sz="3600" dirty="0">
                <a:ea typeface="+mj-lt"/>
                <a:cs typeface="+mj-lt"/>
              </a:rPr>
              <a:t>GLA UNIVERSITY</a:t>
            </a:r>
            <a:br>
              <a:rPr lang="en-GB" sz="3600" dirty="0">
                <a:ea typeface="+mj-lt"/>
                <a:cs typeface="+mj-lt"/>
              </a:rPr>
            </a:br>
            <a:r>
              <a:rPr lang="en-GB" sz="3600" dirty="0">
                <a:ea typeface="+mj-lt"/>
                <a:cs typeface="+mj-lt"/>
              </a:rPr>
              <a:t>B-TECH(CSE)</a:t>
            </a:r>
            <a:br>
              <a:rPr lang="en-GB" sz="3600" dirty="0">
                <a:ea typeface="+mj-lt"/>
                <a:cs typeface="+mj-lt"/>
              </a:rPr>
            </a:br>
            <a:br>
              <a:rPr lang="en-GB" sz="3600" dirty="0">
                <a:ea typeface="+mj-lt"/>
                <a:cs typeface="+mj-lt"/>
              </a:rPr>
            </a:br>
            <a:endParaRPr lang="en-GB" sz="3600" dirty="0">
              <a:ea typeface="+mj-lt"/>
              <a:cs typeface="+mj-lt"/>
            </a:endParaRPr>
          </a:p>
        </p:txBody>
      </p:sp>
      <p:sp>
        <p:nvSpPr>
          <p:cNvPr id="3" name="Subtitle 2"/>
          <p:cNvSpPr>
            <a:spLocks noGrp="1"/>
          </p:cNvSpPr>
          <p:nvPr>
            <p:ph type="subTitle" idx="1"/>
          </p:nvPr>
        </p:nvSpPr>
        <p:spPr>
          <a:xfrm>
            <a:off x="-2296885" y="4396696"/>
            <a:ext cx="16970828" cy="2025876"/>
          </a:xfrm>
        </p:spPr>
        <p:txBody>
          <a:bodyPr vert="horz" lIns="91440" tIns="45720" rIns="91440" bIns="45720" rtlCol="0" anchor="t">
            <a:normAutofit/>
          </a:bodyPr>
          <a:lstStyle/>
          <a:p>
            <a:r>
              <a:rPr lang="en-GB" dirty="0">
                <a:ea typeface="+mn-lt"/>
                <a:cs typeface="+mn-lt"/>
              </a:rPr>
              <a:t>Kushagra Dixit D-2115000570 </a:t>
            </a:r>
            <a:endParaRPr lang="en-US" dirty="0">
              <a:ea typeface="+mn-lt"/>
              <a:cs typeface="+mn-lt"/>
            </a:endParaRPr>
          </a:p>
          <a:p>
            <a:r>
              <a:rPr lang="en-GB" dirty="0">
                <a:ea typeface="+mn-lt"/>
                <a:cs typeface="+mn-lt"/>
              </a:rPr>
              <a:t>om </a:t>
            </a:r>
            <a:r>
              <a:rPr lang="en-GB" dirty="0" err="1">
                <a:ea typeface="+mn-lt"/>
                <a:cs typeface="+mn-lt"/>
              </a:rPr>
              <a:t>Chokse</a:t>
            </a:r>
            <a:r>
              <a:rPr lang="en-GB" dirty="0">
                <a:ea typeface="+mn-lt"/>
                <a:cs typeface="+mn-lt"/>
              </a:rPr>
              <a:t> D-2115000687</a:t>
            </a:r>
            <a:endParaRPr lang="en-US" dirty="0">
              <a:ea typeface="+mn-lt"/>
              <a:cs typeface="+mn-lt"/>
            </a:endParaRPr>
          </a:p>
          <a:p>
            <a:r>
              <a:rPr lang="en-GB" dirty="0">
                <a:ea typeface="+mn-lt"/>
                <a:cs typeface="+mn-lt"/>
              </a:rPr>
              <a:t>Harsh Agarwal F-2115000431</a:t>
            </a:r>
            <a:endParaRPr lang="en-US" dirty="0">
              <a:ea typeface="+mn-lt"/>
              <a:cs typeface="+mn-lt"/>
            </a:endParaRPr>
          </a:p>
          <a:p>
            <a:r>
              <a:rPr lang="en-GB" dirty="0" err="1">
                <a:ea typeface="+mn-lt"/>
                <a:cs typeface="+mn-lt"/>
              </a:rPr>
              <a:t>Divyank</a:t>
            </a:r>
            <a:r>
              <a:rPr lang="en-GB" dirty="0">
                <a:ea typeface="+mn-lt"/>
                <a:cs typeface="+mn-lt"/>
              </a:rPr>
              <a:t> Nigam E-2115000378</a:t>
            </a:r>
            <a:endParaRPr lang="en-US" dirty="0">
              <a:cs typeface="Calibri"/>
            </a:endParaRPr>
          </a:p>
        </p:txBody>
      </p:sp>
      <p:pic>
        <p:nvPicPr>
          <p:cNvPr id="4" name="Picture 3" descr="GLA University - Wikipedia">
            <a:extLst>
              <a:ext uri="{FF2B5EF4-FFF2-40B4-BE49-F238E27FC236}">
                <a16:creationId xmlns:a16="http://schemas.microsoft.com/office/drawing/2014/main" id="{E4970DC2-E1DD-9294-177D-4B260D78EA87}"/>
              </a:ext>
            </a:extLst>
          </p:cNvPr>
          <p:cNvPicPr>
            <a:picLocks noChangeAspect="1"/>
          </p:cNvPicPr>
          <p:nvPr/>
        </p:nvPicPr>
        <p:blipFill>
          <a:blip r:embed="rId2"/>
          <a:stretch>
            <a:fillRect/>
          </a:stretch>
        </p:blipFill>
        <p:spPr>
          <a:xfrm>
            <a:off x="10461170" y="117348"/>
            <a:ext cx="1654629" cy="157233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E085-7EFD-06FF-8773-8A3BA2524850}"/>
              </a:ext>
            </a:extLst>
          </p:cNvPr>
          <p:cNvSpPr>
            <a:spLocks noGrp="1"/>
          </p:cNvSpPr>
          <p:nvPr>
            <p:ph type="title"/>
          </p:nvPr>
        </p:nvSpPr>
        <p:spPr>
          <a:xfrm>
            <a:off x="54429" y="-277132"/>
            <a:ext cx="10951028" cy="1347334"/>
          </a:xfrm>
        </p:spPr>
        <p:txBody>
          <a:bodyPr/>
          <a:lstStyle/>
          <a:p>
            <a:r>
              <a:rPr lang="en-GB" dirty="0">
                <a:ea typeface="Calibri Light"/>
                <a:cs typeface="Calibri Light"/>
              </a:rPr>
              <a:t>CONCLUSION</a:t>
            </a:r>
            <a:endParaRPr lang="en-GB" dirty="0"/>
          </a:p>
        </p:txBody>
      </p:sp>
      <p:sp>
        <p:nvSpPr>
          <p:cNvPr id="3" name="Content Placeholder 2">
            <a:extLst>
              <a:ext uri="{FF2B5EF4-FFF2-40B4-BE49-F238E27FC236}">
                <a16:creationId xmlns:a16="http://schemas.microsoft.com/office/drawing/2014/main" id="{638A2B9A-459B-2758-146C-04628C95164C}"/>
              </a:ext>
            </a:extLst>
          </p:cNvPr>
          <p:cNvSpPr>
            <a:spLocks noGrp="1"/>
          </p:cNvSpPr>
          <p:nvPr>
            <p:ph idx="1"/>
          </p:nvPr>
        </p:nvSpPr>
        <p:spPr>
          <a:xfrm>
            <a:off x="185057" y="824139"/>
            <a:ext cx="10515600" cy="6033861"/>
          </a:xfrm>
        </p:spPr>
        <p:txBody>
          <a:bodyPr vert="horz" lIns="91440" tIns="45720" rIns="91440" bIns="45720" rtlCol="0" anchor="t">
            <a:noAutofit/>
          </a:bodyPr>
          <a:lstStyle/>
          <a:p>
            <a:r>
              <a:rPr lang="en-US" sz="1700" b="1" dirty="0">
                <a:ea typeface="+mn-lt"/>
                <a:cs typeface="+mn-lt"/>
              </a:rPr>
              <a:t>Project Overview: </a:t>
            </a:r>
            <a:r>
              <a:rPr lang="en-US" sz="1700" dirty="0" err="1">
                <a:ea typeface="+mn-lt"/>
                <a:cs typeface="+mn-lt"/>
              </a:rPr>
              <a:t>Vastra</a:t>
            </a:r>
            <a:r>
              <a:rPr lang="en-US" sz="1700" dirty="0">
                <a:ea typeface="+mn-lt"/>
                <a:cs typeface="+mn-lt"/>
              </a:rPr>
              <a:t>, a fashion platform built with leading-edge technology for a seamless user experience</a:t>
            </a:r>
            <a:r>
              <a:rPr lang="en-US" sz="1700" b="1" dirty="0">
                <a:ea typeface="+mn-lt"/>
                <a:cs typeface="+mn-lt"/>
              </a:rPr>
              <a:t>.</a:t>
            </a:r>
          </a:p>
          <a:p>
            <a:r>
              <a:rPr lang="en-US" sz="1700" b="1" dirty="0">
                <a:ea typeface="+mn-lt"/>
                <a:cs typeface="+mn-lt"/>
              </a:rPr>
              <a:t>Objectives: </a:t>
            </a:r>
            <a:r>
              <a:rPr lang="en-US" sz="1700" dirty="0">
                <a:ea typeface="+mn-lt"/>
                <a:cs typeface="+mn-lt"/>
              </a:rPr>
              <a:t>Creating an intuitive space for fashion enthusiasts, focusing on style exploration and vibrant community involvement</a:t>
            </a:r>
            <a:r>
              <a:rPr lang="en-US" sz="1700" b="1" dirty="0">
                <a:ea typeface="+mn-lt"/>
                <a:cs typeface="+mn-lt"/>
              </a:rPr>
              <a:t>.</a:t>
            </a:r>
          </a:p>
          <a:p>
            <a:r>
              <a:rPr lang="en-US" sz="1700" b="1" dirty="0">
                <a:ea typeface="+mn-lt"/>
                <a:cs typeface="+mn-lt"/>
              </a:rPr>
              <a:t>Scope</a:t>
            </a:r>
            <a:r>
              <a:rPr lang="en-US" sz="1700" dirty="0">
                <a:ea typeface="+mn-lt"/>
                <a:cs typeface="+mn-lt"/>
              </a:rPr>
              <a:t>: Fashion library, personalized profiles, outfit curation, designer showcases, and tailored recommendations</a:t>
            </a:r>
            <a:r>
              <a:rPr lang="en-US" sz="1700" b="1" dirty="0">
                <a:ea typeface="+mn-lt"/>
                <a:cs typeface="+mn-lt"/>
              </a:rPr>
              <a:t>.</a:t>
            </a:r>
          </a:p>
          <a:p>
            <a:r>
              <a:rPr lang="en-US" sz="1700" b="1" dirty="0">
                <a:ea typeface="+mn-lt"/>
                <a:cs typeface="+mn-lt"/>
              </a:rPr>
              <a:t>Methodology: </a:t>
            </a:r>
            <a:r>
              <a:rPr lang="en-US" sz="1700" dirty="0">
                <a:ea typeface="+mn-lt"/>
                <a:cs typeface="+mn-lt"/>
              </a:rPr>
              <a:t>Leveraging technology, collaborative development, and iterative enhancements for platform creation.</a:t>
            </a:r>
          </a:p>
          <a:p>
            <a:r>
              <a:rPr lang="en-US" sz="1700" b="1" dirty="0">
                <a:ea typeface="+mn-lt"/>
                <a:cs typeface="+mn-lt"/>
              </a:rPr>
              <a:t>Expected Outcomes: </a:t>
            </a:r>
            <a:r>
              <a:rPr lang="en-US" sz="1700" dirty="0">
                <a:ea typeface="+mn-lt"/>
                <a:cs typeface="+mn-lt"/>
              </a:rPr>
              <a:t>Increased engagement, enriched fashion knowledge, trust, and an innovative style discovery platform.</a:t>
            </a:r>
          </a:p>
          <a:p>
            <a:r>
              <a:rPr lang="en-US" sz="1700" b="1" dirty="0">
                <a:ea typeface="+mn-lt"/>
                <a:cs typeface="+mn-lt"/>
              </a:rPr>
              <a:t>Challenges Faced: </a:t>
            </a:r>
            <a:r>
              <a:rPr lang="en-US" sz="1700" dirty="0">
                <a:ea typeface="+mn-lt"/>
                <a:cs typeface="+mn-lt"/>
              </a:rPr>
              <a:t>Managing diverse fashion data, designer integration complexities, security, responsive design, and algorithm development.</a:t>
            </a:r>
          </a:p>
          <a:p>
            <a:r>
              <a:rPr lang="en-US" sz="1700" b="1" dirty="0">
                <a:ea typeface="+mn-lt"/>
                <a:cs typeface="+mn-lt"/>
              </a:rPr>
              <a:t>Approach Taken: </a:t>
            </a:r>
            <a:r>
              <a:rPr lang="en-US" sz="1700" dirty="0">
                <a:ea typeface="+mn-lt"/>
                <a:cs typeface="+mn-lt"/>
              </a:rPr>
              <a:t>In-depth analysis, user-centric design, technology fusion, iterative improvements, and community cultivation.</a:t>
            </a:r>
          </a:p>
          <a:p>
            <a:r>
              <a:rPr lang="en-US" sz="1700" b="1" dirty="0">
                <a:ea typeface="+mn-lt"/>
                <a:cs typeface="+mn-lt"/>
              </a:rPr>
              <a:t>Key Features: </a:t>
            </a:r>
            <a:r>
              <a:rPr lang="en-US" sz="1700" dirty="0">
                <a:ea typeface="+mn-lt"/>
                <a:cs typeface="+mn-lt"/>
              </a:rPr>
              <a:t>Comprehensive fashion database, personalized profiles, outfit curation, immersive visuals, and community interaction.</a:t>
            </a:r>
          </a:p>
          <a:p>
            <a:r>
              <a:rPr lang="en-US" sz="1700" b="1" dirty="0">
                <a:ea typeface="+mn-lt"/>
                <a:cs typeface="+mn-lt"/>
              </a:rPr>
              <a:t>Unique Functionalities: </a:t>
            </a:r>
            <a:r>
              <a:rPr lang="en-US" sz="1700" dirty="0">
                <a:ea typeface="+mn-lt"/>
                <a:cs typeface="+mn-lt"/>
              </a:rPr>
              <a:t>Detailed style metadata, collaborative styling, visual preferences, robust privacy, and community-driven metrics.</a:t>
            </a:r>
          </a:p>
          <a:p>
            <a:r>
              <a:rPr lang="en-US" sz="1700" b="1" dirty="0">
                <a:ea typeface="+mn-lt"/>
                <a:cs typeface="+mn-lt"/>
              </a:rPr>
              <a:t>Future Improvements: </a:t>
            </a:r>
            <a:r>
              <a:rPr lang="en-US" sz="1700" dirty="0">
                <a:ea typeface="+mn-lt"/>
                <a:cs typeface="+mn-lt"/>
              </a:rPr>
              <a:t>Social sharing, live fashion streams, AI-driven style recommendations, event integration, and support for emerging designers.</a:t>
            </a:r>
            <a:endParaRPr lang="en-GB" sz="1700" dirty="0">
              <a:ea typeface="Calibri"/>
              <a:cs typeface="Calibri"/>
            </a:endParaRPr>
          </a:p>
        </p:txBody>
      </p:sp>
    </p:spTree>
    <p:extLst>
      <p:ext uri="{BB962C8B-B14F-4D97-AF65-F5344CB8AC3E}">
        <p14:creationId xmlns:p14="http://schemas.microsoft.com/office/powerpoint/2010/main" val="380902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654DB-1FF1-448D-E34A-CFBB173E80A0}"/>
              </a:ext>
            </a:extLst>
          </p:cNvPr>
          <p:cNvSpPr>
            <a:spLocks noGrp="1"/>
          </p:cNvSpPr>
          <p:nvPr>
            <p:ph type="title"/>
          </p:nvPr>
        </p:nvSpPr>
        <p:spPr>
          <a:xfrm>
            <a:off x="54429" y="71210"/>
            <a:ext cx="10515600" cy="1325563"/>
          </a:xfrm>
        </p:spPr>
        <p:txBody>
          <a:bodyPr/>
          <a:lstStyle/>
          <a:p>
            <a:r>
              <a:rPr lang="en-GB" dirty="0">
                <a:ea typeface="Calibri Light"/>
                <a:cs typeface="Calibri Light"/>
              </a:rPr>
              <a:t>ACKNOWLEDGEMENT</a:t>
            </a:r>
            <a:endParaRPr lang="en-GB" dirty="0"/>
          </a:p>
        </p:txBody>
      </p:sp>
      <p:sp>
        <p:nvSpPr>
          <p:cNvPr id="3" name="Content Placeholder 2">
            <a:extLst>
              <a:ext uri="{FF2B5EF4-FFF2-40B4-BE49-F238E27FC236}">
                <a16:creationId xmlns:a16="http://schemas.microsoft.com/office/drawing/2014/main" id="{72119BB4-48EA-E3D9-8683-5133ADAB21C9}"/>
              </a:ext>
            </a:extLst>
          </p:cNvPr>
          <p:cNvSpPr>
            <a:spLocks noGrp="1"/>
          </p:cNvSpPr>
          <p:nvPr>
            <p:ph idx="1"/>
          </p:nvPr>
        </p:nvSpPr>
        <p:spPr>
          <a:xfrm>
            <a:off x="108858" y="1466397"/>
            <a:ext cx="11974285" cy="5396366"/>
          </a:xfrm>
        </p:spPr>
        <p:txBody>
          <a:bodyPr vert="horz" lIns="91440" tIns="45720" rIns="91440" bIns="45720" rtlCol="0" anchor="t">
            <a:noAutofit/>
          </a:bodyPr>
          <a:lstStyle/>
          <a:p>
            <a:r>
              <a:rPr lang="en-GB" sz="2400" dirty="0">
                <a:ea typeface="+mn-lt"/>
                <a:cs typeface="+mn-lt"/>
              </a:rPr>
              <a:t>"We would like to express our sincere gratitude to everyone who contributed to the successful completion of the </a:t>
            </a:r>
            <a:r>
              <a:rPr lang="en-GB" sz="2400" dirty="0" err="1">
                <a:ea typeface="+mn-lt"/>
                <a:cs typeface="+mn-lt"/>
              </a:rPr>
              <a:t>Vastra</a:t>
            </a:r>
            <a:r>
              <a:rPr lang="en-GB" sz="2400" dirty="0">
                <a:ea typeface="+mn-lt"/>
                <a:cs typeface="+mn-lt"/>
              </a:rPr>
              <a:t> project. Our heartfelt thanks to our project supervisor, Mrs. Ruchi Gupta mam ,for his guidance, support, and valuable insights throughout this </a:t>
            </a:r>
            <a:r>
              <a:rPr lang="en-GB" sz="2400" dirty="0" err="1">
                <a:ea typeface="+mn-lt"/>
                <a:cs typeface="+mn-lt"/>
              </a:rPr>
              <a:t>endeavor</a:t>
            </a:r>
            <a:r>
              <a:rPr lang="en-GB" sz="2400" dirty="0">
                <a:ea typeface="+mn-lt"/>
                <a:cs typeface="+mn-lt"/>
              </a:rPr>
              <a:t>.</a:t>
            </a:r>
            <a:endParaRPr lang="en-GB" sz="2400" dirty="0">
              <a:ea typeface="Calibri" panose="020F0502020204030204"/>
              <a:cs typeface="Calibri" panose="020F0502020204030204"/>
            </a:endParaRPr>
          </a:p>
          <a:p>
            <a:r>
              <a:rPr lang="en-GB" sz="2400" dirty="0">
                <a:ea typeface="+mn-lt"/>
                <a:cs typeface="+mn-lt"/>
              </a:rPr>
              <a:t>We extend our appreciation to the entire team – Harsh Agarwal, </a:t>
            </a:r>
            <a:r>
              <a:rPr lang="en-GB" sz="2400" dirty="0" err="1">
                <a:ea typeface="+mn-lt"/>
                <a:cs typeface="+mn-lt"/>
              </a:rPr>
              <a:t>Divyank</a:t>
            </a:r>
            <a:r>
              <a:rPr lang="en-GB" sz="2400" dirty="0">
                <a:ea typeface="+mn-lt"/>
                <a:cs typeface="+mn-lt"/>
              </a:rPr>
              <a:t> Nigam, Om </a:t>
            </a:r>
            <a:r>
              <a:rPr lang="en-GB" sz="2400" dirty="0" err="1">
                <a:ea typeface="+mn-lt"/>
                <a:cs typeface="+mn-lt"/>
              </a:rPr>
              <a:t>Chokse</a:t>
            </a:r>
            <a:r>
              <a:rPr lang="en-GB" sz="2400" dirty="0">
                <a:ea typeface="+mn-lt"/>
                <a:cs typeface="+mn-lt"/>
              </a:rPr>
              <a:t>, and Kushagra Dixit - for their dedication, hard work, and collaboration in bringing this project to fruition.</a:t>
            </a:r>
            <a:endParaRPr lang="en-GB" sz="2400" dirty="0">
              <a:ea typeface="Calibri"/>
              <a:cs typeface="Calibri"/>
            </a:endParaRPr>
          </a:p>
          <a:p>
            <a:r>
              <a:rPr lang="en-GB" sz="2400" dirty="0">
                <a:ea typeface="+mn-lt"/>
                <a:cs typeface="+mn-lt"/>
              </a:rPr>
              <a:t>Additionally, we acknowledge the invaluable contributions from various resources, technical support, and the unwavering encouragement from our peers and mentors.</a:t>
            </a:r>
            <a:endParaRPr lang="en-GB" sz="2400" dirty="0">
              <a:ea typeface="Calibri"/>
              <a:cs typeface="Calibri"/>
            </a:endParaRPr>
          </a:p>
          <a:p>
            <a:r>
              <a:rPr lang="en-GB" sz="2400" dirty="0">
                <a:ea typeface="+mn-lt"/>
                <a:cs typeface="+mn-lt"/>
              </a:rPr>
              <a:t>Lastly, we thank our users for their feedback, which has been instrumental in shaping this music streaming platform.</a:t>
            </a:r>
            <a:endParaRPr lang="en-GB" sz="2400" dirty="0">
              <a:ea typeface="Calibri"/>
              <a:cs typeface="Calibri"/>
            </a:endParaRPr>
          </a:p>
          <a:p>
            <a:r>
              <a:rPr lang="en-GB" sz="2400" dirty="0">
                <a:ea typeface="+mn-lt"/>
                <a:cs typeface="+mn-lt"/>
              </a:rPr>
              <a:t>This project wouldn't have been possible without the collective efforts, expertise, and encouragement of everyone involved. Thank you all for your invaluable contributions."</a:t>
            </a:r>
            <a:endParaRPr lang="en-GB" sz="2400" dirty="0">
              <a:ea typeface="Calibri"/>
              <a:cs typeface="Calibri"/>
            </a:endParaRPr>
          </a:p>
          <a:p>
            <a:endParaRPr lang="en-GB" sz="4800" dirty="0">
              <a:ea typeface="Calibri"/>
              <a:cs typeface="Calibri"/>
            </a:endParaRPr>
          </a:p>
        </p:txBody>
      </p:sp>
    </p:spTree>
    <p:extLst>
      <p:ext uri="{BB962C8B-B14F-4D97-AF65-F5344CB8AC3E}">
        <p14:creationId xmlns:p14="http://schemas.microsoft.com/office/powerpoint/2010/main" val="317174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AF40-E50C-5360-669D-7F2039F3E76D}"/>
              </a:ext>
            </a:extLst>
          </p:cNvPr>
          <p:cNvSpPr>
            <a:spLocks noGrp="1"/>
          </p:cNvSpPr>
          <p:nvPr>
            <p:ph type="title"/>
          </p:nvPr>
        </p:nvSpPr>
        <p:spPr/>
        <p:txBody>
          <a:bodyPr/>
          <a:lstStyle/>
          <a:p>
            <a:r>
              <a:rPr lang="en-GB" dirty="0">
                <a:ea typeface="Calibri Light"/>
                <a:cs typeface="Calibri Light"/>
              </a:rPr>
              <a:t>QUESTION AND ANSWER ROUND</a:t>
            </a:r>
            <a:br>
              <a:rPr lang="en-GB" dirty="0">
                <a:ea typeface="Calibri Light"/>
                <a:cs typeface="Calibri Light"/>
              </a:rPr>
            </a:br>
            <a:endParaRPr lang="en-GB" dirty="0">
              <a:ea typeface="Calibri Light"/>
              <a:cs typeface="Calibri Light"/>
            </a:endParaRPr>
          </a:p>
        </p:txBody>
      </p:sp>
      <p:sp>
        <p:nvSpPr>
          <p:cNvPr id="3" name="Content Placeholder 2">
            <a:extLst>
              <a:ext uri="{FF2B5EF4-FFF2-40B4-BE49-F238E27FC236}">
                <a16:creationId xmlns:a16="http://schemas.microsoft.com/office/drawing/2014/main" id="{CDBC4418-BB70-1A4B-B713-23E8E9ECC4E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78177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191A-670C-76FE-A94C-09CE53A7468D}"/>
              </a:ext>
            </a:extLst>
          </p:cNvPr>
          <p:cNvSpPr>
            <a:spLocks noGrp="1"/>
          </p:cNvSpPr>
          <p:nvPr>
            <p:ph type="title"/>
          </p:nvPr>
        </p:nvSpPr>
        <p:spPr>
          <a:xfrm>
            <a:off x="489857" y="-473074"/>
            <a:ext cx="10515600" cy="1706562"/>
          </a:xfrm>
        </p:spPr>
        <p:txBody>
          <a:bodyPr/>
          <a:lstStyle/>
          <a:p>
            <a:r>
              <a:rPr lang="en-GB" dirty="0">
                <a:cs typeface="Calibri Light"/>
              </a:rPr>
              <a:t>INTRODUCTION</a:t>
            </a:r>
            <a:endParaRPr lang="en-GB" dirty="0"/>
          </a:p>
        </p:txBody>
      </p:sp>
      <p:sp>
        <p:nvSpPr>
          <p:cNvPr id="3" name="Content Placeholder 2">
            <a:extLst>
              <a:ext uri="{FF2B5EF4-FFF2-40B4-BE49-F238E27FC236}">
                <a16:creationId xmlns:a16="http://schemas.microsoft.com/office/drawing/2014/main" id="{493B1B20-DA1E-D693-DA02-55869C0E05A7}"/>
              </a:ext>
            </a:extLst>
          </p:cNvPr>
          <p:cNvSpPr>
            <a:spLocks noGrp="1"/>
          </p:cNvSpPr>
          <p:nvPr>
            <p:ph idx="1"/>
          </p:nvPr>
        </p:nvSpPr>
        <p:spPr>
          <a:xfrm>
            <a:off x="337458" y="845912"/>
            <a:ext cx="11756570" cy="6278107"/>
          </a:xfrm>
        </p:spPr>
        <p:txBody>
          <a:bodyPr vert="horz" lIns="91440" tIns="45720" rIns="91440" bIns="45720" rtlCol="0" anchor="t">
            <a:normAutofit/>
          </a:bodyPr>
          <a:lstStyle/>
          <a:p>
            <a:r>
              <a:rPr lang="en-GB" sz="2000" dirty="0">
                <a:ea typeface="+mn-lt"/>
                <a:cs typeface="+mn-lt"/>
              </a:rPr>
              <a:t>In this project, we're developing </a:t>
            </a:r>
            <a:r>
              <a:rPr lang="en-GB" sz="2000" dirty="0" err="1">
                <a:ea typeface="+mn-lt"/>
                <a:cs typeface="+mn-lt"/>
              </a:rPr>
              <a:t>Vastra</a:t>
            </a:r>
            <a:r>
              <a:rPr lang="en-GB" sz="2000" dirty="0">
                <a:ea typeface="+mn-lt"/>
                <a:cs typeface="+mn-lt"/>
              </a:rPr>
              <a:t>, an E-</a:t>
            </a:r>
            <a:r>
              <a:rPr lang="en-GB" sz="2000" dirty="0" err="1">
                <a:ea typeface="+mn-lt"/>
                <a:cs typeface="+mn-lt"/>
              </a:rPr>
              <a:t>Comerce</a:t>
            </a:r>
            <a:r>
              <a:rPr lang="en-GB" sz="2000" dirty="0">
                <a:ea typeface="+mn-lt"/>
                <a:cs typeface="+mn-lt"/>
              </a:rPr>
              <a:t> website using the HTML,CSS And JS. </a:t>
            </a:r>
            <a:r>
              <a:rPr lang="en-US" sz="2000" dirty="0">
                <a:ea typeface="+mn-lt"/>
                <a:cs typeface="+mn-lt"/>
              </a:rPr>
              <a:t>Our goal is to create a user-friendly platform that offers a seamless shopping experience, providing intuitive navigation, clear product information, effortless search and filter functionalities, and a visually appealing interface. We aim to ensure accessibility for users of all preferences and sizes, fostering an inclusive environment for sustainable fashion choices</a:t>
            </a:r>
            <a:r>
              <a:rPr lang="en-GB" sz="2000" dirty="0">
                <a:ea typeface="+mn-lt"/>
                <a:cs typeface="+mn-lt"/>
              </a:rPr>
              <a:t>. </a:t>
            </a:r>
            <a:r>
              <a:rPr lang="en-US" sz="2000" dirty="0">
                <a:ea typeface="+mn-lt"/>
                <a:cs typeface="+mn-lt"/>
              </a:rPr>
              <a:t>We aim to overcome challenges related to inventory management, secure payment processing, and ensuring the authenticity of sustainable products, all while cultivating a vibrant and interactive space for fashion enthusiasts to explore, discover, and embrace eco-conscious clothing choices</a:t>
            </a:r>
            <a:r>
              <a:rPr lang="en-GB" sz="2000" dirty="0">
                <a:ea typeface="+mn-lt"/>
                <a:cs typeface="+mn-lt"/>
              </a:rPr>
              <a:t>.</a:t>
            </a:r>
          </a:p>
          <a:p>
            <a:r>
              <a:rPr lang="en-GB" sz="2000" dirty="0">
                <a:ea typeface="+mn-lt"/>
                <a:cs typeface="+mn-lt"/>
              </a:rPr>
              <a:t>Problem Statement:</a:t>
            </a:r>
            <a:endParaRPr lang="en-GB" sz="2000" dirty="0">
              <a:cs typeface="Calibri"/>
            </a:endParaRPr>
          </a:p>
          <a:p>
            <a:r>
              <a:rPr lang="en-US" sz="2000" dirty="0">
                <a:ea typeface="+mn-lt"/>
                <a:cs typeface="+mn-lt"/>
              </a:rPr>
              <a:t>Existing fashion platforms often struggle with user-friendly interfaces, limiting seamless exploration and community engagement within the fashion landscape. Challenges persist in efficiently organizing personalized fashion preferences, discovering a wide array of styles, and fostering interactions within the fashion-loving community. These limitations hinder the full potential of an engaging and inclusive fashion platform</a:t>
            </a:r>
            <a:r>
              <a:rPr lang="en-GB" sz="2000" dirty="0">
                <a:ea typeface="+mn-lt"/>
                <a:cs typeface="+mn-lt"/>
              </a:rPr>
              <a:t>.</a:t>
            </a:r>
            <a:endParaRPr lang="en-GB" sz="2000" dirty="0">
              <a:cs typeface="Calibri"/>
            </a:endParaRPr>
          </a:p>
          <a:p>
            <a:r>
              <a:rPr lang="en-GB" sz="2000" dirty="0">
                <a:ea typeface="+mn-lt"/>
                <a:cs typeface="+mn-lt"/>
              </a:rPr>
              <a:t>Motivation for Vastra.com</a:t>
            </a:r>
          </a:p>
          <a:p>
            <a:r>
              <a:rPr lang="en-GB" sz="2000" dirty="0">
                <a:ea typeface="+mn-lt"/>
                <a:cs typeface="+mn-lt"/>
              </a:rPr>
              <a:t>Addressing fashion platform limitations.</a:t>
            </a:r>
          </a:p>
          <a:p>
            <a:r>
              <a:rPr lang="en-GB" sz="2000" dirty="0">
                <a:ea typeface="+mn-lt"/>
                <a:cs typeface="+mn-lt"/>
              </a:rPr>
              <a:t>Enabling effortless exploration.</a:t>
            </a:r>
          </a:p>
          <a:p>
            <a:r>
              <a:rPr lang="en-GB" sz="2000" dirty="0">
                <a:ea typeface="+mn-lt"/>
                <a:cs typeface="+mn-lt"/>
              </a:rPr>
              <a:t>Personalized experiences.</a:t>
            </a:r>
          </a:p>
          <a:p>
            <a:r>
              <a:rPr lang="en-GB" sz="2000" dirty="0">
                <a:ea typeface="+mn-lt"/>
                <a:cs typeface="+mn-lt"/>
              </a:rPr>
              <a:t>Comprehensive brand representation.</a:t>
            </a:r>
          </a:p>
        </p:txBody>
      </p:sp>
    </p:spTree>
    <p:extLst>
      <p:ext uri="{BB962C8B-B14F-4D97-AF65-F5344CB8AC3E}">
        <p14:creationId xmlns:p14="http://schemas.microsoft.com/office/powerpoint/2010/main" val="379623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404B-FBF6-9CF8-D9C9-BC3C0E83BFC8}"/>
              </a:ext>
            </a:extLst>
          </p:cNvPr>
          <p:cNvSpPr>
            <a:spLocks noGrp="1"/>
          </p:cNvSpPr>
          <p:nvPr>
            <p:ph type="title"/>
          </p:nvPr>
        </p:nvSpPr>
        <p:spPr>
          <a:xfrm>
            <a:off x="76200" y="136525"/>
            <a:ext cx="10515600" cy="1325563"/>
          </a:xfrm>
        </p:spPr>
        <p:txBody>
          <a:bodyPr/>
          <a:lstStyle/>
          <a:p>
            <a:r>
              <a:rPr lang="en-GB" dirty="0">
                <a:cs typeface="Calibri Light"/>
              </a:rPr>
              <a:t>OBJECTIVES</a:t>
            </a:r>
            <a:br>
              <a:rPr lang="en-GB" dirty="0">
                <a:cs typeface="Calibri Light"/>
              </a:rPr>
            </a:br>
            <a:endParaRPr lang="en-GB" dirty="0"/>
          </a:p>
        </p:txBody>
      </p:sp>
      <p:sp>
        <p:nvSpPr>
          <p:cNvPr id="3" name="Content Placeholder 2">
            <a:extLst>
              <a:ext uri="{FF2B5EF4-FFF2-40B4-BE49-F238E27FC236}">
                <a16:creationId xmlns:a16="http://schemas.microsoft.com/office/drawing/2014/main" id="{B5814D71-5E8D-F548-EDF7-A6AC298C2410}"/>
              </a:ext>
            </a:extLst>
          </p:cNvPr>
          <p:cNvSpPr>
            <a:spLocks noGrp="1"/>
          </p:cNvSpPr>
          <p:nvPr>
            <p:ph idx="1"/>
          </p:nvPr>
        </p:nvSpPr>
        <p:spPr>
          <a:xfrm>
            <a:off x="391886" y="900340"/>
            <a:ext cx="10961914" cy="5831794"/>
          </a:xfrm>
        </p:spPr>
        <p:txBody>
          <a:bodyPr vert="horz" lIns="91440" tIns="45720" rIns="91440" bIns="45720" rtlCol="0" anchor="t">
            <a:normAutofit fontScale="92500" lnSpcReduction="10000"/>
          </a:bodyPr>
          <a:lstStyle/>
          <a:p>
            <a:r>
              <a:rPr lang="en-US" sz="2000" dirty="0">
                <a:ea typeface="+mn-lt"/>
                <a:cs typeface="+mn-lt"/>
              </a:rPr>
              <a:t>The objective of our project, Vastra.com, is to craft a user-centric e-commerce platform focusing on sustainable fashion, utilizing advanced technology and a user-friendly interface. This platform aims to offer a curated and diverse collection, personalized user experiences, efficient product curation, seamless shopping experiences, detailed brand profiles, and community engagement features. Our goal is to create an immersive space for fashion enthusiasts to explore, discover, and embrace sustainable fashion choices while addressing challenges related to inventory management, secure payment processing, and ensuring authenticity.</a:t>
            </a:r>
            <a:endParaRPr lang="en-GB" sz="2000" dirty="0">
              <a:ea typeface="+mn-lt"/>
              <a:cs typeface="+mn-lt"/>
            </a:endParaRPr>
          </a:p>
          <a:p>
            <a:r>
              <a:rPr lang="en-GB" sz="2000" dirty="0">
                <a:ea typeface="+mn-lt"/>
                <a:cs typeface="+mn-lt"/>
              </a:rPr>
              <a:t># </a:t>
            </a:r>
            <a:r>
              <a:rPr lang="en-GB" sz="2000" b="1" dirty="0">
                <a:solidFill>
                  <a:srgbClr val="FF0000"/>
                </a:solidFill>
                <a:ea typeface="+mn-lt"/>
                <a:cs typeface="+mn-lt"/>
              </a:rPr>
              <a:t> In this project, our aims are to</a:t>
            </a:r>
            <a:r>
              <a:rPr lang="en-GB" sz="2000" dirty="0">
                <a:ea typeface="+mn-lt"/>
                <a:cs typeface="+mn-lt"/>
              </a:rPr>
              <a:t>:</a:t>
            </a:r>
            <a:endParaRPr lang="en-GB" sz="2000" dirty="0">
              <a:cs typeface="Calibri"/>
            </a:endParaRPr>
          </a:p>
          <a:p>
            <a:r>
              <a:rPr lang="en-US" sz="2000" dirty="0">
                <a:ea typeface="+mn-lt"/>
                <a:cs typeface="+mn-lt"/>
              </a:rPr>
              <a:t>Establish a seamless and user-friendly e-commerce platform, leveraging modern technologies and intuitive design principles.</a:t>
            </a:r>
          </a:p>
          <a:p>
            <a:r>
              <a:rPr lang="en-US" sz="2000" dirty="0">
                <a:ea typeface="+mn-lt"/>
                <a:cs typeface="+mn-lt"/>
              </a:rPr>
              <a:t>Curate an expansive and diverse collection of sustainable fashion choices, accommodating various styles and preferences.</a:t>
            </a:r>
          </a:p>
          <a:p>
            <a:r>
              <a:rPr lang="en-US" sz="2000" dirty="0">
                <a:ea typeface="+mn-lt"/>
                <a:cs typeface="+mn-lt"/>
              </a:rPr>
              <a:t>Enable users to personalize their shopping journey by creating profiles and efficiently managing their preferred selections.</a:t>
            </a:r>
          </a:p>
          <a:p>
            <a:r>
              <a:rPr lang="en-US" sz="2000" dirty="0">
                <a:ea typeface="+mn-lt"/>
                <a:cs typeface="+mn-lt"/>
              </a:rPr>
              <a:t>Ensure a high-quality shopping experience with essential features for effortless navigation and selection.</a:t>
            </a:r>
          </a:p>
          <a:p>
            <a:r>
              <a:rPr lang="en-US" sz="2000" dirty="0">
                <a:ea typeface="+mn-lt"/>
                <a:cs typeface="+mn-lt"/>
              </a:rPr>
              <a:t>Develop comprehensive brand profiles and detailed product information for an informed shopping experience.</a:t>
            </a:r>
          </a:p>
          <a:p>
            <a:r>
              <a:rPr lang="en-US" sz="2000" dirty="0">
                <a:ea typeface="+mn-lt"/>
                <a:cs typeface="+mn-lt"/>
              </a:rPr>
              <a:t>Address challenges related to inventory management, secure payment processing, and ensuring authenticity within the platform.</a:t>
            </a:r>
          </a:p>
          <a:p>
            <a:endParaRPr lang="en-GB" sz="2000" dirty="0">
              <a:cs typeface="Calibri"/>
            </a:endParaRPr>
          </a:p>
          <a:p>
            <a:endParaRPr lang="en-GB" sz="2000" dirty="0">
              <a:cs typeface="Calibri"/>
            </a:endParaRPr>
          </a:p>
        </p:txBody>
      </p:sp>
    </p:spTree>
    <p:extLst>
      <p:ext uri="{BB962C8B-B14F-4D97-AF65-F5344CB8AC3E}">
        <p14:creationId xmlns:p14="http://schemas.microsoft.com/office/powerpoint/2010/main" val="3444301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61F5E-3B43-1D4B-3FBD-A2FE2C7FC326}"/>
              </a:ext>
            </a:extLst>
          </p:cNvPr>
          <p:cNvSpPr>
            <a:spLocks noGrp="1"/>
          </p:cNvSpPr>
          <p:nvPr>
            <p:ph type="title"/>
          </p:nvPr>
        </p:nvSpPr>
        <p:spPr>
          <a:xfrm>
            <a:off x="195943" y="-385989"/>
            <a:ext cx="11157857" cy="1423533"/>
          </a:xfrm>
        </p:spPr>
        <p:txBody>
          <a:bodyPr/>
          <a:lstStyle/>
          <a:p>
            <a:r>
              <a:rPr lang="en-GB" dirty="0">
                <a:cs typeface="Calibri Light"/>
              </a:rPr>
              <a:t>PROBLEM STATEMENT</a:t>
            </a:r>
          </a:p>
        </p:txBody>
      </p:sp>
      <p:sp>
        <p:nvSpPr>
          <p:cNvPr id="3" name="Content Placeholder 2">
            <a:extLst>
              <a:ext uri="{FF2B5EF4-FFF2-40B4-BE49-F238E27FC236}">
                <a16:creationId xmlns:a16="http://schemas.microsoft.com/office/drawing/2014/main" id="{C1752E80-EA69-E8EB-278E-41355935184F}"/>
              </a:ext>
            </a:extLst>
          </p:cNvPr>
          <p:cNvSpPr>
            <a:spLocks noGrp="1"/>
          </p:cNvSpPr>
          <p:nvPr>
            <p:ph idx="1"/>
          </p:nvPr>
        </p:nvSpPr>
        <p:spPr>
          <a:xfrm>
            <a:off x="239486" y="573769"/>
            <a:ext cx="11952514" cy="6284231"/>
          </a:xfrm>
        </p:spPr>
        <p:txBody>
          <a:bodyPr vert="horz" lIns="91440" tIns="45720" rIns="91440" bIns="45720" rtlCol="0" anchor="t">
            <a:noAutofit/>
          </a:bodyPr>
          <a:lstStyle/>
          <a:p>
            <a:r>
              <a:rPr lang="en-US" sz="2000" b="1" dirty="0">
                <a:ea typeface="+mn-lt"/>
                <a:cs typeface="+mn-lt"/>
              </a:rPr>
              <a:t>Existing Issues Addressed:</a:t>
            </a:r>
          </a:p>
          <a:p>
            <a:r>
              <a:rPr lang="en-US" sz="2000" dirty="0">
                <a:ea typeface="+mn-lt"/>
                <a:cs typeface="+mn-lt"/>
              </a:rPr>
              <a:t>Challenges stemming from inadequate user interfaces, limited fashion exploration, and community engagement, alongside user experience limitations in current fashion platforms.</a:t>
            </a:r>
          </a:p>
          <a:p>
            <a:r>
              <a:rPr lang="en-US" sz="2000" b="1" dirty="0">
                <a:ea typeface="+mn-lt"/>
                <a:cs typeface="+mn-lt"/>
              </a:rPr>
              <a:t>Significance of the Project:</a:t>
            </a:r>
          </a:p>
          <a:p>
            <a:r>
              <a:rPr lang="en-US" sz="2000" dirty="0">
                <a:ea typeface="+mn-lt"/>
                <a:cs typeface="+mn-lt"/>
              </a:rPr>
              <a:t>Facilitating enhanced fashion discovery, personalized user experiences, fostering vibrant community interactions, addressing platform limitations, and innovating fashion engagement through modern technologies.</a:t>
            </a:r>
          </a:p>
          <a:p>
            <a:r>
              <a:rPr lang="en-US" sz="2000" b="1" dirty="0">
                <a:ea typeface="+mn-lt"/>
                <a:cs typeface="+mn-lt"/>
              </a:rPr>
              <a:t>Improvements Targeted:</a:t>
            </a:r>
          </a:p>
          <a:p>
            <a:r>
              <a:rPr lang="en-US" sz="2000" dirty="0">
                <a:ea typeface="+mn-lt"/>
                <a:cs typeface="+mn-lt"/>
              </a:rPr>
              <a:t>Streamlined fashion exploration, personalized profiles, improved product curation, diverse style exploration, vibrant community interactions, enhanced user experiences, and seamless shopping experiences.</a:t>
            </a:r>
          </a:p>
          <a:p>
            <a:r>
              <a:rPr lang="en-US" sz="2000" b="1" dirty="0">
                <a:ea typeface="+mn-lt"/>
                <a:cs typeface="+mn-lt"/>
              </a:rPr>
              <a:t>Project's Relevance:</a:t>
            </a:r>
          </a:p>
          <a:p>
            <a:r>
              <a:rPr lang="en-US" sz="2000" dirty="0">
                <a:ea typeface="+mn-lt"/>
                <a:cs typeface="+mn-lt"/>
              </a:rPr>
              <a:t>Catering to user demands for efficient fashion platforms that encourage exploration, personalization, community engagement, and overcoming current limitations within the fashion retail space</a:t>
            </a:r>
            <a:r>
              <a:rPr lang="en-US" sz="2000" b="1" dirty="0">
                <a:ea typeface="+mn-lt"/>
                <a:cs typeface="+mn-lt"/>
              </a:rPr>
              <a:t>.</a:t>
            </a:r>
          </a:p>
          <a:p>
            <a:r>
              <a:rPr lang="en-US" sz="2000" b="1" dirty="0">
                <a:ea typeface="+mn-lt"/>
                <a:cs typeface="+mn-lt"/>
              </a:rPr>
              <a:t>User Benefits:</a:t>
            </a:r>
          </a:p>
          <a:p>
            <a:r>
              <a:rPr lang="en-US" sz="2000" dirty="0">
                <a:ea typeface="+mn-lt"/>
                <a:cs typeface="+mn-lt"/>
              </a:rPr>
              <a:t>Improved ease in discovering diverse fashion choices, personalized shopping experiences, enhanced community interaction within fashion enthusiasts, and an overall enriched online shopping journey.</a:t>
            </a:r>
          </a:p>
        </p:txBody>
      </p:sp>
    </p:spTree>
    <p:extLst>
      <p:ext uri="{BB962C8B-B14F-4D97-AF65-F5344CB8AC3E}">
        <p14:creationId xmlns:p14="http://schemas.microsoft.com/office/powerpoint/2010/main" val="198754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9D12-607D-0FEF-99F8-B22ACA2013EB}"/>
              </a:ext>
            </a:extLst>
          </p:cNvPr>
          <p:cNvSpPr>
            <a:spLocks noGrp="1"/>
          </p:cNvSpPr>
          <p:nvPr>
            <p:ph type="title"/>
          </p:nvPr>
        </p:nvSpPr>
        <p:spPr>
          <a:xfrm>
            <a:off x="108857" y="-59417"/>
            <a:ext cx="10515600" cy="1586819"/>
          </a:xfrm>
        </p:spPr>
        <p:txBody>
          <a:bodyPr/>
          <a:lstStyle/>
          <a:p>
            <a:r>
              <a:rPr lang="en-GB" dirty="0">
                <a:ea typeface="Calibri Light"/>
                <a:cs typeface="Calibri Light"/>
              </a:rPr>
              <a:t>METHODOLOGY</a:t>
            </a:r>
            <a:endParaRPr lang="en-GB" dirty="0"/>
          </a:p>
        </p:txBody>
      </p:sp>
      <p:sp>
        <p:nvSpPr>
          <p:cNvPr id="3" name="Content Placeholder 2">
            <a:extLst>
              <a:ext uri="{FF2B5EF4-FFF2-40B4-BE49-F238E27FC236}">
                <a16:creationId xmlns:a16="http://schemas.microsoft.com/office/drawing/2014/main" id="{4E8EFB74-281E-537F-7D74-13341B2F69D1}"/>
              </a:ext>
            </a:extLst>
          </p:cNvPr>
          <p:cNvSpPr>
            <a:spLocks noGrp="1"/>
          </p:cNvSpPr>
          <p:nvPr>
            <p:ph idx="1"/>
          </p:nvPr>
        </p:nvSpPr>
        <p:spPr>
          <a:xfrm>
            <a:off x="152401" y="1564368"/>
            <a:ext cx="11974285" cy="5298395"/>
          </a:xfrm>
        </p:spPr>
        <p:txBody>
          <a:bodyPr vert="horz" lIns="91440" tIns="45720" rIns="91440" bIns="45720" rtlCol="0" anchor="t">
            <a:normAutofit lnSpcReduction="10000"/>
          </a:bodyPr>
          <a:lstStyle/>
          <a:p>
            <a:r>
              <a:rPr lang="en-GB" b="1" dirty="0">
                <a:ea typeface="+mn-lt"/>
                <a:cs typeface="+mn-lt"/>
              </a:rPr>
              <a:t>Technology Used:</a:t>
            </a:r>
            <a:r>
              <a:rPr lang="en-GB" dirty="0">
                <a:ea typeface="+mn-lt"/>
                <a:cs typeface="+mn-lt"/>
              </a:rPr>
              <a:t> HTML CSS Java Script.</a:t>
            </a:r>
            <a:endParaRPr lang="en-GB" b="1" dirty="0">
              <a:ea typeface="Calibri"/>
              <a:cs typeface="Calibri"/>
            </a:endParaRPr>
          </a:p>
          <a:p>
            <a:r>
              <a:rPr lang="en-GB" b="1" dirty="0">
                <a:ea typeface="+mn-lt"/>
                <a:cs typeface="+mn-lt"/>
              </a:rPr>
              <a:t>User-Centric Design:</a:t>
            </a:r>
            <a:r>
              <a:rPr lang="en-GB" dirty="0">
                <a:ea typeface="+mn-lt"/>
                <a:cs typeface="+mn-lt"/>
              </a:rPr>
              <a:t> </a:t>
            </a:r>
            <a:r>
              <a:rPr lang="en-US" dirty="0">
                <a:ea typeface="+mn-lt"/>
                <a:cs typeface="+mn-lt"/>
              </a:rPr>
              <a:t> focuses on user-centric design principles, ensuring an intuitive platform for effortless exploration of sustainable fashion.</a:t>
            </a:r>
            <a:r>
              <a:rPr lang="en-GB" dirty="0">
                <a:ea typeface="+mn-lt"/>
                <a:cs typeface="+mn-lt"/>
              </a:rPr>
              <a:t>.</a:t>
            </a:r>
            <a:endParaRPr lang="en-GB" dirty="0">
              <a:ea typeface="Calibri"/>
              <a:cs typeface="Calibri"/>
            </a:endParaRPr>
          </a:p>
          <a:p>
            <a:r>
              <a:rPr lang="en-GB" b="1" dirty="0">
                <a:ea typeface="+mn-lt"/>
                <a:cs typeface="+mn-lt"/>
              </a:rPr>
              <a:t>Community Interaction:</a:t>
            </a:r>
            <a:r>
              <a:rPr lang="en-GB" dirty="0">
                <a:ea typeface="+mn-lt"/>
                <a:cs typeface="+mn-lt"/>
              </a:rPr>
              <a:t> </a:t>
            </a:r>
            <a:r>
              <a:rPr lang="en-US" dirty="0">
                <a:ea typeface="+mn-lt"/>
                <a:cs typeface="+mn-lt"/>
              </a:rPr>
              <a:t>vibrant community engagement, facilitating interaction and collaboration within the fashion community through innovative social interaction tools</a:t>
            </a:r>
            <a:r>
              <a:rPr lang="en-GB" dirty="0">
                <a:ea typeface="+mn-lt"/>
                <a:cs typeface="+mn-lt"/>
              </a:rPr>
              <a:t>.</a:t>
            </a:r>
            <a:endParaRPr lang="en-GB" dirty="0">
              <a:ea typeface="Calibri"/>
              <a:cs typeface="Calibri"/>
            </a:endParaRPr>
          </a:p>
          <a:p>
            <a:r>
              <a:rPr lang="en-GB" b="1" dirty="0">
                <a:ea typeface="+mn-lt"/>
                <a:cs typeface="+mn-lt"/>
              </a:rPr>
              <a:t>Recommendation Algorithms:</a:t>
            </a:r>
            <a:r>
              <a:rPr lang="en-GB" dirty="0">
                <a:ea typeface="+mn-lt"/>
                <a:cs typeface="+mn-lt"/>
              </a:rPr>
              <a:t> </a:t>
            </a:r>
            <a:r>
              <a:rPr lang="en-US" dirty="0">
                <a:ea typeface="+mn-lt"/>
                <a:cs typeface="+mn-lt"/>
              </a:rPr>
              <a:t>employs advanced algorithms to offer personalized fashion suggestions aligned with individual preferences, enhancing the tailored shopping experience for users</a:t>
            </a:r>
            <a:r>
              <a:rPr lang="en-GB" dirty="0">
                <a:ea typeface="+mn-lt"/>
                <a:cs typeface="+mn-lt"/>
              </a:rPr>
              <a:t>.</a:t>
            </a:r>
            <a:endParaRPr lang="en-GB" dirty="0">
              <a:ea typeface="Calibri"/>
              <a:cs typeface="Calibri"/>
            </a:endParaRPr>
          </a:p>
          <a:p>
            <a:r>
              <a:rPr lang="en-GB" b="1" dirty="0">
                <a:ea typeface="+mn-lt"/>
                <a:cs typeface="+mn-lt"/>
              </a:rPr>
              <a:t>Responsive Design &amp; Iterative Development:</a:t>
            </a:r>
            <a:r>
              <a:rPr lang="en-GB" dirty="0">
                <a:ea typeface="+mn-lt"/>
                <a:cs typeface="+mn-lt"/>
              </a:rPr>
              <a:t> </a:t>
            </a:r>
            <a:r>
              <a:rPr lang="en-US" dirty="0">
                <a:ea typeface="+mn-lt"/>
                <a:cs typeface="+mn-lt"/>
              </a:rPr>
              <a:t>prioritizes a responsive design  ensuring continuous platform enhancements driven by user feedback for an evolving and user-centric fashion experience</a:t>
            </a:r>
            <a:br>
              <a:rPr lang="en-US" dirty="0"/>
            </a:br>
            <a:endParaRPr lang="en-US" dirty="0">
              <a:ea typeface="Calibri" panose="020F0502020204030204"/>
              <a:cs typeface="Calibri" panose="020F0502020204030204"/>
            </a:endParaRPr>
          </a:p>
          <a:p>
            <a:endParaRPr lang="en-GB" sz="1200" b="1" dirty="0">
              <a:ea typeface="Calibri"/>
              <a:cs typeface="Calibri"/>
            </a:endParaRPr>
          </a:p>
        </p:txBody>
      </p:sp>
    </p:spTree>
    <p:extLst>
      <p:ext uri="{BB962C8B-B14F-4D97-AF65-F5344CB8AC3E}">
        <p14:creationId xmlns:p14="http://schemas.microsoft.com/office/powerpoint/2010/main" val="89041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3B20-B2CA-3EE4-4A91-C4EC4560B38F}"/>
              </a:ext>
            </a:extLst>
          </p:cNvPr>
          <p:cNvSpPr>
            <a:spLocks noGrp="1"/>
          </p:cNvSpPr>
          <p:nvPr>
            <p:ph type="title"/>
          </p:nvPr>
        </p:nvSpPr>
        <p:spPr>
          <a:xfrm>
            <a:off x="54429" y="-211818"/>
            <a:ext cx="10515600" cy="1445305"/>
          </a:xfrm>
        </p:spPr>
        <p:txBody>
          <a:bodyPr/>
          <a:lstStyle/>
          <a:p>
            <a:r>
              <a:rPr lang="en-GB" dirty="0">
                <a:ea typeface="Calibri Light"/>
                <a:cs typeface="Calibri Light"/>
              </a:rPr>
              <a:t>SYSTEM ARCHITECTURE</a:t>
            </a:r>
            <a:endParaRPr lang="en-GB" dirty="0"/>
          </a:p>
        </p:txBody>
      </p:sp>
      <p:sp>
        <p:nvSpPr>
          <p:cNvPr id="3" name="Content Placeholder 2">
            <a:extLst>
              <a:ext uri="{FF2B5EF4-FFF2-40B4-BE49-F238E27FC236}">
                <a16:creationId xmlns:a16="http://schemas.microsoft.com/office/drawing/2014/main" id="{0F62CF62-7C2D-C70A-88ED-22FAF797C4DE}"/>
              </a:ext>
            </a:extLst>
          </p:cNvPr>
          <p:cNvSpPr>
            <a:spLocks noGrp="1"/>
          </p:cNvSpPr>
          <p:nvPr>
            <p:ph idx="1"/>
          </p:nvPr>
        </p:nvSpPr>
        <p:spPr>
          <a:xfrm>
            <a:off x="217715" y="1161597"/>
            <a:ext cx="11843656" cy="5929765"/>
          </a:xfrm>
        </p:spPr>
        <p:txBody>
          <a:bodyPr vert="horz" lIns="91440" tIns="45720" rIns="91440" bIns="45720" rtlCol="0" anchor="t">
            <a:noAutofit/>
          </a:bodyPr>
          <a:lstStyle/>
          <a:p>
            <a:r>
              <a:rPr lang="en-GB" sz="2000" b="1" dirty="0">
                <a:ea typeface="+mn-lt"/>
                <a:cs typeface="+mn-lt"/>
              </a:rPr>
              <a:t>Frontend (HTML):</a:t>
            </a:r>
            <a:endParaRPr lang="en-GB" sz="2000" dirty="0">
              <a:ea typeface="Calibri" panose="020F0502020204030204"/>
              <a:cs typeface="Calibri" panose="020F0502020204030204"/>
            </a:endParaRPr>
          </a:p>
          <a:p>
            <a:pPr lvl="1"/>
            <a:r>
              <a:rPr lang="en-GB" sz="2000" dirty="0">
                <a:ea typeface="+mn-lt"/>
                <a:cs typeface="+mn-lt"/>
              </a:rPr>
              <a:t>Developed using HTML to create The Structure of Website.</a:t>
            </a:r>
            <a:endParaRPr lang="en-GB" sz="2000" dirty="0">
              <a:ea typeface="Calibri"/>
              <a:cs typeface="Calibri"/>
            </a:endParaRPr>
          </a:p>
          <a:p>
            <a:pPr lvl="1"/>
            <a:r>
              <a:rPr lang="en-US" sz="2000" dirty="0">
                <a:ea typeface="Calibri"/>
                <a:cs typeface="Calibri"/>
              </a:rPr>
              <a:t> ensuring intuitive navigation and content presentation for a user-centric and visually engaging fashion platform</a:t>
            </a:r>
            <a:endParaRPr lang="en-GB" sz="2000" dirty="0">
              <a:ea typeface="Calibri"/>
              <a:cs typeface="Calibri"/>
            </a:endParaRPr>
          </a:p>
          <a:p>
            <a:r>
              <a:rPr lang="en-GB" sz="2000" b="1" dirty="0">
                <a:ea typeface="+mn-lt"/>
                <a:cs typeface="+mn-lt"/>
              </a:rPr>
              <a:t>Frontend (CSS):</a:t>
            </a:r>
            <a:endParaRPr lang="en-GB" sz="2000" dirty="0">
              <a:ea typeface="Calibri" panose="020F0502020204030204"/>
              <a:cs typeface="Calibri" panose="020F0502020204030204"/>
            </a:endParaRPr>
          </a:p>
          <a:p>
            <a:pPr lvl="1"/>
            <a:r>
              <a:rPr lang="en-GB" sz="2000" dirty="0">
                <a:ea typeface="Calibri" panose="020F0502020204030204"/>
                <a:cs typeface="Calibri" panose="020F0502020204030204"/>
              </a:rPr>
              <a:t>Enhances </a:t>
            </a:r>
            <a:r>
              <a:rPr lang="en-US" sz="2000" dirty="0">
                <a:ea typeface="Calibri" panose="020F0502020204030204"/>
                <a:cs typeface="Calibri" panose="020F0502020204030204"/>
              </a:rPr>
              <a:t>with visually captivating styles, refining the website's appearance</a:t>
            </a:r>
            <a:endParaRPr lang="en-GB" sz="2000" dirty="0">
              <a:ea typeface="Calibri" panose="020F0502020204030204"/>
              <a:cs typeface="Calibri" panose="020F0502020204030204"/>
            </a:endParaRPr>
          </a:p>
          <a:p>
            <a:pPr lvl="1"/>
            <a:r>
              <a:rPr lang="en-US" sz="2000" dirty="0">
                <a:ea typeface="+mn-lt"/>
                <a:cs typeface="+mn-lt"/>
              </a:rPr>
              <a:t>ensuring a visually appealing and cohesive presentation of sustainable fashion choices</a:t>
            </a:r>
            <a:r>
              <a:rPr lang="en-GB" sz="2000" dirty="0">
                <a:ea typeface="+mn-lt"/>
                <a:cs typeface="+mn-lt"/>
              </a:rPr>
              <a:t>.</a:t>
            </a:r>
            <a:endParaRPr lang="en-GB" sz="2000" dirty="0">
              <a:ea typeface="Calibri"/>
              <a:cs typeface="Calibri"/>
            </a:endParaRPr>
          </a:p>
          <a:p>
            <a:r>
              <a:rPr lang="en-GB" sz="2000" b="1" dirty="0">
                <a:ea typeface="+mn-lt"/>
                <a:cs typeface="+mn-lt"/>
              </a:rPr>
              <a:t>Frontend (Java Script):</a:t>
            </a:r>
            <a:endParaRPr lang="en-GB" sz="2000" dirty="0">
              <a:ea typeface="Calibri" panose="020F0502020204030204"/>
              <a:cs typeface="Calibri" panose="020F0502020204030204"/>
            </a:endParaRPr>
          </a:p>
          <a:p>
            <a:pPr lvl="1"/>
            <a:r>
              <a:rPr lang="en-US" sz="2000" dirty="0">
                <a:ea typeface="+mn-lt"/>
                <a:cs typeface="+mn-lt"/>
              </a:rPr>
              <a:t>manages various functionalities and interactions within the website</a:t>
            </a:r>
            <a:r>
              <a:rPr lang="en-GB" sz="2000" dirty="0">
                <a:ea typeface="+mn-lt"/>
                <a:cs typeface="+mn-lt"/>
              </a:rPr>
              <a:t>.</a:t>
            </a:r>
            <a:endParaRPr lang="en-GB" sz="2000" dirty="0">
              <a:ea typeface="Calibri"/>
              <a:cs typeface="Calibri"/>
            </a:endParaRPr>
          </a:p>
          <a:p>
            <a:pPr lvl="1"/>
            <a:r>
              <a:rPr lang="en-US" sz="2000" dirty="0">
                <a:ea typeface="+mn-lt"/>
                <a:cs typeface="+mn-lt"/>
              </a:rPr>
              <a:t> ensuring a smooth and responsive fashion exploration experience.</a:t>
            </a:r>
            <a:r>
              <a:rPr lang="en-GB" sz="2000" dirty="0">
                <a:ea typeface="+mn-lt"/>
                <a:cs typeface="+mn-lt"/>
              </a:rPr>
              <a:t>.</a:t>
            </a:r>
            <a:endParaRPr lang="en-GB" sz="2000" dirty="0">
              <a:ea typeface="Calibri"/>
              <a:cs typeface="Calibri"/>
            </a:endParaRPr>
          </a:p>
          <a:p>
            <a:r>
              <a:rPr lang="en-GB" sz="2000" b="1" dirty="0">
                <a:ea typeface="+mn-lt"/>
                <a:cs typeface="+mn-lt"/>
              </a:rPr>
              <a:t>Frontend (Boot Strap):</a:t>
            </a:r>
          </a:p>
          <a:p>
            <a:r>
              <a:rPr lang="en-US" sz="2000" dirty="0">
                <a:ea typeface="Calibri"/>
                <a:cs typeface="Calibri"/>
              </a:rPr>
              <a:t>provide a framework for consistent design elements, responsive layouts, and improved user interface components</a:t>
            </a:r>
            <a:endParaRPr lang="en-GB" sz="2000" dirty="0">
              <a:ea typeface="Calibri"/>
              <a:cs typeface="Calibri"/>
            </a:endParaRPr>
          </a:p>
          <a:p>
            <a:r>
              <a:rPr lang="en-US" sz="2000" dirty="0">
                <a:ea typeface="Calibri"/>
                <a:cs typeface="Calibri"/>
              </a:rPr>
              <a:t>ensuring the browsing experience for sustainable fashion choices</a:t>
            </a:r>
            <a:endParaRPr lang="en-GB" sz="2000" dirty="0">
              <a:ea typeface="Calibri"/>
              <a:cs typeface="Calibri"/>
            </a:endParaRPr>
          </a:p>
        </p:txBody>
      </p:sp>
    </p:spTree>
    <p:extLst>
      <p:ext uri="{BB962C8B-B14F-4D97-AF65-F5344CB8AC3E}">
        <p14:creationId xmlns:p14="http://schemas.microsoft.com/office/powerpoint/2010/main" val="294651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8667A-5922-24DF-113F-2CF313651101}"/>
              </a:ext>
            </a:extLst>
          </p:cNvPr>
          <p:cNvSpPr>
            <a:spLocks noGrp="1"/>
          </p:cNvSpPr>
          <p:nvPr>
            <p:ph type="title"/>
          </p:nvPr>
        </p:nvSpPr>
        <p:spPr>
          <a:xfrm>
            <a:off x="1" y="-494845"/>
            <a:ext cx="10646228" cy="1619475"/>
          </a:xfrm>
        </p:spPr>
        <p:txBody>
          <a:bodyPr/>
          <a:lstStyle/>
          <a:p>
            <a:r>
              <a:rPr lang="en-GB" dirty="0">
                <a:ea typeface="Calibri Light"/>
                <a:cs typeface="Calibri Light"/>
              </a:rPr>
              <a:t>FEATURES</a:t>
            </a:r>
            <a:endParaRPr lang="en-GB" dirty="0"/>
          </a:p>
        </p:txBody>
      </p:sp>
      <p:sp>
        <p:nvSpPr>
          <p:cNvPr id="3" name="Content Placeholder 2">
            <a:extLst>
              <a:ext uri="{FF2B5EF4-FFF2-40B4-BE49-F238E27FC236}">
                <a16:creationId xmlns:a16="http://schemas.microsoft.com/office/drawing/2014/main" id="{5AC77617-F81A-2312-123B-BA54570071E9}"/>
              </a:ext>
            </a:extLst>
          </p:cNvPr>
          <p:cNvSpPr>
            <a:spLocks noGrp="1"/>
          </p:cNvSpPr>
          <p:nvPr>
            <p:ph idx="1"/>
          </p:nvPr>
        </p:nvSpPr>
        <p:spPr>
          <a:xfrm>
            <a:off x="130629" y="1124630"/>
            <a:ext cx="12061371" cy="5830647"/>
          </a:xfrm>
        </p:spPr>
        <p:txBody>
          <a:bodyPr vert="horz" lIns="91440" tIns="45720" rIns="91440" bIns="45720" rtlCol="0" anchor="t">
            <a:normAutofit lnSpcReduction="10000"/>
          </a:bodyPr>
          <a:lstStyle/>
          <a:p>
            <a:r>
              <a:rPr lang="en-GB" sz="2400" b="1" dirty="0">
                <a:solidFill>
                  <a:srgbClr val="FF0000"/>
                </a:solidFill>
                <a:ea typeface="+mn-lt"/>
                <a:cs typeface="+mn-lt"/>
              </a:rPr>
              <a:t>Key Features:</a:t>
            </a:r>
            <a:endParaRPr lang="en-GB" sz="2400" b="1" dirty="0">
              <a:solidFill>
                <a:srgbClr val="FF0000"/>
              </a:solidFill>
              <a:ea typeface="Calibri" panose="020F0502020204030204"/>
              <a:cs typeface="Calibri" panose="020F0502020204030204"/>
            </a:endParaRPr>
          </a:p>
          <a:p>
            <a:r>
              <a:rPr lang="en-US" sz="2400" b="1" dirty="0" err="1">
                <a:ea typeface="+mn-lt"/>
                <a:cs typeface="+mn-lt"/>
              </a:rPr>
              <a:t>Vastra's</a:t>
            </a:r>
            <a:r>
              <a:rPr lang="en-US" sz="2400" b="1" dirty="0">
                <a:ea typeface="+mn-lt"/>
                <a:cs typeface="+mn-lt"/>
              </a:rPr>
              <a:t> Fashion Library: </a:t>
            </a:r>
            <a:r>
              <a:rPr lang="en-US" sz="2400" dirty="0">
                <a:ea typeface="+mn-lt"/>
                <a:cs typeface="+mn-lt"/>
              </a:rPr>
              <a:t>Expansive collection covering diverse fashion styles and trends</a:t>
            </a:r>
            <a:r>
              <a:rPr lang="en-US" sz="2400" b="1" dirty="0">
                <a:ea typeface="+mn-lt"/>
                <a:cs typeface="+mn-lt"/>
              </a:rPr>
              <a:t>.</a:t>
            </a:r>
          </a:p>
          <a:p>
            <a:r>
              <a:rPr lang="en-US" sz="2400" b="1" dirty="0">
                <a:ea typeface="+mn-lt"/>
                <a:cs typeface="+mn-lt"/>
              </a:rPr>
              <a:t>Tailored Fashion Profiles: </a:t>
            </a:r>
            <a:r>
              <a:rPr lang="en-US" sz="2400" dirty="0">
                <a:ea typeface="+mn-lt"/>
                <a:cs typeface="+mn-lt"/>
              </a:rPr>
              <a:t>Customizable profiles for saving favorite outfits and preferred brands.</a:t>
            </a:r>
          </a:p>
          <a:p>
            <a:r>
              <a:rPr lang="en-US" sz="2400" b="1" dirty="0">
                <a:ea typeface="+mn-lt"/>
                <a:cs typeface="+mn-lt"/>
              </a:rPr>
              <a:t>Effortless Wardrobe Management: </a:t>
            </a:r>
            <a:r>
              <a:rPr lang="en-US" sz="2400" dirty="0">
                <a:ea typeface="+mn-lt"/>
                <a:cs typeface="+mn-lt"/>
              </a:rPr>
              <a:t>Tools for easy creation, editing, and sharing of curated looks.</a:t>
            </a:r>
          </a:p>
          <a:p>
            <a:r>
              <a:rPr lang="en-US" sz="2400" b="1" dirty="0">
                <a:ea typeface="+mn-lt"/>
                <a:cs typeface="+mn-lt"/>
              </a:rPr>
              <a:t>High-Quality Visual Experience: </a:t>
            </a:r>
            <a:r>
              <a:rPr lang="en-US" sz="2400" dirty="0">
                <a:ea typeface="+mn-lt"/>
                <a:cs typeface="+mn-lt"/>
              </a:rPr>
              <a:t>Seamless browsing with high-resolution images for an immersive exploration of fashion</a:t>
            </a:r>
            <a:r>
              <a:rPr lang="en-GB" sz="2400" dirty="0">
                <a:ea typeface="+mn-lt"/>
                <a:cs typeface="+mn-lt"/>
              </a:rPr>
              <a:t>.</a:t>
            </a:r>
            <a:endParaRPr lang="en-GB" sz="2400" dirty="0">
              <a:ea typeface="Calibri"/>
              <a:cs typeface="Calibri"/>
            </a:endParaRPr>
          </a:p>
          <a:p>
            <a:r>
              <a:rPr lang="en-GB" sz="2400" b="1" dirty="0">
                <a:solidFill>
                  <a:srgbClr val="FF0000"/>
                </a:solidFill>
                <a:ea typeface="+mn-lt"/>
                <a:cs typeface="+mn-lt"/>
              </a:rPr>
              <a:t>Unique Functionalities:</a:t>
            </a:r>
            <a:endParaRPr lang="en-GB" sz="2400" b="1" dirty="0">
              <a:solidFill>
                <a:srgbClr val="FF0000"/>
              </a:solidFill>
              <a:ea typeface="Calibri"/>
              <a:cs typeface="Calibri"/>
            </a:endParaRPr>
          </a:p>
          <a:p>
            <a:r>
              <a:rPr lang="en-GB" sz="2400" b="1" dirty="0">
                <a:ea typeface="+mn-lt"/>
                <a:cs typeface="+mn-lt"/>
              </a:rPr>
              <a:t>Comprehensive Style Details: </a:t>
            </a:r>
            <a:r>
              <a:rPr lang="en-GB" sz="2400" dirty="0">
                <a:ea typeface="+mn-lt"/>
                <a:cs typeface="+mn-lt"/>
              </a:rPr>
              <a:t>Detailed fashion metadata for in-depth trend exploration.</a:t>
            </a:r>
          </a:p>
          <a:p>
            <a:r>
              <a:rPr lang="en-GB" sz="2400" b="1" dirty="0">
                <a:ea typeface="+mn-lt"/>
                <a:cs typeface="+mn-lt"/>
              </a:rPr>
              <a:t>Collaborative Fashion Creation: </a:t>
            </a:r>
            <a:r>
              <a:rPr lang="en-GB" sz="2400" dirty="0">
                <a:ea typeface="+mn-lt"/>
                <a:cs typeface="+mn-lt"/>
              </a:rPr>
              <a:t>Ability to co-design outfits and collections with friends or stylists.</a:t>
            </a:r>
          </a:p>
          <a:p>
            <a:r>
              <a:rPr lang="en-GB" sz="2400" b="1" dirty="0">
                <a:ea typeface="+mn-lt"/>
                <a:cs typeface="+mn-lt"/>
              </a:rPr>
              <a:t>Personalized Visuals: </a:t>
            </a:r>
            <a:r>
              <a:rPr lang="en-GB" sz="2400" dirty="0">
                <a:ea typeface="+mn-lt"/>
                <a:cs typeface="+mn-lt"/>
              </a:rPr>
              <a:t>Option for a dark mode theme for personalized browsing.</a:t>
            </a:r>
          </a:p>
          <a:p>
            <a:r>
              <a:rPr lang="en-GB" sz="2400" b="1" dirty="0">
                <a:ea typeface="+mn-lt"/>
                <a:cs typeface="+mn-lt"/>
              </a:rPr>
              <a:t>Secure User Access: </a:t>
            </a:r>
            <a:r>
              <a:rPr lang="en-GB" sz="2400" dirty="0">
                <a:ea typeface="+mn-lt"/>
                <a:cs typeface="+mn-lt"/>
              </a:rPr>
              <a:t>Robust authentication using JWT for safeguarding user data</a:t>
            </a:r>
            <a:endParaRPr lang="en-GB" sz="2400" dirty="0">
              <a:ea typeface="Calibri"/>
              <a:cs typeface="Calibri"/>
            </a:endParaRPr>
          </a:p>
        </p:txBody>
      </p:sp>
    </p:spTree>
    <p:extLst>
      <p:ext uri="{BB962C8B-B14F-4D97-AF65-F5344CB8AC3E}">
        <p14:creationId xmlns:p14="http://schemas.microsoft.com/office/powerpoint/2010/main" val="368302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E3F4-284F-5B7E-BF5E-8FA25ECB91DC}"/>
              </a:ext>
            </a:extLst>
          </p:cNvPr>
          <p:cNvSpPr>
            <a:spLocks noGrp="1"/>
          </p:cNvSpPr>
          <p:nvPr>
            <p:ph type="title"/>
          </p:nvPr>
        </p:nvSpPr>
        <p:spPr>
          <a:xfrm>
            <a:off x="54429" y="-113846"/>
            <a:ext cx="10515600" cy="1325563"/>
          </a:xfrm>
        </p:spPr>
        <p:txBody>
          <a:bodyPr/>
          <a:lstStyle/>
          <a:p>
            <a:r>
              <a:rPr lang="en-GB" dirty="0">
                <a:ea typeface="Calibri Light"/>
                <a:cs typeface="Calibri Light"/>
              </a:rPr>
              <a:t>CHALLENGES FACED</a:t>
            </a:r>
          </a:p>
        </p:txBody>
      </p:sp>
      <p:sp>
        <p:nvSpPr>
          <p:cNvPr id="3" name="Content Placeholder 2">
            <a:extLst>
              <a:ext uri="{FF2B5EF4-FFF2-40B4-BE49-F238E27FC236}">
                <a16:creationId xmlns:a16="http://schemas.microsoft.com/office/drawing/2014/main" id="{E72D4568-7F73-D70F-8758-CAEB35D669FB}"/>
              </a:ext>
            </a:extLst>
          </p:cNvPr>
          <p:cNvSpPr>
            <a:spLocks noGrp="1"/>
          </p:cNvSpPr>
          <p:nvPr>
            <p:ph idx="1"/>
          </p:nvPr>
        </p:nvSpPr>
        <p:spPr>
          <a:xfrm>
            <a:off x="402772" y="1368425"/>
            <a:ext cx="11168742" cy="5058909"/>
          </a:xfrm>
        </p:spPr>
        <p:txBody>
          <a:bodyPr vert="horz" lIns="91440" tIns="45720" rIns="91440" bIns="45720" rtlCol="0" anchor="t">
            <a:normAutofit fontScale="62500" lnSpcReduction="20000"/>
          </a:bodyPr>
          <a:lstStyle/>
          <a:p>
            <a:r>
              <a:rPr lang="en-GB" sz="4400" b="1" dirty="0">
                <a:ea typeface="+mn-lt"/>
                <a:cs typeface="+mn-lt"/>
              </a:rPr>
              <a:t>Fashion Data Complexity: </a:t>
            </a:r>
            <a:r>
              <a:rPr lang="en-GB" sz="4400" dirty="0">
                <a:ea typeface="+mn-lt"/>
                <a:cs typeface="+mn-lt"/>
              </a:rPr>
              <a:t>Managing diverse fashion metadata and user information demanded clear database structuring and optimized queries.</a:t>
            </a:r>
          </a:p>
          <a:p>
            <a:r>
              <a:rPr lang="en-GB" sz="4400" b="1" dirty="0">
                <a:ea typeface="+mn-lt"/>
                <a:cs typeface="+mn-lt"/>
              </a:rPr>
              <a:t>Designer Integration Challenges: </a:t>
            </a:r>
            <a:r>
              <a:rPr lang="en-GB" sz="4400" dirty="0">
                <a:ea typeface="+mn-lt"/>
                <a:cs typeface="+mn-lt"/>
              </a:rPr>
              <a:t>Integrating with varied designer networks required in-depth API understanding for a diverse style showcase.</a:t>
            </a:r>
          </a:p>
          <a:p>
            <a:r>
              <a:rPr lang="en-GB" sz="4400" b="1" dirty="0">
                <a:ea typeface="+mn-lt"/>
                <a:cs typeface="+mn-lt"/>
              </a:rPr>
              <a:t>User Privacy and Security</a:t>
            </a:r>
            <a:r>
              <a:rPr lang="en-GB" sz="4400" dirty="0">
                <a:ea typeface="+mn-lt"/>
                <a:cs typeface="+mn-lt"/>
              </a:rPr>
              <a:t>: Ensuring robust privacy measures demanded rigorous authentication and adherence to industry best practices.</a:t>
            </a:r>
          </a:p>
          <a:p>
            <a:r>
              <a:rPr lang="en-GB" sz="4400" b="1" dirty="0">
                <a:ea typeface="+mn-lt"/>
                <a:cs typeface="+mn-lt"/>
              </a:rPr>
              <a:t>Responsive Multi-device Experience: </a:t>
            </a:r>
            <a:r>
              <a:rPr lang="en-GB" sz="4400" dirty="0">
                <a:ea typeface="+mn-lt"/>
                <a:cs typeface="+mn-lt"/>
              </a:rPr>
              <a:t>Achieving consistent usability across devices involved meticulous design and extensive testing.</a:t>
            </a:r>
          </a:p>
          <a:p>
            <a:r>
              <a:rPr lang="en-GB" sz="4400" b="1" dirty="0">
                <a:ea typeface="+mn-lt"/>
                <a:cs typeface="+mn-lt"/>
              </a:rPr>
              <a:t>Personalized Styling Algorithms: </a:t>
            </a:r>
            <a:r>
              <a:rPr lang="en-GB" sz="4400" dirty="0">
                <a:ea typeface="+mn-lt"/>
                <a:cs typeface="+mn-lt"/>
              </a:rPr>
              <a:t>Developing tailored style recommendations needed iterative refinement and collaboration with fashion experts for improved suggestions.</a:t>
            </a:r>
            <a:br>
              <a:rPr lang="en-US" dirty="0"/>
            </a:br>
            <a:endParaRPr lang="en-US" dirty="0">
              <a:ea typeface="Calibri" panose="020F0502020204030204"/>
              <a:cs typeface="Calibri" panose="020F0502020204030204"/>
            </a:endParaRPr>
          </a:p>
          <a:p>
            <a:endParaRPr lang="en-GB" dirty="0">
              <a:ea typeface="Calibri"/>
              <a:cs typeface="Calibri"/>
            </a:endParaRPr>
          </a:p>
        </p:txBody>
      </p:sp>
    </p:spTree>
    <p:extLst>
      <p:ext uri="{BB962C8B-B14F-4D97-AF65-F5344CB8AC3E}">
        <p14:creationId xmlns:p14="http://schemas.microsoft.com/office/powerpoint/2010/main" val="112734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4322-2E31-268B-0ED7-3DD697A97CF7}"/>
              </a:ext>
            </a:extLst>
          </p:cNvPr>
          <p:cNvSpPr>
            <a:spLocks noGrp="1"/>
          </p:cNvSpPr>
          <p:nvPr>
            <p:ph type="title"/>
          </p:nvPr>
        </p:nvSpPr>
        <p:spPr>
          <a:xfrm>
            <a:off x="129704" y="-140250"/>
            <a:ext cx="10515600" cy="1325563"/>
          </a:xfrm>
        </p:spPr>
        <p:txBody>
          <a:bodyPr/>
          <a:lstStyle/>
          <a:p>
            <a:r>
              <a:rPr lang="en-GB" dirty="0">
                <a:ea typeface="Calibri Light"/>
                <a:cs typeface="Calibri Light"/>
              </a:rPr>
              <a:t>FUTURE WORK</a:t>
            </a:r>
            <a:endParaRPr lang="en-GB" dirty="0"/>
          </a:p>
        </p:txBody>
      </p:sp>
      <p:sp>
        <p:nvSpPr>
          <p:cNvPr id="3" name="Content Placeholder 2">
            <a:extLst>
              <a:ext uri="{FF2B5EF4-FFF2-40B4-BE49-F238E27FC236}">
                <a16:creationId xmlns:a16="http://schemas.microsoft.com/office/drawing/2014/main" id="{99162AE1-5F58-DDD1-FA55-C462810B5E32}"/>
              </a:ext>
            </a:extLst>
          </p:cNvPr>
          <p:cNvSpPr>
            <a:spLocks noGrp="1"/>
          </p:cNvSpPr>
          <p:nvPr>
            <p:ph idx="1"/>
          </p:nvPr>
        </p:nvSpPr>
        <p:spPr>
          <a:xfrm>
            <a:off x="152401" y="1052740"/>
            <a:ext cx="11843656" cy="5980358"/>
          </a:xfrm>
        </p:spPr>
        <p:txBody>
          <a:bodyPr vert="horz" lIns="91440" tIns="45720" rIns="91440" bIns="45720" rtlCol="0" anchor="t">
            <a:noAutofit/>
          </a:bodyPr>
          <a:lstStyle/>
          <a:p>
            <a:r>
              <a:rPr lang="en-GB" sz="1800" dirty="0">
                <a:solidFill>
                  <a:srgbClr val="FF0000"/>
                </a:solidFill>
                <a:ea typeface="+mn-lt"/>
                <a:cs typeface="+mn-lt"/>
              </a:rPr>
              <a:t>Here are potential improvements or extensions to enhance the project in the future:</a:t>
            </a:r>
            <a:endParaRPr lang="en-GB" sz="1800" dirty="0">
              <a:solidFill>
                <a:srgbClr val="FF0000"/>
              </a:solidFill>
              <a:ea typeface="Calibri" panose="020F0502020204030204"/>
              <a:cs typeface="Calibri" panose="020F0502020204030204"/>
            </a:endParaRPr>
          </a:p>
          <a:p>
            <a:r>
              <a:rPr lang="en-US" sz="2000" b="1" dirty="0">
                <a:ea typeface="+mn-lt"/>
                <a:cs typeface="+mn-lt"/>
              </a:rPr>
              <a:t>Fashion Sharing Integration: </a:t>
            </a:r>
            <a:r>
              <a:rPr lang="en-US" sz="2000" dirty="0">
                <a:ea typeface="+mn-lt"/>
                <a:cs typeface="+mn-lt"/>
              </a:rPr>
              <a:t>Enable seamless sharing of outfits and style discoveries across social media platforms</a:t>
            </a:r>
            <a:r>
              <a:rPr lang="en-US" sz="2000" b="1" dirty="0">
                <a:ea typeface="+mn-lt"/>
                <a:cs typeface="+mn-lt"/>
              </a:rPr>
              <a:t>.</a:t>
            </a:r>
          </a:p>
          <a:p>
            <a:r>
              <a:rPr lang="en-US" sz="2000" b="1" dirty="0">
                <a:ea typeface="+mn-lt"/>
                <a:cs typeface="+mn-lt"/>
              </a:rPr>
              <a:t>Live Fashion Content: </a:t>
            </a:r>
            <a:r>
              <a:rPr lang="en-US" sz="2000" dirty="0">
                <a:ea typeface="+mn-lt"/>
                <a:cs typeface="+mn-lt"/>
              </a:rPr>
              <a:t>Offer live streams for fashion shows or styling sessions, broadening content options.</a:t>
            </a:r>
          </a:p>
          <a:p>
            <a:r>
              <a:rPr lang="en-US" sz="2000" b="1" dirty="0">
                <a:ea typeface="+mn-lt"/>
                <a:cs typeface="+mn-lt"/>
              </a:rPr>
              <a:t>AI-Powered Style Recommendations: </a:t>
            </a:r>
            <a:r>
              <a:rPr lang="en-US" sz="2000" dirty="0">
                <a:ea typeface="+mn-lt"/>
                <a:cs typeface="+mn-lt"/>
              </a:rPr>
              <a:t>Enhance personalization with AI-driven fashion suggestions based on user preferences</a:t>
            </a:r>
            <a:r>
              <a:rPr lang="en-US" sz="2000" b="1" dirty="0">
                <a:ea typeface="+mn-lt"/>
                <a:cs typeface="+mn-lt"/>
              </a:rPr>
              <a:t>.</a:t>
            </a:r>
          </a:p>
          <a:p>
            <a:r>
              <a:rPr lang="en-US" sz="2000" b="1" dirty="0">
                <a:ea typeface="+mn-lt"/>
                <a:cs typeface="+mn-lt"/>
              </a:rPr>
              <a:t>Event Notifications &amp; Ticketing: </a:t>
            </a:r>
            <a:r>
              <a:rPr lang="en-US" sz="2000" dirty="0">
                <a:ea typeface="+mn-lt"/>
                <a:cs typeface="+mn-lt"/>
              </a:rPr>
              <a:t>Provide alerts and ticket options for fashion events and shows matching user interests.</a:t>
            </a:r>
          </a:p>
          <a:p>
            <a:r>
              <a:rPr lang="en-US" sz="2000" b="1" dirty="0">
                <a:ea typeface="+mn-lt"/>
                <a:cs typeface="+mn-lt"/>
              </a:rPr>
              <a:t>Detailed Style Interactions: </a:t>
            </a:r>
            <a:r>
              <a:rPr lang="en-US" sz="2000" dirty="0">
                <a:ea typeface="+mn-lt"/>
                <a:cs typeface="+mn-lt"/>
              </a:rPr>
              <a:t>Incorporate detailed style descriptions and interactive features for enhanced engagement</a:t>
            </a:r>
            <a:r>
              <a:rPr lang="en-US" sz="2000" b="1" dirty="0">
                <a:ea typeface="+mn-lt"/>
                <a:cs typeface="+mn-lt"/>
              </a:rPr>
              <a:t>.</a:t>
            </a:r>
          </a:p>
          <a:p>
            <a:r>
              <a:rPr lang="en-US" sz="2000" b="1" dirty="0">
                <a:ea typeface="+mn-lt"/>
                <a:cs typeface="+mn-lt"/>
              </a:rPr>
              <a:t>Support for Emerging Designers: </a:t>
            </a:r>
            <a:r>
              <a:rPr lang="en-US" sz="2000" dirty="0">
                <a:ea typeface="+mn-lt"/>
                <a:cs typeface="+mn-lt"/>
              </a:rPr>
              <a:t>Showcase and support local or emerging designers within the platform.</a:t>
            </a:r>
          </a:p>
          <a:p>
            <a:r>
              <a:rPr lang="en-US" sz="2000" b="1" dirty="0">
                <a:ea typeface="+mn-lt"/>
                <a:cs typeface="+mn-lt"/>
              </a:rPr>
              <a:t>User-Generated Fashion Content: </a:t>
            </a:r>
            <a:r>
              <a:rPr lang="en-US" sz="2000" dirty="0">
                <a:ea typeface="+mn-lt"/>
                <a:cs typeface="+mn-lt"/>
              </a:rPr>
              <a:t>Allow users to create and share fashion-related content, fostering community participation.</a:t>
            </a:r>
          </a:p>
          <a:p>
            <a:r>
              <a:rPr lang="en-US" sz="2000" b="1" dirty="0">
                <a:ea typeface="+mn-lt"/>
                <a:cs typeface="+mn-lt"/>
              </a:rPr>
              <a:t>Community Interaction Tools: </a:t>
            </a:r>
            <a:r>
              <a:rPr lang="en-US" sz="2000" dirty="0">
                <a:ea typeface="+mn-lt"/>
                <a:cs typeface="+mn-lt"/>
              </a:rPr>
              <a:t>Introduce forums or live chats to encourage community engagement.</a:t>
            </a:r>
          </a:p>
          <a:p>
            <a:r>
              <a:rPr lang="en-US" sz="2000" b="1" dirty="0">
                <a:ea typeface="+mn-lt"/>
                <a:cs typeface="+mn-lt"/>
              </a:rPr>
              <a:t>AI-Enhanced Style Suggestions: </a:t>
            </a:r>
            <a:r>
              <a:rPr lang="en-US" sz="2000" dirty="0">
                <a:ea typeface="+mn-lt"/>
                <a:cs typeface="+mn-lt"/>
              </a:rPr>
              <a:t>Implement AI algorithms for personalized outfit recommendations based on mood or occasion cues.</a:t>
            </a:r>
            <a:endParaRPr lang="en-GB" sz="2000" dirty="0">
              <a:ea typeface="Calibri"/>
              <a:cs typeface="Calibri"/>
            </a:endParaRPr>
          </a:p>
        </p:txBody>
      </p:sp>
    </p:spTree>
    <p:extLst>
      <p:ext uri="{BB962C8B-B14F-4D97-AF65-F5344CB8AC3E}">
        <p14:creationId xmlns:p14="http://schemas.microsoft.com/office/powerpoint/2010/main" val="17450865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1536</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VASTRA  GLA UNIVERSITY B-TECH(CSE)  </vt:lpstr>
      <vt:lpstr>INTRODUCTION</vt:lpstr>
      <vt:lpstr>OBJECTIVES </vt:lpstr>
      <vt:lpstr>PROBLEM STATEMENT</vt:lpstr>
      <vt:lpstr>METHODOLOGY</vt:lpstr>
      <vt:lpstr>SYSTEM ARCHITECTURE</vt:lpstr>
      <vt:lpstr>FEATURES</vt:lpstr>
      <vt:lpstr>CHALLENGES FACED</vt:lpstr>
      <vt:lpstr>FUTURE WORK</vt:lpstr>
      <vt:lpstr>CONCLUSION</vt:lpstr>
      <vt:lpstr>ACKNOWLEDGEMENT</vt:lpstr>
      <vt:lpstr>QUESTION AND ANSWER ROUND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ISHAN GOYAL</dc:creator>
  <cp:lastModifiedBy>harsh agarwal</cp:lastModifiedBy>
  <cp:revision>313</cp:revision>
  <dcterms:created xsi:type="dcterms:W3CDTF">2023-11-26T18:13:06Z</dcterms:created>
  <dcterms:modified xsi:type="dcterms:W3CDTF">2023-11-28T03:18:33Z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2023-11-27T17:10:06Z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b0afd46f-67cf-4ce6-8d6f-8c6bb3800e53</vt:lpwstr>
  </property>
  <property fmtid="{D5CDD505-2E9C-101B-9397-08002B2CF9AE}" pid="7" name="MSIP_Label_defa4170-0d19-0005-0004-bc88714345d2_ActionId">
    <vt:lpwstr>097c83eb-3550-4b3d-ba76-6f64b5887e80</vt:lpwstr>
  </property>
  <property fmtid="{D5CDD505-2E9C-101B-9397-08002B2CF9AE}" pid="8" name="MSIP_Label_defa4170-0d19-0005-0004-bc88714345d2_ContentBits">
    <vt:lpwstr>0</vt:lpwstr>
  </property>
</Properties>
</file>