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0" r:id="rId18"/>
    <p:sldId id="271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782BA7-F803-4B33-A54D-BD13EBA05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92017-9741-4AED-91CE-A935DD289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F08FF-253F-4CC7-A1E0-50965A2FC87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3CD68-C2F4-436A-B527-80FF5C037E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2BE7-9CB1-44F9-B9C6-2134D71EC2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35ECA-64A8-473D-89D5-E1DEB636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44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8DEB-9715-4181-9F42-099E3F15F4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1076E-ABE7-410E-A374-E6BEDE66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72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30B-EFED-4BF8-A4FF-74AD57EC587C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8EF4-64FD-44B9-B73C-EEF329D45EEC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8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32FA-D0B8-4ACF-82AB-96B8B3D70CEB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4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1A6-EC4D-4619-96C1-AF6BAB1B395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0C5D-9471-4FD3-9D1C-359C52B1E597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F10D-EE17-4E46-A7E2-5006A1A29F21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0DBA-6C64-488A-9AFA-30D681106B85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5C0-3E00-4FC3-A5C2-3CBDD02868BB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1E51-54EE-45B1-9545-0D5D6C3E0E0C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D74E-E49F-432D-9EAB-1C8A846109E0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0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A0CC57-A573-4F18-AD3B-6E68074BC5E8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E04A-9DF5-48AF-BD15-032AF4CE09F9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F10DF5-60BB-4817-AE95-AF9AFFB26D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8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conference-event/PACIS_Pacific-Asia-Conference-on-Information-Systems_2005/95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DCDE-C4D2-4A52-80B0-16AA46D46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845" y="1474153"/>
            <a:ext cx="10480431" cy="120055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 Measurement(SOEN6611)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B5F07-4FC0-46E6-88E7-B7364E4FB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886122" cy="1950623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      Submitted to: Dr. Rodrigo Morales                        Submitted By: </a:t>
            </a:r>
            <a:r>
              <a:rPr lang="en-US" sz="2000" b="1" dirty="0"/>
              <a:t>Team 10 </a:t>
            </a:r>
          </a:p>
          <a:p>
            <a:pPr algn="l"/>
            <a:r>
              <a:rPr lang="en-US" sz="1600" dirty="0"/>
              <a:t>                                                                                                                 </a:t>
            </a:r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B4444-B559-45B9-8D5A-9C1852B4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4234"/>
            <a:ext cx="3007090" cy="8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METRICS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Number of bugs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EEC1B9-C108-4B8F-9AB5-DFB7514DB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94293"/>
              </p:ext>
            </p:extLst>
          </p:nvPr>
        </p:nvGraphicFramePr>
        <p:xfrm>
          <a:off x="1919458" y="3429000"/>
          <a:ext cx="8128000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85744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85448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bugs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1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(Absence)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4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1(</a:t>
                      </a:r>
                      <a:r>
                        <a:rPr lang="en-US" dirty="0" err="1"/>
                        <a:t>Presrent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770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36E0-7927-4A59-A371-8699C2B6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All the analysis is performed on the raw data set.</a:t>
            </a:r>
          </a:p>
          <a:p>
            <a:r>
              <a:rPr lang="en-IN" dirty="0"/>
              <a:t>Statistical tests are used for binary variables. Thus, we use Logistic Regression</a:t>
            </a:r>
          </a:p>
          <a:p>
            <a:r>
              <a:rPr lang="en-IN" dirty="0"/>
              <a:t>Variables executing correlation &gt; 45% are considered and repetitive data is eliminated.</a:t>
            </a:r>
          </a:p>
          <a:p>
            <a:r>
              <a:rPr lang="en-IN" b="1" dirty="0"/>
              <a:t>Heatmaps for MOCKITO and </a:t>
            </a:r>
            <a:r>
              <a:rPr lang="en-IN" b="1" dirty="0" err="1"/>
              <a:t>Wildfly</a:t>
            </a:r>
            <a:r>
              <a:rPr lang="en-IN" b="1" dirty="0"/>
              <a:t> are shown in next slide: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814D6-83B9-40E0-8E3E-4CED5229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320B8-186C-4FC6-A08F-2C99D0F11818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1451578" y="2180755"/>
            <a:ext cx="5413456" cy="387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C1270-A27B-48A9-B9FD-4E2A4B4509FE}"/>
              </a:ext>
            </a:extLst>
          </p:cNvPr>
          <p:cNvSpPr txBox="1"/>
          <p:nvPr/>
        </p:nvSpPr>
        <p:spPr>
          <a:xfrm>
            <a:off x="7153159" y="3179721"/>
            <a:ext cx="3587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Mockito</a:t>
            </a:r>
          </a:p>
          <a:p>
            <a:pPr algn="ctr"/>
            <a:r>
              <a:rPr lang="en-US" sz="2400" dirty="0"/>
              <a:t>CBO vs RFC (62%)</a:t>
            </a:r>
          </a:p>
          <a:p>
            <a:pPr algn="ctr"/>
            <a:r>
              <a:rPr lang="en-US" sz="2400" dirty="0"/>
              <a:t>CBO vs DIT (47%)</a:t>
            </a:r>
          </a:p>
          <a:p>
            <a:pPr algn="ctr"/>
            <a:r>
              <a:rPr lang="en-US" sz="2400" dirty="0"/>
              <a:t>CBO vs LCOM (46%)</a:t>
            </a:r>
          </a:p>
          <a:p>
            <a:pPr algn="ctr"/>
            <a:r>
              <a:rPr lang="en-US" sz="2400" dirty="0"/>
              <a:t>RFC vs DIT (57%)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C9BDAB-7A7E-4499-BC88-DFDE5663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6E47B-50AF-4B94-9591-25EA254E5AE5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1451578" y="2150129"/>
            <a:ext cx="5202439" cy="3903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6965899" y="3051871"/>
            <a:ext cx="343251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Wildfly</a:t>
            </a:r>
            <a:endParaRPr lang="en-US" sz="2400" u="sng" dirty="0"/>
          </a:p>
          <a:p>
            <a:pPr algn="ctr"/>
            <a:r>
              <a:rPr lang="en-US" sz="2400" dirty="0"/>
              <a:t>CBO vs RFC (57%)  </a:t>
            </a:r>
          </a:p>
          <a:p>
            <a:pPr algn="ctr"/>
            <a:r>
              <a:rPr lang="en-IN" sz="2400" dirty="0"/>
              <a:t>CBO vs DIT (46%)</a:t>
            </a:r>
          </a:p>
          <a:p>
            <a:pPr algn="ctr"/>
            <a:r>
              <a:rPr lang="en-IN" sz="2400" dirty="0"/>
              <a:t>CBO vs LCOM (49%)</a:t>
            </a:r>
            <a:endParaRPr lang="en-US" sz="2400" dirty="0"/>
          </a:p>
          <a:p>
            <a:pPr algn="ctr"/>
            <a:r>
              <a:rPr lang="en-IN" sz="2400" dirty="0"/>
              <a:t>RFC vs DIT (49%)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6624DB-DBA0-4CB9-8B17-4B1BEE41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6519198" y="2015732"/>
            <a:ext cx="45356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For regression with independent variables we use P-values to make the conclusions.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The code displays the level of significance.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The threshold value for alpha is set at </a:t>
            </a:r>
            <a:r>
              <a:rPr lang="en-US" sz="2000" b="1" dirty="0"/>
              <a:t>0.5.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P- value between 0 and alpha is accepted as significant with higher significance as it goes closer to 0.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DIT</a:t>
            </a:r>
            <a:r>
              <a:rPr lang="en-US" sz="2000" dirty="0"/>
              <a:t> was discarded.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BC48A-8C64-45D4-B3F0-66CB98D5834A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1451579" y="2015732"/>
            <a:ext cx="4822612" cy="3762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123C-81CB-4B1B-B357-30DCD8FB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1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6253216" y="2015731"/>
            <a:ext cx="453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Null Hypothesis: C&amp;K metrics has no correlation with code smells.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Alternate Hypothesis: C&amp;K metrics is correlated with bugs/code smells.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F4534-7B1C-4016-AE34-AA10EE2E1597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1451578" y="2015731"/>
            <a:ext cx="4644421" cy="3808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51BAD5-4EBF-45E0-A35C-6723CB03D04E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6253216" y="3493059"/>
            <a:ext cx="4644420" cy="23309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929FC-8558-45A7-8733-3FF093E0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Data Analysis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6253216" y="2015731"/>
            <a:ext cx="453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780A0-71F9-4DA7-A07A-311D3665ADE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1403128" y="1885482"/>
            <a:ext cx="4584106" cy="2299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8C5CD-07FC-4DA1-9852-81A70CAE9BA8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6696222" y="1896890"/>
            <a:ext cx="4358632" cy="232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42C295-3F94-4F5E-8C7E-37BFC4D5A5F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27" y="4217179"/>
            <a:ext cx="4584106" cy="254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7F6370-534C-4AE5-B3D0-89DF419818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21" y="4260316"/>
            <a:ext cx="4358632" cy="24982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FD7A8-61CB-47C3-8BF0-5A87D781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1451579" y="2278966"/>
            <a:ext cx="1015426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Extra clarity is required on the data as </a:t>
            </a:r>
            <a:r>
              <a:rPr lang="en-US" sz="2000" dirty="0" err="1"/>
              <a:t>Scitool’s</a:t>
            </a:r>
            <a:r>
              <a:rPr lang="en-US" sz="2000" dirty="0"/>
              <a:t> Understand as it not only provide data on classes but also on the files and directory.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Otherwise this could result in </a:t>
            </a:r>
            <a:r>
              <a:rPr lang="en-US" sz="2000" b="1" dirty="0"/>
              <a:t>incorrect analysis.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Lower RAM </a:t>
            </a:r>
            <a:r>
              <a:rPr lang="en-US" sz="2000" dirty="0"/>
              <a:t>memories led to multiple crashes.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Selecting criteria for each type of code smell was also a time consuming discussion because of our limited knowledge.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Data cleaning and preparation was a major challenge as the output </a:t>
            </a:r>
            <a:r>
              <a:rPr lang="en-IN" sz="2000" dirty="0"/>
              <a:t>of </a:t>
            </a:r>
            <a:r>
              <a:rPr lang="en-IN" sz="2000" dirty="0" err="1"/>
              <a:t>Designite</a:t>
            </a:r>
            <a:r>
              <a:rPr lang="en-IN" sz="2000" dirty="0"/>
              <a:t> java separates the Packages, Methods and Types of classes then detects code smells.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0A3A-400C-4416-9DE7-580A4B65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5404586" y="2015732"/>
            <a:ext cx="59647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Basic model without hyper-parameter tuning has 60% prediction accuracy.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This model shows 42% specificity and 71% sensitivity means the model is not overfitted.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After eliminating insignificant variables, we see model 2 is significant.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Null hypothesis was rejected.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B6CA6-28C4-4083-985A-F45D0AAEEB71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1137146" y="2127738"/>
            <a:ext cx="4161431" cy="2602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408B8-2FAB-410A-828D-BED8A65BFDF4}"/>
              </a:ext>
            </a:extLst>
          </p:cNvPr>
          <p:cNvSpPr txBox="1"/>
          <p:nvPr/>
        </p:nvSpPr>
        <p:spPr>
          <a:xfrm>
            <a:off x="2506655" y="4730262"/>
            <a:ext cx="103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E14C-1DD0-4DF0-AC5D-09829910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 and future research</a:t>
            </a:r>
            <a:br>
              <a:rPr lang="en-US" dirty="0"/>
            </a:b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4654296" y="2278966"/>
            <a:ext cx="695155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Null-hypothesis is negated.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sz="2000" dirty="0"/>
              <a:t>There is a correlation between CK metric and design defect prediction model.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sz="2000" dirty="0"/>
              <a:t>We also concluded that external and internal factors affects the proneness of design defect.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sz="2000" dirty="0"/>
              <a:t>All metrics except DIT, have lower P-values.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sz="2000" dirty="0"/>
              <a:t>C&amp;K metric resulted to be better Design defect predictor than ‘traditional’ metric suite.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1AF51-2736-4376-A548-69F069C5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B450-4F76-43F6-B3D8-3C53B28E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70" y="1278081"/>
            <a:ext cx="7840002" cy="846881"/>
          </a:xfrm>
        </p:spPr>
        <p:txBody>
          <a:bodyPr>
            <a:normAutofit/>
          </a:bodyPr>
          <a:lstStyle/>
          <a:p>
            <a:r>
              <a:rPr lang="en-US" b="1" dirty="0"/>
              <a:t>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35D1-9BE7-4868-9DF2-CDD3A5EC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97" y="2014331"/>
            <a:ext cx="813155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Investigating the practicality of implementing suite of object oriented design metrics (C&amp;K).</a:t>
            </a:r>
          </a:p>
          <a:p>
            <a:r>
              <a:rPr lang="en-US" dirty="0"/>
              <a:t>Measuring the metrics as predictors to find defects in the classes and determining to use them earlier.</a:t>
            </a:r>
          </a:p>
          <a:p>
            <a:r>
              <a:rPr lang="en-US" dirty="0"/>
              <a:t>Three different releases of three large-sized tools named </a:t>
            </a:r>
            <a:r>
              <a:rPr lang="en-US" b="1" dirty="0"/>
              <a:t>Ant, Mockito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Wildfly</a:t>
            </a:r>
            <a:r>
              <a:rPr lang="en-US" dirty="0"/>
              <a:t> are used.</a:t>
            </a:r>
          </a:p>
          <a:p>
            <a:r>
              <a:rPr lang="en-US" b="1" dirty="0" err="1"/>
              <a:t>SciTool’s</a:t>
            </a:r>
            <a:r>
              <a:rPr lang="en-US" b="1" dirty="0"/>
              <a:t> Understand </a:t>
            </a:r>
            <a:r>
              <a:rPr lang="en-US" dirty="0"/>
              <a:t>is used to calculate the metrics value and to identify bad smells.</a:t>
            </a:r>
          </a:p>
          <a:p>
            <a:r>
              <a:rPr lang="en-US" dirty="0"/>
              <a:t>Quantitative analysis is done to find out the advantages and drawbacks.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AFD9-F0D1-49C7-86E1-75390A71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 and future research</a:t>
            </a:r>
            <a:br>
              <a:rPr lang="en-US" dirty="0"/>
            </a:b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4760314" y="2479460"/>
            <a:ext cx="69515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For future research, we can use this prediction model on small and less complex projects.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Model could be used for different versions to check defects with evolution.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Different properties and type of defects will be considered into account.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Adding design defect severity to check the abilities of our prediction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3323A-8136-4FDF-AD7A-5ACCBE5A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844" y="1600199"/>
            <a:ext cx="257458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4654296" y="1731354"/>
            <a:ext cx="695155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/>
              <a:t>We investigated the practicality of implementing C&amp;K (</a:t>
            </a:r>
            <a:r>
              <a:rPr lang="en-CA" dirty="0" err="1"/>
              <a:t>Chidamber</a:t>
            </a:r>
            <a:r>
              <a:rPr lang="en-CA" dirty="0"/>
              <a:t> &amp; </a:t>
            </a:r>
            <a:r>
              <a:rPr lang="en-CA" dirty="0" err="1"/>
              <a:t>Kemerer</a:t>
            </a:r>
            <a:r>
              <a:rPr lang="en-CA" dirty="0"/>
              <a:t>) metrics suite.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We used 3 professionally built projects to measure the metrics as predictors.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/>
              <a:t>Relationship between object-oriented metrics and defect prediction was studied in terms of bug by, computing the accuracy of the proposed model on different datasets using logistic regression.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/>
              <a:t>We have negated the 'null-hypothesis', which signifies that there is considerable correlation between the response and the predictor variables.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/>
              <a:t>We concluded, there is a correlation between CK metric and design defect prediction model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/>
              <a:t>Also our results show that we can use our prediction model to predict the design defects in large projects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9DCCD-6ED1-450C-A684-58F8A81B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844" y="1600199"/>
            <a:ext cx="257458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917F-746C-408A-B379-49573ED699B6}"/>
              </a:ext>
            </a:extLst>
          </p:cNvPr>
          <p:cNvSpPr txBox="1"/>
          <p:nvPr/>
        </p:nvSpPr>
        <p:spPr>
          <a:xfrm>
            <a:off x="4654296" y="1925463"/>
            <a:ext cx="695155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[1] </a:t>
            </a:r>
            <a:r>
              <a:rPr lang="en-CA" dirty="0" err="1"/>
              <a:t>Heena</a:t>
            </a:r>
            <a:r>
              <a:rPr lang="en-CA" dirty="0"/>
              <a:t> Kapila &amp; </a:t>
            </a:r>
            <a:r>
              <a:rPr lang="en-CA" dirty="0" err="1"/>
              <a:t>Satwinder</a:t>
            </a:r>
            <a:r>
              <a:rPr lang="en-CA" dirty="0"/>
              <a:t> Singh, Analysis of CK Metrics to predict Software Fault-Proneness using Bayesian Inference, International Journal of Computer Applications (0975 – 8887)</a:t>
            </a:r>
          </a:p>
          <a:p>
            <a:pPr>
              <a:spcAft>
                <a:spcPts val="600"/>
              </a:spcAft>
            </a:pPr>
            <a:r>
              <a:rPr lang="en-US" dirty="0"/>
              <a:t>[2] Software bug prediction using object-oriented metrics DHARMENDRA LAL GUPTA 1,2, * and KAVITA SAXENA 2</a:t>
            </a:r>
          </a:p>
          <a:p>
            <a:pPr>
              <a:spcAft>
                <a:spcPts val="600"/>
              </a:spcAft>
            </a:pPr>
            <a:r>
              <a:rPr lang="en-CA" dirty="0"/>
              <a:t>[3] ] “A Critical Suggestive Evaluation of CK Metric”, </a:t>
            </a:r>
            <a:r>
              <a:rPr lang="en-CA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Pacific Asia Conference on Information Systems, PACIS 2005, Bangkok, Thailand, July 7-10, 2005</a:t>
            </a:r>
            <a:r>
              <a:rPr lang="en-CA" dirty="0"/>
              <a:t>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CA" dirty="0"/>
              <a:t>[4] ] “</a:t>
            </a:r>
            <a:r>
              <a:rPr lang="en-IN" dirty="0"/>
              <a:t>Analysis of Various Software Metrics Used to Detect Bad Smells”, </a:t>
            </a:r>
            <a:r>
              <a:rPr lang="en-IN" dirty="0" err="1"/>
              <a:t>Sukhdeep</a:t>
            </a:r>
            <a:r>
              <a:rPr lang="en-IN" dirty="0"/>
              <a:t> Kaur, </a:t>
            </a:r>
            <a:r>
              <a:rPr lang="en-IN" dirty="0" err="1"/>
              <a:t>Dr.</a:t>
            </a:r>
            <a:r>
              <a:rPr lang="en-IN" dirty="0"/>
              <a:t> Raman Maini, The International Journal of Engineering and Science (IJES), Volume 5, Issue 6, Pages PP -14-20 2016 ISSN (e) : 2319 – 1813 ISSN (p) : 2319 – 1805.</a:t>
            </a:r>
          </a:p>
          <a:p>
            <a:pPr>
              <a:spcAft>
                <a:spcPts val="600"/>
              </a:spcAft>
            </a:pPr>
            <a:r>
              <a:rPr lang="en-IN" dirty="0"/>
              <a:t>[5] </a:t>
            </a:r>
            <a:r>
              <a:rPr lang="en-US" dirty="0"/>
              <a:t>A Validation of Object-Oriented Design Metrics as Quality Indicators, Victor R. </a:t>
            </a:r>
            <a:r>
              <a:rPr lang="en-US" dirty="0" err="1"/>
              <a:t>Basili</a:t>
            </a:r>
            <a:r>
              <a:rPr lang="en-US" dirty="0"/>
              <a:t>, 1996</a:t>
            </a:r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A9305-9543-494B-88E6-37771908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B450-4F76-43F6-B3D8-3C53B28E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06" y="1193953"/>
            <a:ext cx="8131550" cy="687855"/>
          </a:xfrm>
        </p:spPr>
        <p:txBody>
          <a:bodyPr>
            <a:normAutofit/>
          </a:bodyPr>
          <a:lstStyle/>
          <a:p>
            <a:r>
              <a:rPr lang="en-US" b="1" dirty="0"/>
              <a:t>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35D1-9BE7-4868-9DF2-CDD3A5EC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001" y="1881808"/>
            <a:ext cx="9189998" cy="4418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 becomes complex with evolvement inducing bugs.</a:t>
            </a:r>
          </a:p>
          <a:p>
            <a:r>
              <a:rPr lang="en-US" dirty="0"/>
              <a:t>Changes made after the software delivery takes up to 90% of total cost.</a:t>
            </a:r>
          </a:p>
          <a:p>
            <a:r>
              <a:rPr lang="en-US" dirty="0"/>
              <a:t> Using the metrics at early stages and at every stage increases the efficiency of development process.</a:t>
            </a:r>
          </a:p>
          <a:p>
            <a:r>
              <a:rPr lang="en-US" b="1" dirty="0"/>
              <a:t>Our goal is to investigate correlation between C&amp;K metrics and design defects.</a:t>
            </a:r>
            <a:endParaRPr lang="en-US" dirty="0"/>
          </a:p>
          <a:p>
            <a:r>
              <a:rPr lang="en-US" dirty="0"/>
              <a:t>We used publicly available datasets like Ant, Mockito and </a:t>
            </a:r>
            <a:r>
              <a:rPr lang="en-US" dirty="0" err="1"/>
              <a:t>Wildfly</a:t>
            </a:r>
            <a:r>
              <a:rPr lang="en-US" dirty="0"/>
              <a:t>.</a:t>
            </a:r>
          </a:p>
          <a:p>
            <a:r>
              <a:rPr lang="en-US" dirty="0"/>
              <a:t>We focused on the empirical validation of the software.</a:t>
            </a:r>
          </a:p>
          <a:p>
            <a:r>
              <a:rPr lang="en-US" dirty="0"/>
              <a:t> Tools used:  </a:t>
            </a:r>
            <a:r>
              <a:rPr lang="en-US" dirty="0" err="1"/>
              <a:t>Scitools</a:t>
            </a:r>
            <a:r>
              <a:rPr lang="en-US" dirty="0"/>
              <a:t> Understand, </a:t>
            </a:r>
            <a:r>
              <a:rPr lang="en-US" dirty="0" err="1"/>
              <a:t>Designite</a:t>
            </a:r>
            <a:r>
              <a:rPr lang="en-US" dirty="0"/>
              <a:t> Java and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Metrics used: </a:t>
            </a:r>
            <a:r>
              <a:rPr lang="en-US" b="1" dirty="0"/>
              <a:t>WMC, DIT, NOC, CBO, RFC, LCOM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91EF-2C23-4C67-BAAE-9936C6E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6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D938-3102-491B-B6DD-686A3A26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236" y="796389"/>
            <a:ext cx="8131550" cy="754116"/>
          </a:xfrm>
        </p:spPr>
        <p:txBody>
          <a:bodyPr>
            <a:normAutofit/>
          </a:bodyPr>
          <a:lstStyle/>
          <a:p>
            <a:r>
              <a:rPr lang="en-US" dirty="0"/>
              <a:t>Related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0501-83DE-4E36-A5DF-0DE3EFB1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236" y="2027583"/>
            <a:ext cx="8131550" cy="3777622"/>
          </a:xfrm>
        </p:spPr>
        <p:txBody>
          <a:bodyPr>
            <a:normAutofit/>
          </a:bodyPr>
          <a:lstStyle/>
          <a:p>
            <a:r>
              <a:rPr lang="en-IN" dirty="0" err="1"/>
              <a:t>Satwinder</a:t>
            </a:r>
            <a:r>
              <a:rPr lang="en-IN" dirty="0"/>
              <a:t> Singh [1], used Analyst4J tool for detecting metrics, code smells and defective classes.</a:t>
            </a:r>
          </a:p>
          <a:p>
            <a:r>
              <a:rPr lang="en-IN" dirty="0"/>
              <a:t>‘Software bug prediction using object-oriented metrics’[2] used </a:t>
            </a:r>
            <a:r>
              <a:rPr lang="en-IN" dirty="0" err="1"/>
              <a:t>Ckjm</a:t>
            </a:r>
            <a:r>
              <a:rPr lang="en-IN" dirty="0"/>
              <a:t> tool for C&amp;K metrics collection</a:t>
            </a:r>
          </a:p>
          <a:p>
            <a:r>
              <a:rPr lang="en-IN" dirty="0"/>
              <a:t>Victor R. </a:t>
            </a:r>
            <a:r>
              <a:rPr lang="en-IN" dirty="0" err="1"/>
              <a:t>Basili</a:t>
            </a:r>
            <a:r>
              <a:rPr lang="en-IN" dirty="0"/>
              <a:t>[5], used a manual approach on codes written in C++ language. GEN++ tools was used to collect C&amp;K metrics.</a:t>
            </a:r>
          </a:p>
          <a:p>
            <a:r>
              <a:rPr lang="en-US" dirty="0"/>
              <a:t>All the studies used different collection method but same Logistic regression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A9AFD-C7A7-4433-BCC2-C20F9239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D938-3102-491B-B6DD-686A3A26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88" y="946778"/>
            <a:ext cx="8131550" cy="67460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0501-83DE-4E36-A5DF-0DE3EFB1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488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IN" dirty="0"/>
              <a:t>Is the CK metric suites useful in identifying design-defects?</a:t>
            </a:r>
          </a:p>
          <a:p>
            <a:r>
              <a:rPr lang="en-IN" dirty="0"/>
              <a:t>How accurately they are able to predict the design-defects?</a:t>
            </a:r>
          </a:p>
          <a:p>
            <a:r>
              <a:rPr lang="en-IN" dirty="0"/>
              <a:t>Which CK metrics are more likely to predict design-defects?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4C4EA-3049-417D-A2D0-E238BBC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dirty="0"/>
              <a:t>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Selected projects are based on JAVA with more than 300K lines of code</a:t>
            </a:r>
          </a:p>
          <a:p>
            <a:r>
              <a:rPr lang="en-IN" dirty="0"/>
              <a:t>WMC, DIT, NOC, CBO, RFC and LCOM are taken as independent variables.</a:t>
            </a:r>
          </a:p>
          <a:p>
            <a:r>
              <a:rPr lang="en-IN" dirty="0"/>
              <a:t>C&amp;K metric suite has been implemented to analyse design-defect.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62A49-ED59-48A4-8CD0-7813C684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</a:t>
            </a:r>
            <a:r>
              <a:rPr lang="en-IN" dirty="0" err="1"/>
              <a:t>softwares</a:t>
            </a:r>
            <a:r>
              <a:rPr lang="en-IN" dirty="0"/>
              <a:t> were used to collect the data as data from single software would be clean.</a:t>
            </a:r>
          </a:p>
          <a:p>
            <a:r>
              <a:rPr lang="en-IN" dirty="0"/>
              <a:t>Custom code was written to combine the data sets which introduces imbalance in data sets.</a:t>
            </a:r>
          </a:p>
          <a:p>
            <a:r>
              <a:rPr lang="en-IN" dirty="0"/>
              <a:t>Imbalanced data is dealt first as the accuracy of model would be greater than 90%, means over-fitting.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C33E0-EAEF-4C4D-84EC-C5D347D7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METRICS IMPLEMENTATION[3][4]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904BD7-B787-4FC9-AB46-1BDDC1B6C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32786"/>
              </p:ext>
            </p:extLst>
          </p:nvPr>
        </p:nvGraphicFramePr>
        <p:xfrm>
          <a:off x="1451579" y="2078129"/>
          <a:ext cx="9603275" cy="362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499">
                  <a:extLst>
                    <a:ext uri="{9D8B030D-6E8A-4147-A177-3AD203B41FA5}">
                      <a16:colId xmlns:a16="http://schemas.microsoft.com/office/drawing/2014/main" val="4266178673"/>
                    </a:ext>
                  </a:extLst>
                </a:gridCol>
                <a:gridCol w="6005776">
                  <a:extLst>
                    <a:ext uri="{9D8B030D-6E8A-4147-A177-3AD203B41FA5}">
                      <a16:colId xmlns:a16="http://schemas.microsoft.com/office/drawing/2014/main" val="2855187774"/>
                    </a:ext>
                  </a:extLst>
                </a:gridCol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9447"/>
                  </a:ext>
                </a:extLst>
              </a:tr>
              <a:tr h="555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Weighted Method per Class (WMC)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WMC is the sum of complexity of the methods of the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94564"/>
                  </a:ext>
                </a:extLst>
              </a:tr>
              <a:tr h="555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Depth of Inheritance Tree (DIT)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the maximum length of a path from class node to root node in the tree hierarchy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01062"/>
                  </a:ext>
                </a:extLst>
              </a:tr>
              <a:tr h="794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Coupling between Objects (CBO)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classes are said to be coupled if methods/instance variables declared or defined in one class are used by the other class.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13639"/>
                  </a:ext>
                </a:extLst>
              </a:tr>
              <a:tr h="1032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Response for Class (RFC)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the set of methods that can be executed in response to a message received by an object of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that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21809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F2472-86A4-417E-BA98-563C9B2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4FB-0B8F-4D4F-8E42-7F080F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METRICS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DD0B-1E96-4751-91F7-46C92681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904BD7-B787-4FC9-AB46-1BDDC1B6C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79595"/>
              </p:ext>
            </p:extLst>
          </p:nvPr>
        </p:nvGraphicFramePr>
        <p:xfrm>
          <a:off x="1451579" y="2078129"/>
          <a:ext cx="960327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499">
                  <a:extLst>
                    <a:ext uri="{9D8B030D-6E8A-4147-A177-3AD203B41FA5}">
                      <a16:colId xmlns:a16="http://schemas.microsoft.com/office/drawing/2014/main" val="4266178673"/>
                    </a:ext>
                  </a:extLst>
                </a:gridCol>
                <a:gridCol w="6005776">
                  <a:extLst>
                    <a:ext uri="{9D8B030D-6E8A-4147-A177-3AD203B41FA5}">
                      <a16:colId xmlns:a16="http://schemas.microsoft.com/office/drawing/2014/main" val="2855187774"/>
                    </a:ext>
                  </a:extLst>
                </a:gridCol>
              </a:tblGrid>
              <a:tr h="3440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9447"/>
                  </a:ext>
                </a:extLst>
              </a:tr>
              <a:tr h="5558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McCabe’s Cyclomatic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software metric used to measure the complexity of a 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94564"/>
                  </a:ext>
                </a:extLst>
              </a:tr>
              <a:tr h="5558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Cohesion of Methods (LCOM)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measures the cohesiveness of the class.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cohesion indicates high complexity and more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fault-proneness.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01062"/>
                  </a:ext>
                </a:extLst>
              </a:tr>
              <a:tr h="555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Children (NOC)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measures the number of immediate sub-classes derived from the base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700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8FC33-C7B4-48E2-B901-57100025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DF5-60BB-4817-AE95-AF9AFFB26D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1377</Words>
  <Application>Microsoft Office PowerPoint</Application>
  <PresentationFormat>Widescreen</PresentationFormat>
  <Paragraphs>227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Wingdings</vt:lpstr>
      <vt:lpstr>Gallery</vt:lpstr>
      <vt:lpstr>Software Measurement(SOEN6611)</vt:lpstr>
      <vt:lpstr> Outline</vt:lpstr>
      <vt:lpstr>  Introduction</vt:lpstr>
      <vt:lpstr>Related Studies</vt:lpstr>
      <vt:lpstr>Research Questions</vt:lpstr>
      <vt:lpstr>Research methods</vt:lpstr>
      <vt:lpstr>Data collection</vt:lpstr>
      <vt:lpstr>INTERNAL METRICS IMPLEMENTATION[3][4] </vt:lpstr>
      <vt:lpstr>INTERNAL METRICS IMPLEMENTATION </vt:lpstr>
      <vt:lpstr>External METRICS IMPLEMENTATION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Challenges Faced </vt:lpstr>
      <vt:lpstr>Discussion </vt:lpstr>
      <vt:lpstr>Conclusion and future research </vt:lpstr>
      <vt:lpstr>Conclusion and future research </vt:lpstr>
      <vt:lpstr>Summary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Measurement(SOEN6611)</dc:title>
  <dc:creator>Ramit Basra</dc:creator>
  <cp:lastModifiedBy>Ramit Basra</cp:lastModifiedBy>
  <cp:revision>10</cp:revision>
  <dcterms:created xsi:type="dcterms:W3CDTF">2019-04-10T00:32:11Z</dcterms:created>
  <dcterms:modified xsi:type="dcterms:W3CDTF">2019-04-10T02:03:28Z</dcterms:modified>
</cp:coreProperties>
</file>