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Franklin Gothic" panose="020B0604020202020204" charset="0"/>
      <p:bold r:id="rId20"/>
    </p:embeddedFont>
    <p:embeddedFont>
      <p:font typeface="Libre Franklin"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0fe4388ef_0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0fe4388e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a:solidFill>
                  <a:schemeClr val="accent1"/>
                </a:solidFill>
                <a:latin typeface="Arial"/>
                <a:ea typeface="Arial"/>
                <a:cs typeface="Arial"/>
                <a:sym typeface="Arial"/>
              </a:rPr>
              <a:t>HOUSE 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0" y="2440132"/>
            <a:ext cx="9144000" cy="2465260"/>
          </a:xfrm>
          <a:prstGeom prst="rect">
            <a:avLst/>
          </a:prstGeom>
          <a:noFill/>
          <a:ln>
            <a:noFill/>
          </a:ln>
        </p:spPr>
        <p:txBody>
          <a:bodyPr spcFirstLastPara="1" wrap="square" lIns="68575" tIns="34275" rIns="68575" bIns="34275" anchor="t" anchorCtr="0">
            <a:spAutoFit/>
          </a:bodyPr>
          <a:lstStyle/>
          <a:p>
            <a:pPr marL="457200" algn="ctr">
              <a:lnSpc>
                <a:spcPct val="150000"/>
              </a:lnSpc>
            </a:pPr>
            <a:r>
              <a:rPr lang="en-IN" sz="1800" b="1" i="0" u="none" strike="noStrike" cap="none" dirty="0">
                <a:solidFill>
                  <a:schemeClr val="accent1"/>
                </a:solidFill>
                <a:latin typeface="Arial"/>
                <a:ea typeface="Arial"/>
                <a:cs typeface="Arial"/>
                <a:sym typeface="Arial"/>
              </a:rPr>
              <a:t>Presented By:</a:t>
            </a:r>
          </a:p>
          <a:p>
            <a:pPr marL="457200" algn="ctr">
              <a:lnSpc>
                <a:spcPct val="150000"/>
              </a:lnSpc>
            </a:pPr>
            <a:endParaRPr lang="en" sz="1800" b="1" dirty="0">
              <a:solidFill>
                <a:schemeClr val="accent1"/>
              </a:solidFill>
            </a:endParaRPr>
          </a:p>
          <a:p>
            <a:pPr marL="457200" marR="0" lvl="0" indent="0" algn="ctr" rtl="0">
              <a:lnSpc>
                <a:spcPct val="150000"/>
              </a:lnSpc>
              <a:spcBef>
                <a:spcPts val="0"/>
              </a:spcBef>
              <a:spcAft>
                <a:spcPts val="0"/>
              </a:spcAft>
              <a:buNone/>
            </a:pPr>
            <a:r>
              <a:rPr lang="en" sz="1800" b="1" dirty="0">
                <a:solidFill>
                  <a:schemeClr val="accent1"/>
                </a:solidFill>
              </a:rPr>
              <a:t>Harsh Dixit</a:t>
            </a:r>
          </a:p>
          <a:p>
            <a:pPr marL="457200" marR="0" lvl="0" indent="0" algn="ctr" rtl="0">
              <a:lnSpc>
                <a:spcPct val="150000"/>
              </a:lnSpc>
              <a:spcBef>
                <a:spcPts val="0"/>
              </a:spcBef>
              <a:spcAft>
                <a:spcPts val="0"/>
              </a:spcAft>
              <a:buNone/>
            </a:pPr>
            <a:r>
              <a:rPr lang="en" sz="1800" b="1" dirty="0">
                <a:solidFill>
                  <a:schemeClr val="accent1"/>
                </a:solidFill>
              </a:rPr>
              <a:t>Institute of Technology and Management , Gwalior</a:t>
            </a:r>
          </a:p>
          <a:p>
            <a:pPr marL="457200" marR="0" lvl="0" indent="0" algn="ctr" rtl="0">
              <a:lnSpc>
                <a:spcPct val="150000"/>
              </a:lnSpc>
              <a:spcBef>
                <a:spcPts val="0"/>
              </a:spcBef>
              <a:spcAft>
                <a:spcPts val="0"/>
              </a:spcAft>
              <a:buNone/>
            </a:pPr>
            <a:r>
              <a:rPr lang="en" sz="1800" b="1" dirty="0">
                <a:solidFill>
                  <a:schemeClr val="accent1"/>
                </a:solidFill>
              </a:rPr>
              <a:t>Electronics and Communication Engineering</a:t>
            </a:r>
            <a:endParaRPr sz="1800" b="1" dirty="0">
              <a:solidFill>
                <a:schemeClr val="accent1"/>
              </a:solidFill>
            </a:endParaRPr>
          </a:p>
          <a:p>
            <a:pPr marL="1371600" marR="0" lvl="0" indent="0" algn="just" rtl="0">
              <a:lnSpc>
                <a:spcPct val="115000"/>
              </a:lnSpc>
              <a:spcBef>
                <a:spcPts val="0"/>
              </a:spcBef>
              <a:spcAft>
                <a:spcPts val="0"/>
              </a:spcAft>
              <a:buNone/>
            </a:pPr>
            <a:endParaRPr sz="1800" dirty="0">
              <a:solidFill>
                <a:schemeClr val="accent1"/>
              </a:solidFill>
            </a:endParaRPr>
          </a:p>
        </p:txBody>
      </p:sp>
      <p:sp>
        <p:nvSpPr>
          <p:cNvPr id="2" name="Slide Number Placeholder 1">
            <a:extLst>
              <a:ext uri="{FF2B5EF4-FFF2-40B4-BE49-F238E27FC236}">
                <a16:creationId xmlns:a16="http://schemas.microsoft.com/office/drawing/2014/main"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193" name="Google Shape;193;p34"/>
          <p:cNvSpPr txBox="1">
            <a:spLocks noGrp="1"/>
          </p:cNvSpPr>
          <p:nvPr>
            <p:ph type="body" idx="1"/>
          </p:nvPr>
        </p:nvSpPr>
        <p:spPr>
          <a:xfrm>
            <a:off x="435900" y="976525"/>
            <a:ext cx="8272200" cy="37302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6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Performance: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Random Forest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Random Forest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Decision Tree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means that the Decision Tree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Gradient Boosting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indicates that the Gradient Boosting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KNN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KNN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0000"/>
              </a:lnSpc>
              <a:spcBef>
                <a:spcPts val="1000"/>
              </a:spcBef>
              <a:spcAft>
                <a:spcPts val="0"/>
              </a:spcAft>
              <a:buSzPts val="1700"/>
              <a:buNone/>
            </a:pPr>
            <a:endParaRPr sz="14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199" name="Google Shape;199;p35"/>
          <p:cNvSpPr txBox="1">
            <a:spLocks noGrp="1"/>
          </p:cNvSpPr>
          <p:nvPr>
            <p:ph type="body" idx="1"/>
          </p:nvPr>
        </p:nvSpPr>
        <p:spPr>
          <a:xfrm>
            <a:off x="435899" y="976526"/>
            <a:ext cx="8417155" cy="3858710"/>
          </a:xfrm>
          <a:prstGeom prst="rect">
            <a:avLst/>
          </a:prstGeom>
          <a:noFill/>
          <a:ln>
            <a:noFill/>
          </a:ln>
        </p:spPr>
        <p:txBody>
          <a:bodyPr spcFirstLastPara="1" wrap="square" lIns="68575" tIns="34275" rIns="68575" bIns="34275" anchor="t" anchorCtr="0">
            <a:normAutofit/>
          </a:bodyPr>
          <a:lstStyle/>
          <a:p>
            <a:pPr marL="152400" lvl="0" indent="0" algn="just" rtl="0">
              <a:lnSpc>
                <a:spcPct val="160000"/>
              </a:lnSpc>
              <a:spcBef>
                <a:spcPts val="900"/>
              </a:spcBef>
              <a:spcAft>
                <a:spcPts val="0"/>
              </a:spcAft>
              <a:buSzPts val="1200"/>
              <a:buNone/>
            </a:pPr>
            <a:endParaRPr lang="en-US" sz="1800" dirty="0">
              <a:solidFill>
                <a:srgbClr val="0F0F0F"/>
              </a:solidFill>
            </a:endParaRPr>
          </a:p>
        </p:txBody>
      </p:sp>
      <p:pic>
        <p:nvPicPr>
          <p:cNvPr id="200" name="Google Shape;200;p35"/>
          <p:cNvPicPr preferRelativeResize="0"/>
          <p:nvPr/>
        </p:nvPicPr>
        <p:blipFill>
          <a:blip r:embed="rId3">
            <a:alphaModFix/>
          </a:blip>
          <a:stretch>
            <a:fillRect/>
          </a:stretch>
        </p:blipFill>
        <p:spPr>
          <a:xfrm>
            <a:off x="598146" y="1073503"/>
            <a:ext cx="3495872"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256264" y="1073503"/>
            <a:ext cx="3592335"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598145" y="2848549"/>
            <a:ext cx="3495871" cy="1722937"/>
          </a:xfrm>
          <a:prstGeom prst="rect">
            <a:avLst/>
          </a:prstGeom>
          <a:noFill/>
          <a:ln>
            <a:noFill/>
          </a:ln>
        </p:spPr>
      </p:pic>
      <p:pic>
        <p:nvPicPr>
          <p:cNvPr id="203" name="Google Shape;203;p35"/>
          <p:cNvPicPr preferRelativeResize="0"/>
          <p:nvPr/>
        </p:nvPicPr>
        <p:blipFill>
          <a:blip r:embed="rId6">
            <a:alphaModFix/>
          </a:blip>
          <a:stretch>
            <a:fillRect/>
          </a:stretch>
        </p:blipFill>
        <p:spPr>
          <a:xfrm>
            <a:off x="4256261" y="2848548"/>
            <a:ext cx="3592335" cy="1722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209" name="Google Shape;209;p36"/>
          <p:cNvSpPr txBox="1">
            <a:spLocks noGrp="1"/>
          </p:cNvSpPr>
          <p:nvPr>
            <p:ph type="body" idx="1"/>
          </p:nvPr>
        </p:nvSpPr>
        <p:spPr>
          <a:xfrm>
            <a:off x="6089072" y="976520"/>
            <a:ext cx="2619021" cy="3504900"/>
          </a:xfrm>
          <a:prstGeom prst="rect">
            <a:avLst/>
          </a:prstGeom>
          <a:noFill/>
          <a:ln>
            <a:noFill/>
          </a:ln>
        </p:spPr>
        <p:txBody>
          <a:bodyPr spcFirstLastPara="1" wrap="square" lIns="68575" tIns="34275" rIns="68575" bIns="34275" anchor="t" anchorCtr="0">
            <a:normAutofit/>
          </a:bodyPr>
          <a:lstStyle/>
          <a:p>
            <a:pPr marL="457200" lvl="0" indent="-304800" algn="just" rtl="0">
              <a:lnSpc>
                <a:spcPct val="160000"/>
              </a:lnSpc>
              <a:spcBef>
                <a:spcPts val="900"/>
              </a:spcBef>
              <a:spcAft>
                <a:spcPts val="0"/>
              </a:spcAft>
              <a:buSzPts val="1200"/>
              <a:buFont typeface="Roboto"/>
              <a:buChar char="◼"/>
            </a:pPr>
            <a:r>
              <a:rPr lang="en-US" sz="1200" b="1" dirty="0">
                <a:solidFill>
                  <a:srgbClr val="111111"/>
                </a:solidFill>
                <a:latin typeface="Times New Roman" panose="02020603050405020304" pitchFamily="18" charset="0"/>
                <a:ea typeface="Roboto"/>
                <a:cs typeface="Times New Roman" panose="02020603050405020304" pitchFamily="18" charset="0"/>
                <a:sym typeface="Roboto"/>
              </a:rPr>
              <a:t>Visualizations: </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includes line graphs to compare the predicted and actual house prices for each model</a:t>
            </a:r>
            <a:endParaRPr lang="en" sz="1200" b="1"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60000"/>
              </a:lnSpc>
              <a:spcBef>
                <a:spcPts val="900"/>
              </a:spcBef>
              <a:spcAft>
                <a:spcPts val="0"/>
              </a:spcAft>
              <a:buSzPts val="1200"/>
              <a:buFont typeface="Roboto"/>
              <a:buChar char="◼"/>
            </a:pPr>
            <a:r>
              <a:rPr lang="en" sz="1200" b="1" dirty="0">
                <a:solidFill>
                  <a:srgbClr val="111111"/>
                </a:solidFill>
                <a:latin typeface="Times New Roman" panose="02020603050405020304" pitchFamily="18" charset="0"/>
                <a:ea typeface="Roboto"/>
                <a:cs typeface="Times New Roman" panose="02020603050405020304" pitchFamily="18" charset="0"/>
                <a:sym typeface="Roboto"/>
              </a:rPr>
              <a:t>Model Comparison</a:t>
            </a:r>
            <a:r>
              <a:rPr lang="en" sz="1200" dirty="0">
                <a:solidFill>
                  <a:srgbClr val="111111"/>
                </a:solidFill>
                <a:latin typeface="Times New Roman" panose="02020603050405020304" pitchFamily="18" charset="0"/>
                <a:ea typeface="Roboto"/>
                <a:cs typeface="Times New Roman" panose="02020603050405020304" pitchFamily="18" charset="0"/>
                <a:sym typeface="Roboto"/>
              </a:rPr>
              <a:t>: Based on the performance comparison of the models, the Gradient Boosting Regressor has the lowest Mean Absolute Percentage Error (MAPE).</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0"/>
              </a:spcBef>
              <a:spcAft>
                <a:spcPts val="0"/>
              </a:spcAft>
              <a:buSzPts val="1700"/>
              <a:buNone/>
            </a:pPr>
            <a:endParaRPr sz="1200" dirty="0">
              <a:solidFill>
                <a:srgbClr val="0F0F0F"/>
              </a:solidFill>
              <a:latin typeface="Times New Roman" panose="02020603050405020304" pitchFamily="18" charset="0"/>
              <a:cs typeface="Times New Roman" panose="02020603050405020304" pitchFamily="18" charset="0"/>
            </a:endParaRPr>
          </a:p>
        </p:txBody>
      </p:sp>
      <p:pic>
        <p:nvPicPr>
          <p:cNvPr id="210" name="Google Shape;210;p36"/>
          <p:cNvPicPr preferRelativeResize="0"/>
          <p:nvPr/>
        </p:nvPicPr>
        <p:blipFill>
          <a:blip r:embed="rId3">
            <a:alphaModFix/>
          </a:blip>
          <a:stretch>
            <a:fillRect/>
          </a:stretch>
        </p:blipFill>
        <p:spPr>
          <a:xfrm>
            <a:off x="320230" y="1120034"/>
            <a:ext cx="5469397" cy="30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325063" y="860883"/>
            <a:ext cx="8444863" cy="3756000"/>
          </a:xfrm>
          <a:prstGeom prst="rect">
            <a:avLst/>
          </a:prstGeom>
          <a:noFill/>
          <a:ln>
            <a:noFill/>
          </a:ln>
        </p:spPr>
        <p:txBody>
          <a:bodyPr spcFirstLastPara="1" wrap="square" lIns="68575" tIns="34275" rIns="68575" bIns="34275" anchor="ctr" anchorCtr="0">
            <a:noAutofit/>
          </a:bodyPr>
          <a:lstStyle/>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Finally, the project 'House Price Prediction using Machine Learning' demonstrated the efficacy of various machine learning algorithms for predicting house prices. The Gradient Boosting Regressor model outperformed all others.</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435900" y="976525"/>
            <a:ext cx="8272200" cy="3794400"/>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ct val="93333"/>
              <a:buNone/>
            </a:pPr>
            <a:endParaRPr sz="1200" b="1" dirty="0">
              <a:latin typeface="Times New Roman" panose="02020603050405020304" pitchFamily="18" charset="0"/>
              <a:cs typeface="Times New Roman" panose="02020603050405020304" pitchFamily="18" charset="0"/>
            </a:endParaRP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The 'House Price Prediction using Machine Learning' project has a bright future ahead. Here are some potential improvements and expansions for the system.</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a:t>
            </a: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neighbourhood</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such as the distance to schools, hospitals, and public transportation, could be included. Furthermore, macroeconomic factors such as interest rates, inflation, and housing market trends may provide useful context.</a:t>
            </a:r>
          </a:p>
          <a:p>
            <a:pPr marL="228600" lvl="0" indent="-233702" algn="just" rtl="0">
              <a:lnSpc>
                <a:spcPct val="115000"/>
              </a:lnSpc>
              <a:spcBef>
                <a:spcPts val="1000"/>
              </a:spcBef>
              <a:spcAft>
                <a:spcPts val="0"/>
              </a:spcAft>
              <a:buSzPct val="104063"/>
              <a:buChar char="◼"/>
            </a:pP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However, house prices can vary greatly between cities and regions. Expanding the system to include data from multiple cities or regions may improve the model's robustness and applicability.</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a:solidFill>
                  <a:schemeClr val="accent1"/>
                </a:solidFill>
                <a:latin typeface="Arial"/>
                <a:ea typeface="Arial"/>
                <a:cs typeface="Arial"/>
                <a:sym typeface="Arial"/>
              </a:rPr>
              <a:t>FUTURE SCOPE</a:t>
            </a:r>
            <a:endParaRPr sz="295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REFERENCES</a:t>
            </a:r>
            <a:endParaRPr/>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5000"/>
              </a:lnSpc>
              <a:spcBef>
                <a:spcPts val="9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Pedregosa et al., “Scikit-learn: Machine Learning in Python”, JMLR 12, pp. 2825-2830, 2011.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Jain, A., &amp; Kumar, A. M., “House price prediction: a comparison of multiple linear regression and artificial neural networks”, Journal of AI and Data Mining, 2018.</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1000"/>
              </a:spcBef>
              <a:spcAft>
                <a:spcPts val="0"/>
              </a:spcAft>
              <a:buNone/>
            </a:pPr>
            <a:endParaRPr sz="18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3200" b="1" dirty="0">
                <a:solidFill>
                  <a:srgbClr val="002060"/>
                </a:solidFill>
                <a:latin typeface="Arial"/>
                <a:ea typeface="Arial"/>
                <a:cs typeface="Arial"/>
                <a:sym typeface="Arial"/>
              </a:rPr>
              <a:t>THANK YOU</a:t>
            </a:r>
            <a:endParaRPr sz="3200" dirty="0"/>
          </a:p>
        </p:txBody>
      </p:sp>
      <p:sp>
        <p:nvSpPr>
          <p:cNvPr id="2" name="Slide Number Placeholder 1">
            <a:extLst>
              <a:ext uri="{FF2B5EF4-FFF2-40B4-BE49-F238E27FC236}">
                <a16:creationId xmlns:a16="http://schemas.microsoft.com/office/drawing/2014/main"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PROBLEM STATEMENT</a:t>
            </a:r>
            <a:endParaRPr sz="3300"/>
          </a:p>
        </p:txBody>
      </p:sp>
      <p:sp>
        <p:nvSpPr>
          <p:cNvPr id="4" name="TextBox 3">
            <a:extLst>
              <a:ext uri="{FF2B5EF4-FFF2-40B4-BE49-F238E27FC236}">
                <a16:creationId xmlns:a16="http://schemas.microsoft.com/office/drawing/2014/main" id="{EE8EC9CC-5637-96AB-E098-760819BDDAE1}"/>
              </a:ext>
            </a:extLst>
          </p:cNvPr>
          <p:cNvSpPr txBox="1"/>
          <p:nvPr/>
        </p:nvSpPr>
        <p:spPr>
          <a:xfrm>
            <a:off x="325582" y="1025236"/>
            <a:ext cx="8499763" cy="3539430"/>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today's real estate market, determining the appropriate price for a home is a difficult task. A variety of factors influence the price of a house, including the type of dwelling, lot size, overall condition, year built, and so 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Accurate price prediction is critical for both buyers who want to avoid overpaying and sellers who want to get the highest possible price. It is also important for real estate agencies and online property listing platforms, which require accurate price estimates.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However, because of the high variability and complexity of these factors, forecasting house prices remains a difficult task. The critical part is predicting house prices based on various features to provide a stable, reliable estimate.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57" name="Google Shape;157;p28"/>
          <p:cNvSpPr txBox="1">
            <a:spLocks noGrp="1"/>
          </p:cNvSpPr>
          <p:nvPr>
            <p:ph type="body" idx="1"/>
          </p:nvPr>
        </p:nvSpPr>
        <p:spPr>
          <a:xfrm>
            <a:off x="331253" y="815534"/>
            <a:ext cx="8710114" cy="4172980"/>
          </a:xfrm>
          <a:prstGeom prst="rect">
            <a:avLst/>
          </a:prstGeom>
          <a:noFill/>
          <a:ln>
            <a:noFill/>
          </a:ln>
        </p:spPr>
        <p:txBody>
          <a:bodyPr spcFirstLastPara="1" wrap="square" lIns="68575" tIns="34275" rIns="68575" bIns="34275" anchor="ctr" anchorCtr="0">
            <a:noAutofit/>
          </a:bodyPr>
          <a:lstStyle/>
          <a:p>
            <a:pPr marL="0" lvl="0" indent="0" algn="just" rtl="0">
              <a:lnSpc>
                <a:spcPct val="160000"/>
              </a:lnSpc>
              <a:spcBef>
                <a:spcPts val="900"/>
              </a:spcBef>
              <a:spcAft>
                <a:spcPts val="0"/>
              </a:spcAft>
              <a:buClr>
                <a:schemeClr val="dk1"/>
              </a:buClr>
              <a:buSzPts val="1100"/>
              <a:buFont typeface="Arial"/>
              <a:buNone/>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proposed system seeks to address the challenge of predicting house prices based on a variety of factors. This entails using data analytics and machine learning techniques to accurately predict house prices. The solution will include the following components: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Collection: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Collect historical information on house sales, such as the type of dwelling, lot size, overall condition, year built, and other relevant factors.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Clean and preprocess the collected data to remove missing values, outliers, and inconsistencies. Feature engineering involves extracting relevant features from data that may have an impact on house prices.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Machine Learning Algorithm: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Implement a variety of machine learning algorithms, including Random Forest Regressor, Decision Tree Regressor, Gradient Boosting Regressor, and K-Nearest </a:t>
            </a:r>
            <a:r>
              <a:rPr lang="en-US" sz="1400" dirty="0" err="1">
                <a:solidFill>
                  <a:srgbClr val="111111"/>
                </a:solidFill>
                <a:latin typeface="Times New Roman" panose="02020603050405020304" pitchFamily="18" charset="0"/>
                <a:ea typeface="Roboto"/>
                <a:cs typeface="Times New Roman" panose="02020603050405020304" pitchFamily="18" charset="0"/>
                <a:sym typeface="Roboto"/>
              </a:rPr>
              <a:t>Neighbours</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 (KNN). These models will be trained and tested on a subset of the dataset to forecast house prices based on past trends.</a:t>
            </a:r>
          </a:p>
          <a:p>
            <a:pPr marL="0" lvl="0" indent="0" algn="just" rtl="0">
              <a:lnSpc>
                <a:spcPct val="160000"/>
              </a:lnSpc>
              <a:spcBef>
                <a:spcPts val="900"/>
              </a:spcBef>
              <a:spcAft>
                <a:spcPts val="0"/>
              </a:spcAft>
              <a:buClr>
                <a:schemeClr val="dk1"/>
              </a:buClr>
              <a:buSzPts val="1100"/>
              <a:buFont typeface="Arial"/>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63" name="Google Shape;163;p29"/>
          <p:cNvSpPr txBox="1">
            <a:spLocks noGrp="1"/>
          </p:cNvSpPr>
          <p:nvPr>
            <p:ph type="body" idx="1"/>
          </p:nvPr>
        </p:nvSpPr>
        <p:spPr>
          <a:xfrm>
            <a:off x="216894" y="443883"/>
            <a:ext cx="8710200" cy="41730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1" name="Google Shape;181;p32"/>
          <p:cNvSpPr txBox="1">
            <a:spLocks noGrp="1"/>
          </p:cNvSpPr>
          <p:nvPr>
            <p:ph type="body" idx="1"/>
          </p:nvPr>
        </p:nvSpPr>
        <p:spPr>
          <a:xfrm>
            <a:off x="435894" y="951183"/>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Algorithm Selection:</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is a meta estimator that fits several classifying decision trees on various sub-samples of the dataset and uses averaging to improve the predictive accuracy and control over-fitting.</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builds regression models in the form of a tree structure and breaks down our dataset into smaller subsets while at the same time an associated decision tree is incrementally developed.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100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the value of any given point in the dataset by averaging the values of the ‘k’ closest points.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1756</Words>
  <Application>Microsoft Office PowerPoint</Application>
  <PresentationFormat>On-screen Show (16:9)</PresentationFormat>
  <Paragraphs>93</Paragraphs>
  <Slides>16</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Noto Sans Symbols</vt:lpstr>
      <vt:lpstr>Roboto</vt:lpstr>
      <vt:lpstr>Libre Franklin</vt:lpstr>
      <vt:lpstr>Calibri</vt:lpstr>
      <vt:lpstr>Times New Roman</vt:lpstr>
      <vt:lpstr>Franklin Gothic</vt:lpstr>
      <vt:lpstr>Wingdings</vt:lpstr>
      <vt:lpstr>Simple Light</vt:lpstr>
      <vt:lpstr>DividendVTI</vt:lpstr>
      <vt:lpstr>HOUSE PRICE PREDICTION</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cp:lastModifiedBy>Harsh Dixit</cp:lastModifiedBy>
  <cp:revision>4</cp:revision>
  <dcterms:modified xsi:type="dcterms:W3CDTF">2024-03-13T16:54:04Z</dcterms:modified>
</cp:coreProperties>
</file>