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40146"/>
            <a:ext cx="5176520" cy="5447030"/>
          </a:xfrm>
          <a:custGeom>
            <a:avLst/>
            <a:gdLst/>
            <a:ahLst/>
            <a:cxnLst/>
            <a:rect l="l" t="t" r="r" b="b"/>
            <a:pathLst>
              <a:path w="5176520" h="5447030">
                <a:moveTo>
                  <a:pt x="0" y="0"/>
                </a:moveTo>
                <a:lnTo>
                  <a:pt x="56648" y="10443"/>
                </a:lnTo>
                <a:lnTo>
                  <a:pt x="101517" y="19836"/>
                </a:lnTo>
                <a:lnTo>
                  <a:pt x="145914" y="30065"/>
                </a:lnTo>
                <a:lnTo>
                  <a:pt x="189846" y="41122"/>
                </a:lnTo>
                <a:lnTo>
                  <a:pt x="233318" y="52995"/>
                </a:lnTo>
                <a:lnTo>
                  <a:pt x="276336" y="65674"/>
                </a:lnTo>
                <a:lnTo>
                  <a:pt x="318906" y="79150"/>
                </a:lnTo>
                <a:lnTo>
                  <a:pt x="361033" y="93412"/>
                </a:lnTo>
                <a:lnTo>
                  <a:pt x="402722" y="108450"/>
                </a:lnTo>
                <a:lnTo>
                  <a:pt x="443981" y="124254"/>
                </a:lnTo>
                <a:lnTo>
                  <a:pt x="484813" y="140814"/>
                </a:lnTo>
                <a:lnTo>
                  <a:pt x="525226" y="158120"/>
                </a:lnTo>
                <a:lnTo>
                  <a:pt x="565224" y="176162"/>
                </a:lnTo>
                <a:lnTo>
                  <a:pt x="604813" y="194930"/>
                </a:lnTo>
                <a:lnTo>
                  <a:pt x="643999" y="214414"/>
                </a:lnTo>
                <a:lnTo>
                  <a:pt x="682788" y="234603"/>
                </a:lnTo>
                <a:lnTo>
                  <a:pt x="721185" y="255487"/>
                </a:lnTo>
                <a:lnTo>
                  <a:pt x="759197" y="277057"/>
                </a:lnTo>
                <a:lnTo>
                  <a:pt x="796827" y="299303"/>
                </a:lnTo>
                <a:lnTo>
                  <a:pt x="834084" y="322214"/>
                </a:lnTo>
                <a:lnTo>
                  <a:pt x="870971" y="345780"/>
                </a:lnTo>
                <a:lnTo>
                  <a:pt x="907495" y="369991"/>
                </a:lnTo>
                <a:lnTo>
                  <a:pt x="943661" y="394837"/>
                </a:lnTo>
                <a:lnTo>
                  <a:pt x="979476" y="420308"/>
                </a:lnTo>
                <a:lnTo>
                  <a:pt x="1014944" y="446394"/>
                </a:lnTo>
                <a:lnTo>
                  <a:pt x="1050071" y="473085"/>
                </a:lnTo>
                <a:lnTo>
                  <a:pt x="1084864" y="500371"/>
                </a:lnTo>
                <a:lnTo>
                  <a:pt x="1119327" y="528241"/>
                </a:lnTo>
                <a:lnTo>
                  <a:pt x="1153467" y="556686"/>
                </a:lnTo>
                <a:lnTo>
                  <a:pt x="1187289" y="585695"/>
                </a:lnTo>
                <a:lnTo>
                  <a:pt x="1220799" y="615259"/>
                </a:lnTo>
                <a:lnTo>
                  <a:pt x="1254002" y="645367"/>
                </a:lnTo>
                <a:lnTo>
                  <a:pt x="1286904" y="676009"/>
                </a:lnTo>
                <a:lnTo>
                  <a:pt x="1319511" y="707176"/>
                </a:lnTo>
                <a:lnTo>
                  <a:pt x="1351829" y="738856"/>
                </a:lnTo>
                <a:lnTo>
                  <a:pt x="1383863" y="771041"/>
                </a:lnTo>
                <a:lnTo>
                  <a:pt x="1415618" y="803719"/>
                </a:lnTo>
                <a:lnTo>
                  <a:pt x="1447102" y="836882"/>
                </a:lnTo>
                <a:lnTo>
                  <a:pt x="1478318" y="870518"/>
                </a:lnTo>
                <a:lnTo>
                  <a:pt x="1509273" y="904618"/>
                </a:lnTo>
                <a:lnTo>
                  <a:pt x="1539973" y="939171"/>
                </a:lnTo>
                <a:lnTo>
                  <a:pt x="1570423" y="974168"/>
                </a:lnTo>
                <a:lnTo>
                  <a:pt x="1600629" y="1009598"/>
                </a:lnTo>
                <a:lnTo>
                  <a:pt x="1630596" y="1045452"/>
                </a:lnTo>
                <a:lnTo>
                  <a:pt x="1660331" y="1081719"/>
                </a:lnTo>
                <a:lnTo>
                  <a:pt x="1689839" y="1118389"/>
                </a:lnTo>
                <a:lnTo>
                  <a:pt x="1719125" y="1155453"/>
                </a:lnTo>
                <a:lnTo>
                  <a:pt x="1748196" y="1192899"/>
                </a:lnTo>
                <a:lnTo>
                  <a:pt x="1777057" y="1230719"/>
                </a:lnTo>
                <a:lnTo>
                  <a:pt x="1805713" y="1268901"/>
                </a:lnTo>
                <a:lnTo>
                  <a:pt x="1834170" y="1307436"/>
                </a:lnTo>
                <a:lnTo>
                  <a:pt x="1862435" y="1346314"/>
                </a:lnTo>
                <a:lnTo>
                  <a:pt x="1890512" y="1385524"/>
                </a:lnTo>
                <a:lnTo>
                  <a:pt x="1918408" y="1425057"/>
                </a:lnTo>
                <a:lnTo>
                  <a:pt x="1946127" y="1464903"/>
                </a:lnTo>
                <a:lnTo>
                  <a:pt x="1973677" y="1505051"/>
                </a:lnTo>
                <a:lnTo>
                  <a:pt x="2001061" y="1545491"/>
                </a:lnTo>
                <a:lnTo>
                  <a:pt x="2028287" y="1586213"/>
                </a:lnTo>
                <a:lnTo>
                  <a:pt x="2055360" y="1627208"/>
                </a:lnTo>
                <a:lnTo>
                  <a:pt x="2082285" y="1668465"/>
                </a:lnTo>
                <a:lnTo>
                  <a:pt x="2109068" y="1709973"/>
                </a:lnTo>
                <a:lnTo>
                  <a:pt x="2135714" y="1751724"/>
                </a:lnTo>
                <a:lnTo>
                  <a:pt x="2162231" y="1793707"/>
                </a:lnTo>
                <a:lnTo>
                  <a:pt x="2188622" y="1835911"/>
                </a:lnTo>
                <a:lnTo>
                  <a:pt x="2214894" y="1878327"/>
                </a:lnTo>
                <a:lnTo>
                  <a:pt x="2241053" y="1920944"/>
                </a:lnTo>
                <a:lnTo>
                  <a:pt x="2267103" y="1963753"/>
                </a:lnTo>
                <a:lnTo>
                  <a:pt x="2293052" y="2006744"/>
                </a:lnTo>
                <a:lnTo>
                  <a:pt x="2318904" y="2049906"/>
                </a:lnTo>
                <a:lnTo>
                  <a:pt x="2344665" y="2093229"/>
                </a:lnTo>
                <a:lnTo>
                  <a:pt x="2370341" y="2136703"/>
                </a:lnTo>
                <a:lnTo>
                  <a:pt x="2395938" y="2180318"/>
                </a:lnTo>
                <a:lnTo>
                  <a:pt x="2421461" y="2224065"/>
                </a:lnTo>
                <a:lnTo>
                  <a:pt x="2446916" y="2267932"/>
                </a:lnTo>
                <a:lnTo>
                  <a:pt x="2472308" y="2311911"/>
                </a:lnTo>
                <a:lnTo>
                  <a:pt x="2497643" y="2355990"/>
                </a:lnTo>
                <a:lnTo>
                  <a:pt x="2522928" y="2400159"/>
                </a:lnTo>
                <a:lnTo>
                  <a:pt x="2548167" y="2444410"/>
                </a:lnTo>
                <a:lnTo>
                  <a:pt x="2573366" y="2488731"/>
                </a:lnTo>
                <a:lnTo>
                  <a:pt x="2598532" y="2533112"/>
                </a:lnTo>
                <a:lnTo>
                  <a:pt x="2623668" y="2577544"/>
                </a:lnTo>
                <a:lnTo>
                  <a:pt x="2648783" y="2622016"/>
                </a:lnTo>
                <a:lnTo>
                  <a:pt x="2673880" y="2666519"/>
                </a:lnTo>
                <a:lnTo>
                  <a:pt x="2698966" y="2711041"/>
                </a:lnTo>
                <a:lnTo>
                  <a:pt x="2724046" y="2755574"/>
                </a:lnTo>
                <a:lnTo>
                  <a:pt x="2749126" y="2800107"/>
                </a:lnTo>
                <a:lnTo>
                  <a:pt x="2774212" y="2844630"/>
                </a:lnTo>
                <a:lnTo>
                  <a:pt x="2799309" y="2889133"/>
                </a:lnTo>
                <a:lnTo>
                  <a:pt x="2824423" y="2933605"/>
                </a:lnTo>
                <a:lnTo>
                  <a:pt x="2849560" y="2978037"/>
                </a:lnTo>
                <a:lnTo>
                  <a:pt x="2874725" y="3022419"/>
                </a:lnTo>
                <a:lnTo>
                  <a:pt x="2899924" y="3066740"/>
                </a:lnTo>
                <a:lnTo>
                  <a:pt x="2925164" y="3110991"/>
                </a:lnTo>
                <a:lnTo>
                  <a:pt x="2950448" y="3155161"/>
                </a:lnTo>
                <a:lnTo>
                  <a:pt x="2975784" y="3199241"/>
                </a:lnTo>
                <a:lnTo>
                  <a:pt x="3001176" y="3243219"/>
                </a:lnTo>
                <a:lnTo>
                  <a:pt x="3026631" y="3287087"/>
                </a:lnTo>
                <a:lnTo>
                  <a:pt x="3052154" y="3330834"/>
                </a:lnTo>
                <a:lnTo>
                  <a:pt x="3077750" y="3374449"/>
                </a:lnTo>
                <a:lnTo>
                  <a:pt x="3103427" y="3417924"/>
                </a:lnTo>
                <a:lnTo>
                  <a:pt x="3129188" y="3461247"/>
                </a:lnTo>
                <a:lnTo>
                  <a:pt x="3155040" y="3504409"/>
                </a:lnTo>
                <a:lnTo>
                  <a:pt x="3180989" y="3547400"/>
                </a:lnTo>
                <a:lnTo>
                  <a:pt x="3207040" y="3590209"/>
                </a:lnTo>
                <a:lnTo>
                  <a:pt x="3233198" y="3632827"/>
                </a:lnTo>
                <a:lnTo>
                  <a:pt x="3259470" y="3675243"/>
                </a:lnTo>
                <a:lnTo>
                  <a:pt x="3285862" y="3717447"/>
                </a:lnTo>
                <a:lnTo>
                  <a:pt x="3312378" y="3759430"/>
                </a:lnTo>
                <a:lnTo>
                  <a:pt x="3339025" y="3801181"/>
                </a:lnTo>
                <a:lnTo>
                  <a:pt x="3365808" y="3842689"/>
                </a:lnTo>
                <a:lnTo>
                  <a:pt x="3392733" y="3883946"/>
                </a:lnTo>
                <a:lnTo>
                  <a:pt x="3419806" y="3924941"/>
                </a:lnTo>
                <a:lnTo>
                  <a:pt x="3447032" y="3965663"/>
                </a:lnTo>
                <a:lnTo>
                  <a:pt x="3474417" y="4006104"/>
                </a:lnTo>
                <a:lnTo>
                  <a:pt x="3501966" y="4046252"/>
                </a:lnTo>
                <a:lnTo>
                  <a:pt x="3529686" y="4086097"/>
                </a:lnTo>
                <a:lnTo>
                  <a:pt x="3557581" y="4125630"/>
                </a:lnTo>
                <a:lnTo>
                  <a:pt x="3585659" y="4164841"/>
                </a:lnTo>
                <a:lnTo>
                  <a:pt x="3613924" y="4203719"/>
                </a:lnTo>
                <a:lnTo>
                  <a:pt x="3642381" y="4242254"/>
                </a:lnTo>
                <a:lnTo>
                  <a:pt x="3671038" y="4280436"/>
                </a:lnTo>
                <a:lnTo>
                  <a:pt x="3699898" y="4318256"/>
                </a:lnTo>
                <a:lnTo>
                  <a:pt x="3728969" y="4355702"/>
                </a:lnTo>
                <a:lnTo>
                  <a:pt x="3758256" y="4392766"/>
                </a:lnTo>
                <a:lnTo>
                  <a:pt x="3787763" y="4429436"/>
                </a:lnTo>
                <a:lnTo>
                  <a:pt x="3817498" y="4465703"/>
                </a:lnTo>
                <a:lnTo>
                  <a:pt x="3847466" y="4501557"/>
                </a:lnTo>
                <a:lnTo>
                  <a:pt x="3877672" y="4536987"/>
                </a:lnTo>
                <a:lnTo>
                  <a:pt x="3908122" y="4571984"/>
                </a:lnTo>
                <a:lnTo>
                  <a:pt x="3938822" y="4606537"/>
                </a:lnTo>
                <a:lnTo>
                  <a:pt x="3969778" y="4640637"/>
                </a:lnTo>
                <a:lnTo>
                  <a:pt x="4000994" y="4674273"/>
                </a:lnTo>
                <a:lnTo>
                  <a:pt x="4032478" y="4707436"/>
                </a:lnTo>
                <a:lnTo>
                  <a:pt x="4064233" y="4740114"/>
                </a:lnTo>
                <a:lnTo>
                  <a:pt x="4096267" y="4772299"/>
                </a:lnTo>
                <a:lnTo>
                  <a:pt x="4128585" y="4803979"/>
                </a:lnTo>
                <a:lnTo>
                  <a:pt x="4161192" y="4835146"/>
                </a:lnTo>
                <a:lnTo>
                  <a:pt x="4194095" y="4865788"/>
                </a:lnTo>
                <a:lnTo>
                  <a:pt x="4227298" y="4895896"/>
                </a:lnTo>
                <a:lnTo>
                  <a:pt x="4260808" y="4925460"/>
                </a:lnTo>
                <a:lnTo>
                  <a:pt x="4294630" y="4954469"/>
                </a:lnTo>
                <a:lnTo>
                  <a:pt x="4328770" y="4982914"/>
                </a:lnTo>
                <a:lnTo>
                  <a:pt x="4363234" y="5010784"/>
                </a:lnTo>
                <a:lnTo>
                  <a:pt x="4398027" y="5038069"/>
                </a:lnTo>
                <a:lnTo>
                  <a:pt x="4433154" y="5064760"/>
                </a:lnTo>
                <a:lnTo>
                  <a:pt x="4468623" y="5090846"/>
                </a:lnTo>
                <a:lnTo>
                  <a:pt x="4504437" y="5116317"/>
                </a:lnTo>
                <a:lnTo>
                  <a:pt x="4540604" y="5141163"/>
                </a:lnTo>
                <a:lnTo>
                  <a:pt x="4577128" y="5165374"/>
                </a:lnTo>
                <a:lnTo>
                  <a:pt x="4614015" y="5188940"/>
                </a:lnTo>
                <a:lnTo>
                  <a:pt x="4651272" y="5211851"/>
                </a:lnTo>
                <a:lnTo>
                  <a:pt x="4688903" y="5234096"/>
                </a:lnTo>
                <a:lnTo>
                  <a:pt x="4726914" y="5255666"/>
                </a:lnTo>
                <a:lnTo>
                  <a:pt x="4765312" y="5276551"/>
                </a:lnTo>
                <a:lnTo>
                  <a:pt x="4804101" y="5296740"/>
                </a:lnTo>
                <a:lnTo>
                  <a:pt x="4843287" y="5316223"/>
                </a:lnTo>
                <a:lnTo>
                  <a:pt x="4882877" y="5334991"/>
                </a:lnTo>
                <a:lnTo>
                  <a:pt x="4922875" y="5353033"/>
                </a:lnTo>
                <a:lnTo>
                  <a:pt x="4963287" y="5370339"/>
                </a:lnTo>
                <a:lnTo>
                  <a:pt x="5004120" y="5386899"/>
                </a:lnTo>
                <a:lnTo>
                  <a:pt x="5045379" y="5402704"/>
                </a:lnTo>
                <a:lnTo>
                  <a:pt x="5087068" y="5417742"/>
                </a:lnTo>
                <a:lnTo>
                  <a:pt x="5129195" y="5432003"/>
                </a:lnTo>
                <a:lnTo>
                  <a:pt x="5171765" y="5445479"/>
                </a:lnTo>
                <a:lnTo>
                  <a:pt x="5176420" y="5446851"/>
                </a:lnTo>
              </a:path>
            </a:pathLst>
          </a:custGeom>
          <a:ln w="25000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0411" y="1628648"/>
            <a:ext cx="2683700" cy="39293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80033" y="2066798"/>
            <a:ext cx="1221359" cy="31530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142" y="2504948"/>
            <a:ext cx="2042478" cy="3929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807" y="1091190"/>
            <a:ext cx="1652270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34" y="3404082"/>
            <a:ext cx="15488031" cy="343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771" y="445205"/>
            <a:ext cx="10920730" cy="18776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 marR="5080" indent="1560830">
              <a:lnSpc>
                <a:spcPct val="100200"/>
              </a:lnSpc>
              <a:spcBef>
                <a:spcPts val="120"/>
              </a:spcBef>
            </a:pPr>
            <a:r>
              <a:rPr dirty="0" sz="6050" spc="90">
                <a:latin typeface="Calibri"/>
                <a:cs typeface="Calibri"/>
              </a:rPr>
              <a:t>Anomaly</a:t>
            </a:r>
            <a:r>
              <a:rPr dirty="0" sz="6050" spc="-185">
                <a:latin typeface="Calibri"/>
                <a:cs typeface="Calibri"/>
              </a:rPr>
              <a:t> </a:t>
            </a:r>
            <a:r>
              <a:rPr dirty="0" sz="6050">
                <a:latin typeface="Calibri"/>
                <a:cs typeface="Calibri"/>
              </a:rPr>
              <a:t>Based</a:t>
            </a:r>
            <a:r>
              <a:rPr dirty="0" sz="6050" spc="-185">
                <a:latin typeface="Calibri"/>
                <a:cs typeface="Calibri"/>
              </a:rPr>
              <a:t> </a:t>
            </a:r>
            <a:r>
              <a:rPr dirty="0" sz="6050" spc="-10">
                <a:latin typeface="Calibri"/>
                <a:cs typeface="Calibri"/>
              </a:rPr>
              <a:t>Malware </a:t>
            </a:r>
            <a:r>
              <a:rPr dirty="0" sz="6050">
                <a:latin typeface="Calibri"/>
                <a:cs typeface="Calibri"/>
              </a:rPr>
              <a:t>Detection</a:t>
            </a:r>
            <a:r>
              <a:rPr dirty="0" sz="6050" spc="-185">
                <a:latin typeface="Calibri"/>
                <a:cs typeface="Calibri"/>
              </a:rPr>
              <a:t> </a:t>
            </a:r>
            <a:r>
              <a:rPr dirty="0" sz="6050" spc="80">
                <a:latin typeface="Calibri"/>
                <a:cs typeface="Calibri"/>
              </a:rPr>
              <a:t>Using</a:t>
            </a:r>
            <a:r>
              <a:rPr dirty="0" sz="6050" spc="-185">
                <a:latin typeface="Calibri"/>
                <a:cs typeface="Calibri"/>
              </a:rPr>
              <a:t> </a:t>
            </a:r>
            <a:r>
              <a:rPr dirty="0" sz="6050">
                <a:latin typeface="Calibri"/>
                <a:cs typeface="Calibri"/>
              </a:rPr>
              <a:t>Machine</a:t>
            </a:r>
            <a:r>
              <a:rPr dirty="0" sz="6050" spc="-180">
                <a:latin typeface="Calibri"/>
                <a:cs typeface="Calibri"/>
              </a:rPr>
              <a:t> </a:t>
            </a:r>
            <a:r>
              <a:rPr dirty="0" sz="6050" spc="120">
                <a:latin typeface="Calibri"/>
                <a:cs typeface="Calibri"/>
              </a:rPr>
              <a:t>Learning</a:t>
            </a:r>
            <a:endParaRPr sz="605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8288000" cy="6386195"/>
            <a:chOff x="0" y="0"/>
            <a:chExt cx="18288000" cy="6386195"/>
          </a:xfrm>
        </p:grpSpPr>
        <p:sp>
          <p:nvSpPr>
            <p:cNvPr id="5" name="object 5" descr=""/>
            <p:cNvSpPr/>
            <p:nvPr/>
          </p:nvSpPr>
          <p:spPr>
            <a:xfrm>
              <a:off x="0" y="12"/>
              <a:ext cx="18288000" cy="2550795"/>
            </a:xfrm>
            <a:custGeom>
              <a:avLst/>
              <a:gdLst/>
              <a:ahLst/>
              <a:cxnLst/>
              <a:rect l="l" t="t" r="r" b="b"/>
              <a:pathLst>
                <a:path w="18288000" h="2550795">
                  <a:moveTo>
                    <a:pt x="18287988" y="526821"/>
                  </a:moveTo>
                  <a:lnTo>
                    <a:pt x="3380956" y="526821"/>
                  </a:lnTo>
                  <a:lnTo>
                    <a:pt x="3399358" y="512914"/>
                  </a:lnTo>
                  <a:lnTo>
                    <a:pt x="3439884" y="483222"/>
                  </a:lnTo>
                  <a:lnTo>
                    <a:pt x="3480841" y="454215"/>
                  </a:lnTo>
                  <a:lnTo>
                    <a:pt x="3522243" y="425958"/>
                  </a:lnTo>
                  <a:lnTo>
                    <a:pt x="3564115" y="398475"/>
                  </a:lnTo>
                  <a:lnTo>
                    <a:pt x="3606482" y="371843"/>
                  </a:lnTo>
                  <a:lnTo>
                    <a:pt x="3649370" y="346113"/>
                  </a:lnTo>
                  <a:lnTo>
                    <a:pt x="3692779" y="321335"/>
                  </a:lnTo>
                  <a:lnTo>
                    <a:pt x="3733800" y="298945"/>
                  </a:lnTo>
                  <a:lnTo>
                    <a:pt x="3775430" y="277202"/>
                  </a:lnTo>
                  <a:lnTo>
                    <a:pt x="3817683" y="256120"/>
                  </a:lnTo>
                  <a:lnTo>
                    <a:pt x="3860584" y="235686"/>
                  </a:lnTo>
                  <a:lnTo>
                    <a:pt x="3904119" y="215900"/>
                  </a:lnTo>
                  <a:lnTo>
                    <a:pt x="3948328" y="196748"/>
                  </a:lnTo>
                  <a:lnTo>
                    <a:pt x="3993210" y="178231"/>
                  </a:lnTo>
                  <a:lnTo>
                    <a:pt x="4038790" y="160350"/>
                  </a:lnTo>
                  <a:lnTo>
                    <a:pt x="4085056" y="143078"/>
                  </a:lnTo>
                  <a:lnTo>
                    <a:pt x="4132046" y="126441"/>
                  </a:lnTo>
                  <a:lnTo>
                    <a:pt x="4179747" y="110413"/>
                  </a:lnTo>
                  <a:lnTo>
                    <a:pt x="4228198" y="94996"/>
                  </a:lnTo>
                  <a:lnTo>
                    <a:pt x="4277398" y="80187"/>
                  </a:lnTo>
                  <a:lnTo>
                    <a:pt x="4327360" y="65989"/>
                  </a:lnTo>
                  <a:lnTo>
                    <a:pt x="4378096" y="52387"/>
                  </a:lnTo>
                  <a:lnTo>
                    <a:pt x="4429620" y="39370"/>
                  </a:lnTo>
                  <a:lnTo>
                    <a:pt x="4481931" y="26949"/>
                  </a:lnTo>
                  <a:lnTo>
                    <a:pt x="4535068" y="15113"/>
                  </a:lnTo>
                  <a:lnTo>
                    <a:pt x="4589030" y="3860"/>
                  </a:lnTo>
                  <a:lnTo>
                    <a:pt x="4608830" y="0"/>
                  </a:lnTo>
                  <a:lnTo>
                    <a:pt x="4355033" y="0"/>
                  </a:lnTo>
                  <a:lnTo>
                    <a:pt x="4311916" y="11557"/>
                  </a:lnTo>
                  <a:lnTo>
                    <a:pt x="4261091" y="26022"/>
                  </a:lnTo>
                  <a:lnTo>
                    <a:pt x="4211028" y="41097"/>
                  </a:lnTo>
                  <a:lnTo>
                    <a:pt x="4161739" y="56794"/>
                  </a:lnTo>
                  <a:lnTo>
                    <a:pt x="4113187" y="73113"/>
                  </a:lnTo>
                  <a:lnTo>
                    <a:pt x="4065371" y="90068"/>
                  </a:lnTo>
                  <a:lnTo>
                    <a:pt x="4018280" y="107645"/>
                  </a:lnTo>
                  <a:lnTo>
                    <a:pt x="3971887" y="125882"/>
                  </a:lnTo>
                  <a:lnTo>
                    <a:pt x="3926192" y="144741"/>
                  </a:lnTo>
                  <a:lnTo>
                    <a:pt x="3881170" y="164261"/>
                  </a:lnTo>
                  <a:lnTo>
                    <a:pt x="3836809" y="184429"/>
                  </a:lnTo>
                  <a:lnTo>
                    <a:pt x="3793096" y="205257"/>
                  </a:lnTo>
                  <a:lnTo>
                    <a:pt x="3750030" y="226745"/>
                  </a:lnTo>
                  <a:lnTo>
                    <a:pt x="3707574" y="248907"/>
                  </a:lnTo>
                  <a:lnTo>
                    <a:pt x="3665728" y="271741"/>
                  </a:lnTo>
                  <a:lnTo>
                    <a:pt x="3621519" y="297053"/>
                  </a:lnTo>
                  <a:lnTo>
                    <a:pt x="3577869" y="323291"/>
                  </a:lnTo>
                  <a:lnTo>
                    <a:pt x="3534778" y="350418"/>
                  </a:lnTo>
                  <a:lnTo>
                    <a:pt x="3492233" y="378345"/>
                  </a:lnTo>
                  <a:lnTo>
                    <a:pt x="3450183" y="407060"/>
                  </a:lnTo>
                  <a:lnTo>
                    <a:pt x="3408616" y="436486"/>
                  </a:lnTo>
                  <a:lnTo>
                    <a:pt x="3367519" y="466585"/>
                  </a:lnTo>
                  <a:lnTo>
                    <a:pt x="3326866" y="497293"/>
                  </a:lnTo>
                  <a:lnTo>
                    <a:pt x="3288868" y="526821"/>
                  </a:lnTo>
                  <a:lnTo>
                    <a:pt x="0" y="526821"/>
                  </a:lnTo>
                  <a:lnTo>
                    <a:pt x="0" y="574446"/>
                  </a:lnTo>
                  <a:lnTo>
                    <a:pt x="3229508" y="574446"/>
                  </a:lnTo>
                  <a:lnTo>
                    <a:pt x="3207308" y="592582"/>
                  </a:lnTo>
                  <a:lnTo>
                    <a:pt x="3168180" y="625233"/>
                  </a:lnTo>
                  <a:lnTo>
                    <a:pt x="3129381" y="658241"/>
                  </a:lnTo>
                  <a:lnTo>
                    <a:pt x="3090888" y="691553"/>
                  </a:lnTo>
                  <a:lnTo>
                    <a:pt x="3052673" y="725119"/>
                  </a:lnTo>
                  <a:lnTo>
                    <a:pt x="2976981" y="792784"/>
                  </a:lnTo>
                  <a:lnTo>
                    <a:pt x="2739758" y="1009802"/>
                  </a:lnTo>
                  <a:lnTo>
                    <a:pt x="2637764" y="1102182"/>
                  </a:lnTo>
                  <a:lnTo>
                    <a:pt x="2532392" y="1195946"/>
                  </a:lnTo>
                  <a:lnTo>
                    <a:pt x="2460269" y="1258951"/>
                  </a:lnTo>
                  <a:lnTo>
                    <a:pt x="2386660" y="1322158"/>
                  </a:lnTo>
                  <a:lnTo>
                    <a:pt x="2311577" y="1385404"/>
                  </a:lnTo>
                  <a:lnTo>
                    <a:pt x="2235035" y="1448523"/>
                  </a:lnTo>
                  <a:lnTo>
                    <a:pt x="2157044" y="1511350"/>
                  </a:lnTo>
                  <a:lnTo>
                    <a:pt x="2117496" y="1542605"/>
                  </a:lnTo>
                  <a:lnTo>
                    <a:pt x="2077593" y="1573733"/>
                  </a:lnTo>
                  <a:lnTo>
                    <a:pt x="2037321" y="1604695"/>
                  </a:lnTo>
                  <a:lnTo>
                    <a:pt x="1996706" y="1635493"/>
                  </a:lnTo>
                  <a:lnTo>
                    <a:pt x="1955723" y="1666087"/>
                  </a:lnTo>
                  <a:lnTo>
                    <a:pt x="1914385" y="1696466"/>
                  </a:lnTo>
                  <a:lnTo>
                    <a:pt x="1872703" y="1726603"/>
                  </a:lnTo>
                  <a:lnTo>
                    <a:pt x="1830654" y="1756486"/>
                  </a:lnTo>
                  <a:lnTo>
                    <a:pt x="1788261" y="1786089"/>
                  </a:lnTo>
                  <a:lnTo>
                    <a:pt x="1745513" y="1815388"/>
                  </a:lnTo>
                  <a:lnTo>
                    <a:pt x="1702409" y="1844382"/>
                  </a:lnTo>
                  <a:lnTo>
                    <a:pt x="1658962" y="1873021"/>
                  </a:lnTo>
                  <a:lnTo>
                    <a:pt x="1615160" y="1901317"/>
                  </a:lnTo>
                  <a:lnTo>
                    <a:pt x="1571028" y="1929218"/>
                  </a:lnTo>
                  <a:lnTo>
                    <a:pt x="1526527" y="1956714"/>
                  </a:lnTo>
                  <a:lnTo>
                    <a:pt x="1481696" y="1983803"/>
                  </a:lnTo>
                  <a:lnTo>
                    <a:pt x="1436522" y="2010435"/>
                  </a:lnTo>
                  <a:lnTo>
                    <a:pt x="1390992" y="2036610"/>
                  </a:lnTo>
                  <a:lnTo>
                    <a:pt x="1345133" y="2062302"/>
                  </a:lnTo>
                  <a:lnTo>
                    <a:pt x="1298930" y="2087486"/>
                  </a:lnTo>
                  <a:lnTo>
                    <a:pt x="1252270" y="2112200"/>
                  </a:lnTo>
                  <a:lnTo>
                    <a:pt x="1204734" y="2136648"/>
                  </a:lnTo>
                  <a:lnTo>
                    <a:pt x="1157046" y="2160397"/>
                  </a:lnTo>
                  <a:lnTo>
                    <a:pt x="1109319" y="2183396"/>
                  </a:lnTo>
                  <a:lnTo>
                    <a:pt x="1061554" y="2205634"/>
                  </a:lnTo>
                  <a:lnTo>
                    <a:pt x="1013764" y="2227122"/>
                  </a:lnTo>
                  <a:lnTo>
                    <a:pt x="965962" y="2247862"/>
                  </a:lnTo>
                  <a:lnTo>
                    <a:pt x="918133" y="2267839"/>
                  </a:lnTo>
                  <a:lnTo>
                    <a:pt x="870305" y="2287066"/>
                  </a:lnTo>
                  <a:lnTo>
                    <a:pt x="822464" y="2305532"/>
                  </a:lnTo>
                  <a:lnTo>
                    <a:pt x="774623" y="2323236"/>
                  </a:lnTo>
                  <a:lnTo>
                    <a:pt x="726782" y="2340191"/>
                  </a:lnTo>
                  <a:lnTo>
                    <a:pt x="678954" y="2356383"/>
                  </a:lnTo>
                  <a:lnTo>
                    <a:pt x="631139" y="2371801"/>
                  </a:lnTo>
                  <a:lnTo>
                    <a:pt x="583349" y="2386469"/>
                  </a:lnTo>
                  <a:lnTo>
                    <a:pt x="535584" y="2400376"/>
                  </a:lnTo>
                  <a:lnTo>
                    <a:pt x="487845" y="2413520"/>
                  </a:lnTo>
                  <a:lnTo>
                    <a:pt x="440143" y="2425903"/>
                  </a:lnTo>
                  <a:lnTo>
                    <a:pt x="392480" y="2437511"/>
                  </a:lnTo>
                  <a:lnTo>
                    <a:pt x="344855" y="2448356"/>
                  </a:lnTo>
                  <a:lnTo>
                    <a:pt x="297294" y="2458440"/>
                  </a:lnTo>
                  <a:lnTo>
                    <a:pt x="249783" y="2467749"/>
                  </a:lnTo>
                  <a:lnTo>
                    <a:pt x="202323" y="2476296"/>
                  </a:lnTo>
                  <a:lnTo>
                    <a:pt x="154940" y="2484082"/>
                  </a:lnTo>
                  <a:lnTo>
                    <a:pt x="107251" y="2490000"/>
                  </a:lnTo>
                  <a:lnTo>
                    <a:pt x="59728" y="2493099"/>
                  </a:lnTo>
                  <a:lnTo>
                    <a:pt x="12458" y="2493441"/>
                  </a:lnTo>
                  <a:lnTo>
                    <a:pt x="0" y="2492819"/>
                  </a:lnTo>
                  <a:lnTo>
                    <a:pt x="0" y="2549702"/>
                  </a:lnTo>
                  <a:lnTo>
                    <a:pt x="13512" y="2550083"/>
                  </a:lnTo>
                  <a:lnTo>
                    <a:pt x="30060" y="2550249"/>
                  </a:lnTo>
                  <a:lnTo>
                    <a:pt x="63449" y="2549614"/>
                  </a:lnTo>
                  <a:lnTo>
                    <a:pt x="129921" y="2544508"/>
                  </a:lnTo>
                  <a:lnTo>
                    <a:pt x="211213" y="2532215"/>
                  </a:lnTo>
                  <a:lnTo>
                    <a:pt x="259473" y="2523591"/>
                  </a:lnTo>
                  <a:lnTo>
                    <a:pt x="307784" y="2514181"/>
                  </a:lnTo>
                  <a:lnTo>
                    <a:pt x="356146" y="2503982"/>
                  </a:lnTo>
                  <a:lnTo>
                    <a:pt x="402564" y="2493441"/>
                  </a:lnTo>
                  <a:lnTo>
                    <a:pt x="404558" y="2492997"/>
                  </a:lnTo>
                  <a:lnTo>
                    <a:pt x="453009" y="2481211"/>
                  </a:lnTo>
                  <a:lnTo>
                    <a:pt x="501484" y="2468651"/>
                  </a:lnTo>
                  <a:lnTo>
                    <a:pt x="550011" y="2455303"/>
                  </a:lnTo>
                  <a:lnTo>
                    <a:pt x="598551" y="2441181"/>
                  </a:lnTo>
                  <a:lnTo>
                    <a:pt x="647115" y="2426284"/>
                  </a:lnTo>
                  <a:lnTo>
                    <a:pt x="695693" y="2410599"/>
                  </a:lnTo>
                  <a:lnTo>
                    <a:pt x="744283" y="2394140"/>
                  </a:lnTo>
                  <a:lnTo>
                    <a:pt x="792873" y="2376906"/>
                  </a:lnTo>
                  <a:lnTo>
                    <a:pt x="841463" y="2358910"/>
                  </a:lnTo>
                  <a:lnTo>
                    <a:pt x="890054" y="2340140"/>
                  </a:lnTo>
                  <a:lnTo>
                    <a:pt x="938631" y="2320594"/>
                  </a:lnTo>
                  <a:lnTo>
                    <a:pt x="987196" y="2300287"/>
                  </a:lnTo>
                  <a:lnTo>
                    <a:pt x="1035748" y="2279218"/>
                  </a:lnTo>
                  <a:lnTo>
                    <a:pt x="1084275" y="2257374"/>
                  </a:lnTo>
                  <a:lnTo>
                    <a:pt x="1132763" y="2234781"/>
                  </a:lnTo>
                  <a:lnTo>
                    <a:pt x="1181214" y="2211425"/>
                  </a:lnTo>
                  <a:lnTo>
                    <a:pt x="1229639" y="2187321"/>
                  </a:lnTo>
                  <a:lnTo>
                    <a:pt x="1278001" y="2162454"/>
                  </a:lnTo>
                  <a:lnTo>
                    <a:pt x="1325003" y="2137587"/>
                  </a:lnTo>
                  <a:lnTo>
                    <a:pt x="1371765" y="2112149"/>
                  </a:lnTo>
                  <a:lnTo>
                    <a:pt x="1417955" y="2086305"/>
                  </a:lnTo>
                  <a:lnTo>
                    <a:pt x="1463903" y="2059927"/>
                  </a:lnTo>
                  <a:lnTo>
                    <a:pt x="1509509" y="2033066"/>
                  </a:lnTo>
                  <a:lnTo>
                    <a:pt x="1554759" y="2005774"/>
                  </a:lnTo>
                  <a:lnTo>
                    <a:pt x="1599653" y="1978050"/>
                  </a:lnTo>
                  <a:lnTo>
                    <a:pt x="1644192" y="1949919"/>
                  </a:lnTo>
                  <a:lnTo>
                    <a:pt x="1688376" y="1921395"/>
                  </a:lnTo>
                  <a:lnTo>
                    <a:pt x="1732216" y="1892528"/>
                  </a:lnTo>
                  <a:lnTo>
                    <a:pt x="1775688" y="1863305"/>
                  </a:lnTo>
                  <a:lnTo>
                    <a:pt x="1818805" y="1833765"/>
                  </a:lnTo>
                  <a:lnTo>
                    <a:pt x="1861553" y="1803920"/>
                  </a:lnTo>
                  <a:lnTo>
                    <a:pt x="1903945" y="1773796"/>
                  </a:lnTo>
                  <a:lnTo>
                    <a:pt x="1945982" y="1743417"/>
                  </a:lnTo>
                  <a:lnTo>
                    <a:pt x="1987651" y="1712798"/>
                  </a:lnTo>
                  <a:lnTo>
                    <a:pt x="2028964" y="1681962"/>
                  </a:lnTo>
                  <a:lnTo>
                    <a:pt x="2069909" y="1650923"/>
                  </a:lnTo>
                  <a:lnTo>
                    <a:pt x="2110486" y="1619707"/>
                  </a:lnTo>
                  <a:lnTo>
                    <a:pt x="2150707" y="1588350"/>
                  </a:lnTo>
                  <a:lnTo>
                    <a:pt x="2190546" y="1556842"/>
                  </a:lnTo>
                  <a:lnTo>
                    <a:pt x="2269134" y="1493532"/>
                  </a:lnTo>
                  <a:lnTo>
                    <a:pt x="2346236" y="1429918"/>
                  </a:lnTo>
                  <a:lnTo>
                    <a:pt x="2421852" y="1366202"/>
                  </a:lnTo>
                  <a:lnTo>
                    <a:pt x="2495969" y="1302512"/>
                  </a:lnTo>
                  <a:lnTo>
                    <a:pt x="2568575" y="1239050"/>
                  </a:lnTo>
                  <a:lnTo>
                    <a:pt x="2674645" y="1144612"/>
                  </a:lnTo>
                  <a:lnTo>
                    <a:pt x="2777274" y="1051598"/>
                  </a:lnTo>
                  <a:lnTo>
                    <a:pt x="3013252" y="835710"/>
                  </a:lnTo>
                  <a:lnTo>
                    <a:pt x="3088195" y="768667"/>
                  </a:lnTo>
                  <a:lnTo>
                    <a:pt x="3126016" y="735418"/>
                  </a:lnTo>
                  <a:lnTo>
                    <a:pt x="3164103" y="702437"/>
                  </a:lnTo>
                  <a:lnTo>
                    <a:pt x="3202482" y="669759"/>
                  </a:lnTo>
                  <a:lnTo>
                    <a:pt x="3241167" y="637451"/>
                  </a:lnTo>
                  <a:lnTo>
                    <a:pt x="3280168" y="605548"/>
                  </a:lnTo>
                  <a:lnTo>
                    <a:pt x="3319119" y="574446"/>
                  </a:lnTo>
                  <a:lnTo>
                    <a:pt x="18287988" y="574446"/>
                  </a:lnTo>
                  <a:lnTo>
                    <a:pt x="18287988" y="526821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0763" y="2442642"/>
              <a:ext cx="3943349" cy="3943337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42567" y="5589993"/>
            <a:ext cx="4709795" cy="331914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80"/>
              </a:spcBef>
            </a:pPr>
            <a:r>
              <a:rPr dirty="0" sz="4000" spc="-50">
                <a:latin typeface="Cambria"/>
                <a:cs typeface="Cambria"/>
              </a:rPr>
              <a:t>Harsh</a:t>
            </a:r>
            <a:r>
              <a:rPr dirty="0" sz="4000" spc="-110">
                <a:latin typeface="Cambria"/>
                <a:cs typeface="Cambria"/>
              </a:rPr>
              <a:t> </a:t>
            </a:r>
            <a:r>
              <a:rPr dirty="0" sz="4000" spc="-120">
                <a:latin typeface="Cambria"/>
                <a:cs typeface="Cambria"/>
              </a:rPr>
              <a:t>Swaroop</a:t>
            </a:r>
            <a:r>
              <a:rPr dirty="0" sz="4000" spc="-105">
                <a:latin typeface="Cambria"/>
                <a:cs typeface="Cambria"/>
              </a:rPr>
              <a:t> </a:t>
            </a:r>
            <a:r>
              <a:rPr dirty="0" sz="4000" spc="-10">
                <a:latin typeface="Cambria"/>
                <a:cs typeface="Cambria"/>
              </a:rPr>
              <a:t>Dubey</a:t>
            </a:r>
            <a:endParaRPr sz="4000">
              <a:latin typeface="Cambria"/>
              <a:cs typeface="Cambria"/>
            </a:endParaRPr>
          </a:p>
          <a:p>
            <a:pPr algn="r" marR="145415">
              <a:lnSpc>
                <a:spcPct val="100000"/>
              </a:lnSpc>
              <a:spcBef>
                <a:spcPts val="1200"/>
              </a:spcBef>
            </a:pPr>
            <a:r>
              <a:rPr dirty="0" sz="4150" spc="-45">
                <a:latin typeface="Cambria"/>
                <a:cs typeface="Cambria"/>
              </a:rPr>
              <a:t>Jagmohan</a:t>
            </a:r>
            <a:r>
              <a:rPr dirty="0" sz="4150" spc="-170">
                <a:latin typeface="Cambria"/>
                <a:cs typeface="Cambria"/>
              </a:rPr>
              <a:t> </a:t>
            </a:r>
            <a:r>
              <a:rPr dirty="0" sz="4150" spc="-10">
                <a:latin typeface="Cambria"/>
                <a:cs typeface="Cambria"/>
              </a:rPr>
              <a:t>Rajwade</a:t>
            </a:r>
            <a:endParaRPr sz="4150">
              <a:latin typeface="Cambria"/>
              <a:cs typeface="Cambria"/>
            </a:endParaRPr>
          </a:p>
          <a:p>
            <a:pPr marL="82550" marR="74930" indent="622300">
              <a:lnSpc>
                <a:spcPct val="136800"/>
              </a:lnSpc>
              <a:spcBef>
                <a:spcPts val="630"/>
              </a:spcBef>
            </a:pPr>
            <a:r>
              <a:rPr dirty="0" sz="4000" spc="-35">
                <a:latin typeface="Cambria"/>
                <a:cs typeface="Cambria"/>
              </a:rPr>
              <a:t>Anthoni</a:t>
            </a:r>
            <a:r>
              <a:rPr dirty="0" sz="4000" spc="-165">
                <a:latin typeface="Cambria"/>
                <a:cs typeface="Cambria"/>
              </a:rPr>
              <a:t> </a:t>
            </a:r>
            <a:r>
              <a:rPr dirty="0" sz="4000" spc="-10">
                <a:latin typeface="Cambria"/>
                <a:cs typeface="Cambria"/>
              </a:rPr>
              <a:t>Kindo </a:t>
            </a:r>
            <a:r>
              <a:rPr dirty="0" sz="4000" spc="-70">
                <a:latin typeface="Cambria"/>
                <a:cs typeface="Cambria"/>
              </a:rPr>
              <a:t>Aditya</a:t>
            </a:r>
            <a:r>
              <a:rPr dirty="0" sz="4000" spc="-110">
                <a:latin typeface="Cambria"/>
                <a:cs typeface="Cambria"/>
              </a:rPr>
              <a:t> </a:t>
            </a:r>
            <a:r>
              <a:rPr dirty="0" sz="4000">
                <a:latin typeface="Cambria"/>
                <a:cs typeface="Cambria"/>
              </a:rPr>
              <a:t>Singh</a:t>
            </a:r>
            <a:r>
              <a:rPr dirty="0" sz="4000" spc="-105">
                <a:latin typeface="Cambria"/>
                <a:cs typeface="Cambria"/>
              </a:rPr>
              <a:t> </a:t>
            </a:r>
            <a:r>
              <a:rPr dirty="0" sz="4000" spc="-85">
                <a:latin typeface="Cambria"/>
                <a:cs typeface="Cambria"/>
              </a:rPr>
              <a:t>Diwakar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09368" y="4191844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04"/>
              <a:t>Thanks!</a:t>
            </a:r>
            <a:endParaRPr sz="9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7483" rIns="0" bIns="0" rtlCol="0" vert="horz">
            <a:spAutoFit/>
          </a:bodyPr>
          <a:lstStyle/>
          <a:p>
            <a:pPr marL="875792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latin typeface="Calibri"/>
                <a:cs typeface="Calibri"/>
              </a:rPr>
              <a:t>Introduction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1998" y="3508590"/>
            <a:ext cx="3262261" cy="27586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3212" y="5632665"/>
            <a:ext cx="2348103" cy="343801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016875">
              <a:lnSpc>
                <a:spcPts val="3285"/>
              </a:lnSpc>
              <a:spcBef>
                <a:spcPts val="105"/>
              </a:spcBef>
              <a:tabLst>
                <a:tab pos="12261215" algn="l"/>
              </a:tabLst>
            </a:pPr>
            <a:r>
              <a:rPr dirty="0" spc="-25"/>
              <a:t>The</a:t>
            </a:r>
            <a:r>
              <a:rPr dirty="0"/>
              <a:t>	presentation</a:t>
            </a:r>
            <a:r>
              <a:rPr dirty="0" spc="-40"/>
              <a:t> </a:t>
            </a:r>
            <a:r>
              <a:rPr dirty="0" spc="-20"/>
              <a:t>will</a:t>
            </a:r>
          </a:p>
          <a:p>
            <a:pPr marL="8016875" marR="66675">
              <a:lnSpc>
                <a:spcPct val="99000"/>
              </a:lnSpc>
              <a:spcBef>
                <a:spcPts val="20"/>
              </a:spcBef>
            </a:pPr>
            <a:r>
              <a:rPr dirty="0" spc="-25"/>
              <a:t>explore</a:t>
            </a:r>
            <a:r>
              <a:rPr dirty="0" spc="-215"/>
              <a:t> </a:t>
            </a:r>
            <a:r>
              <a:rPr dirty="0" spc="90"/>
              <a:t>how</a:t>
            </a:r>
            <a:r>
              <a:rPr dirty="0" spc="-204"/>
              <a:t> </a:t>
            </a:r>
            <a:r>
              <a:rPr dirty="0" sz="2850" spc="-80" i="1">
                <a:latin typeface="Verdana"/>
                <a:cs typeface="Verdana"/>
              </a:rPr>
              <a:t>anomaly-</a:t>
            </a:r>
            <a:r>
              <a:rPr dirty="0" sz="2850" spc="-30" i="1">
                <a:latin typeface="Verdana"/>
                <a:cs typeface="Verdana"/>
              </a:rPr>
              <a:t>based</a:t>
            </a:r>
            <a:r>
              <a:rPr dirty="0" sz="2850" spc="-245" i="1">
                <a:latin typeface="Verdana"/>
                <a:cs typeface="Verdana"/>
              </a:rPr>
              <a:t> </a:t>
            </a:r>
            <a:r>
              <a:rPr dirty="0" sz="2850" spc="-10" i="1">
                <a:latin typeface="Verdana"/>
                <a:cs typeface="Verdana"/>
              </a:rPr>
              <a:t>machine </a:t>
            </a:r>
            <a:r>
              <a:rPr dirty="0" sz="2850" spc="-35" i="1">
                <a:latin typeface="Verdana"/>
                <a:cs typeface="Verdana"/>
              </a:rPr>
              <a:t>learning</a:t>
            </a:r>
            <a:r>
              <a:rPr dirty="0" sz="2850" spc="-140" i="1">
                <a:latin typeface="Verdana"/>
                <a:cs typeface="Verdana"/>
              </a:rPr>
              <a:t> </a:t>
            </a:r>
            <a:r>
              <a:rPr dirty="0"/>
              <a:t>techniques</a:t>
            </a:r>
            <a:r>
              <a:rPr dirty="0" spc="-110"/>
              <a:t> </a:t>
            </a:r>
            <a:r>
              <a:rPr dirty="0" spc="55"/>
              <a:t>can</a:t>
            </a:r>
            <a:r>
              <a:rPr dirty="0" spc="-105"/>
              <a:t> </a:t>
            </a:r>
            <a:r>
              <a:rPr dirty="0"/>
              <a:t>improve</a:t>
            </a:r>
            <a:r>
              <a:rPr dirty="0" spc="-110"/>
              <a:t> </a:t>
            </a:r>
            <a:r>
              <a:rPr dirty="0" spc="-10"/>
              <a:t>malware detection.</a:t>
            </a:r>
            <a:r>
              <a:rPr dirty="0" spc="-175"/>
              <a:t> </a:t>
            </a:r>
            <a:r>
              <a:rPr dirty="0" spc="90"/>
              <a:t>We</a:t>
            </a:r>
            <a:r>
              <a:rPr dirty="0" spc="-180"/>
              <a:t> </a:t>
            </a:r>
            <a:r>
              <a:rPr dirty="0"/>
              <a:t>will</a:t>
            </a:r>
            <a:r>
              <a:rPr dirty="0" spc="-175"/>
              <a:t> </a:t>
            </a:r>
            <a:r>
              <a:rPr dirty="0"/>
              <a:t>discuss</a:t>
            </a:r>
            <a:r>
              <a:rPr dirty="0" spc="-180"/>
              <a:t> </a:t>
            </a:r>
            <a:r>
              <a:rPr dirty="0"/>
              <a:t>the</a:t>
            </a:r>
            <a:r>
              <a:rPr dirty="0" spc="-175"/>
              <a:t> </a:t>
            </a:r>
            <a:r>
              <a:rPr dirty="0" spc="-10"/>
              <a:t>challenges</a:t>
            </a:r>
            <a:endParaRPr sz="2850">
              <a:latin typeface="Verdana"/>
              <a:cs typeface="Verdana"/>
            </a:endParaRPr>
          </a:p>
          <a:p>
            <a:pPr marL="8016875" marR="5080">
              <a:lnSpc>
                <a:spcPct val="100000"/>
              </a:lnSpc>
              <a:spcBef>
                <a:spcPts val="75"/>
              </a:spcBef>
              <a:tabLst>
                <a:tab pos="13970635" algn="l"/>
              </a:tabLst>
            </a:pPr>
            <a:r>
              <a:rPr dirty="0"/>
              <a:t>of</a:t>
            </a:r>
            <a:r>
              <a:rPr dirty="0" spc="-180"/>
              <a:t> </a:t>
            </a:r>
            <a:r>
              <a:rPr dirty="0"/>
              <a:t>traditional</a:t>
            </a:r>
            <a:r>
              <a:rPr dirty="0" spc="-175"/>
              <a:t> </a:t>
            </a:r>
            <a:r>
              <a:rPr dirty="0" spc="65"/>
              <a:t>methods</a:t>
            </a:r>
            <a:r>
              <a:rPr dirty="0" spc="-180"/>
              <a:t> </a:t>
            </a:r>
            <a:r>
              <a:rPr dirty="0" spc="75"/>
              <a:t>and</a:t>
            </a:r>
            <a:r>
              <a:rPr dirty="0" spc="-175"/>
              <a:t> </a:t>
            </a:r>
            <a:r>
              <a:rPr dirty="0"/>
              <a:t>the</a:t>
            </a:r>
            <a:r>
              <a:rPr dirty="0" spc="-175"/>
              <a:t> </a:t>
            </a:r>
            <a:r>
              <a:rPr dirty="0"/>
              <a:t>potential</a:t>
            </a:r>
            <a:r>
              <a:rPr dirty="0" spc="-180"/>
              <a:t> </a:t>
            </a:r>
            <a:r>
              <a:rPr dirty="0" spc="-25"/>
              <a:t>of </a:t>
            </a:r>
            <a:r>
              <a:rPr dirty="0" spc="70"/>
              <a:t>machine</a:t>
            </a:r>
            <a:r>
              <a:rPr dirty="0" spc="-145"/>
              <a:t> </a:t>
            </a:r>
            <a:r>
              <a:rPr dirty="0"/>
              <a:t>learning</a:t>
            </a:r>
            <a:r>
              <a:rPr dirty="0" spc="-140"/>
              <a:t> </a:t>
            </a:r>
            <a:r>
              <a:rPr dirty="0" spc="25"/>
              <a:t>in</a:t>
            </a:r>
            <a:r>
              <a:rPr dirty="0"/>
              <a:t>	</a:t>
            </a:r>
            <a:r>
              <a:rPr dirty="0" spc="-47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2699" y="3946855"/>
            <a:ext cx="2843834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5686" y="6070930"/>
            <a:ext cx="2823133" cy="27588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612734" y="3429749"/>
            <a:ext cx="7375525" cy="299847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5"/>
              </a:spcBef>
              <a:tabLst>
                <a:tab pos="4244975" algn="l"/>
                <a:tab pos="6693534" algn="l"/>
              </a:tabLst>
            </a:pP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Traditional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malware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detection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methods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rely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detection,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which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struggles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identify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new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evolving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threats.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-65" i="1">
                <a:solidFill>
                  <a:srgbClr val="332C2C"/>
                </a:solidFill>
                <a:latin typeface="Verdana"/>
                <a:cs typeface="Verdana"/>
              </a:rPr>
              <a:t>Anomaly-</a:t>
            </a:r>
            <a:r>
              <a:rPr dirty="0" sz="2850" spc="-30" i="1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2850" spc="-23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i="1">
                <a:solidFill>
                  <a:srgbClr val="332C2C"/>
                </a:solidFill>
                <a:latin typeface="Verdana"/>
                <a:cs typeface="Verdana"/>
              </a:rPr>
              <a:t>machine</a:t>
            </a:r>
            <a:r>
              <a:rPr dirty="0" sz="2850" spc="-23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-10" i="1">
                <a:solidFill>
                  <a:srgbClr val="332C2C"/>
                </a:solidFill>
                <a:latin typeface="Verdana"/>
                <a:cs typeface="Verdana"/>
              </a:rPr>
              <a:t>learning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offers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solution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detecting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deviations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normal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behavior,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providing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more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dynamic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7282" rIns="0" bIns="0" rtlCol="0" vert="horz">
            <a:spAutoFit/>
          </a:bodyPr>
          <a:lstStyle/>
          <a:p>
            <a:pPr marL="734060">
              <a:lnSpc>
                <a:spcPct val="100000"/>
              </a:lnSpc>
              <a:spcBef>
                <a:spcPts val="125"/>
              </a:spcBef>
            </a:pPr>
            <a:r>
              <a:rPr dirty="0" sz="4700" spc="-55">
                <a:latin typeface="Calibri"/>
                <a:cs typeface="Calibri"/>
              </a:rPr>
              <a:t>Malware</a:t>
            </a:r>
            <a:r>
              <a:rPr dirty="0" sz="4700" spc="-165">
                <a:latin typeface="Calibri"/>
                <a:cs typeface="Calibri"/>
              </a:rPr>
              <a:t> </a:t>
            </a:r>
            <a:r>
              <a:rPr dirty="0" sz="4700">
                <a:latin typeface="Calibri"/>
                <a:cs typeface="Calibri"/>
              </a:rPr>
              <a:t>Detection</a:t>
            </a:r>
            <a:r>
              <a:rPr dirty="0" sz="4700" spc="-155">
                <a:latin typeface="Calibri"/>
                <a:cs typeface="Calibri"/>
              </a:rPr>
              <a:t> </a:t>
            </a:r>
            <a:r>
              <a:rPr dirty="0" sz="4700" spc="70">
                <a:latin typeface="Calibri"/>
                <a:cs typeface="Calibri"/>
              </a:rPr>
              <a:t>Challenges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5583" rIns="0" bIns="0" rtlCol="0" vert="horz">
            <a:spAutoFit/>
          </a:bodyPr>
          <a:lstStyle/>
          <a:p>
            <a:pPr marL="875538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Calibri"/>
                <a:cs typeface="Calibri"/>
              </a:rPr>
              <a:t>Anomaly-Based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Machine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60">
                <a:latin typeface="Calibri"/>
                <a:cs typeface="Calibri"/>
              </a:rPr>
              <a:t>Learning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4687" y="5213565"/>
            <a:ext cx="3686695" cy="27586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73146" y="3937215"/>
            <a:ext cx="1360170" cy="27586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64687" y="4391609"/>
            <a:ext cx="1440332" cy="30679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37001" y="6061290"/>
            <a:ext cx="3680345" cy="342087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8016875" marR="1449070">
              <a:lnSpc>
                <a:spcPct val="102299"/>
              </a:lnSpc>
              <a:spcBef>
                <a:spcPts val="30"/>
              </a:spcBef>
            </a:pPr>
            <a:r>
              <a:rPr dirty="0"/>
              <a:t>Anomaly-based</a:t>
            </a:r>
            <a:r>
              <a:rPr dirty="0" spc="-140"/>
              <a:t> </a:t>
            </a:r>
            <a:r>
              <a:rPr dirty="0" spc="70"/>
              <a:t>machine</a:t>
            </a:r>
            <a:r>
              <a:rPr dirty="0" spc="-140"/>
              <a:t> </a:t>
            </a:r>
            <a:r>
              <a:rPr dirty="0" spc="-10"/>
              <a:t>learning </a:t>
            </a:r>
            <a:r>
              <a:rPr dirty="0" spc="-50"/>
              <a:t>leverages</a:t>
            </a:r>
            <a:r>
              <a:rPr dirty="0" spc="-120"/>
              <a:t> </a:t>
            </a:r>
            <a:r>
              <a:rPr dirty="0"/>
              <a:t>algorithms</a:t>
            </a:r>
            <a:r>
              <a:rPr dirty="0" spc="-114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-10"/>
              <a:t>identify</a:t>
            </a:r>
          </a:p>
          <a:p>
            <a:pPr marL="8016875" marR="5080" indent="1562735">
              <a:lnSpc>
                <a:spcPts val="3379"/>
              </a:lnSpc>
              <a:spcBef>
                <a:spcPts val="45"/>
              </a:spcBef>
            </a:pPr>
            <a:r>
              <a:rPr dirty="0" spc="50"/>
              <a:t>in</a:t>
            </a:r>
            <a:r>
              <a:rPr dirty="0" spc="-210"/>
              <a:t> </a:t>
            </a:r>
            <a:r>
              <a:rPr dirty="0" spc="-75"/>
              <a:t>data,</a:t>
            </a:r>
            <a:r>
              <a:rPr dirty="0" spc="-204"/>
              <a:t> </a:t>
            </a:r>
            <a:r>
              <a:rPr dirty="0" spc="60"/>
              <a:t>enabling</a:t>
            </a:r>
            <a:r>
              <a:rPr dirty="0" spc="-210"/>
              <a:t> </a:t>
            </a:r>
            <a:r>
              <a:rPr dirty="0"/>
              <a:t>the</a:t>
            </a:r>
            <a:r>
              <a:rPr dirty="0" spc="-204"/>
              <a:t> </a:t>
            </a:r>
            <a:r>
              <a:rPr dirty="0" spc="45"/>
              <a:t>detection</a:t>
            </a:r>
            <a:r>
              <a:rPr dirty="0" spc="-204"/>
              <a:t> </a:t>
            </a:r>
            <a:r>
              <a:rPr dirty="0" spc="-25"/>
              <a:t>of </a:t>
            </a:r>
            <a:r>
              <a:rPr dirty="0" spc="-35"/>
              <a:t>previously</a:t>
            </a:r>
            <a:r>
              <a:rPr dirty="0" spc="-145"/>
              <a:t> </a:t>
            </a:r>
            <a:r>
              <a:rPr dirty="0"/>
              <a:t>unseen</a:t>
            </a:r>
            <a:r>
              <a:rPr dirty="0" spc="-145"/>
              <a:t> </a:t>
            </a:r>
            <a:r>
              <a:rPr dirty="0" spc="-40"/>
              <a:t>malware.</a:t>
            </a:r>
            <a:r>
              <a:rPr dirty="0" spc="-145"/>
              <a:t> </a:t>
            </a:r>
            <a:r>
              <a:rPr dirty="0"/>
              <a:t>By</a:t>
            </a:r>
            <a:r>
              <a:rPr dirty="0" spc="-145"/>
              <a:t> </a:t>
            </a:r>
            <a:r>
              <a:rPr dirty="0" spc="-10"/>
              <a:t>analyzing</a:t>
            </a:r>
          </a:p>
          <a:p>
            <a:pPr marL="8016875" marR="1102360" indent="3717290">
              <a:lnSpc>
                <a:spcPts val="3300"/>
              </a:lnSpc>
              <a:spcBef>
                <a:spcPts val="55"/>
              </a:spcBef>
            </a:pPr>
            <a:r>
              <a:rPr dirty="0" spc="-420"/>
              <a:t>,</a:t>
            </a:r>
            <a:r>
              <a:rPr dirty="0" spc="-245"/>
              <a:t> </a:t>
            </a:r>
            <a:r>
              <a:rPr dirty="0"/>
              <a:t>this</a:t>
            </a:r>
            <a:r>
              <a:rPr dirty="0" spc="-245"/>
              <a:t> </a:t>
            </a:r>
            <a:r>
              <a:rPr dirty="0" spc="-10"/>
              <a:t>approach </a:t>
            </a:r>
            <a:r>
              <a:rPr dirty="0"/>
              <a:t>enhances</a:t>
            </a:r>
            <a:r>
              <a:rPr dirty="0" spc="-125"/>
              <a:t> </a:t>
            </a:r>
            <a:r>
              <a:rPr dirty="0"/>
              <a:t>the</a:t>
            </a:r>
            <a:r>
              <a:rPr dirty="0" spc="-125"/>
              <a:t> </a:t>
            </a:r>
            <a:r>
              <a:rPr dirty="0" spc="-20"/>
              <a:t>ability</a:t>
            </a:r>
            <a:r>
              <a:rPr dirty="0" spc="-120"/>
              <a:t> </a:t>
            </a:r>
            <a:r>
              <a:rPr dirty="0"/>
              <a:t>to</a:t>
            </a:r>
            <a:r>
              <a:rPr dirty="0" spc="-125"/>
              <a:t> </a:t>
            </a:r>
            <a:r>
              <a:rPr dirty="0" spc="-10"/>
              <a:t>detect</a:t>
            </a:r>
          </a:p>
          <a:p>
            <a:pPr marL="11700510">
              <a:lnSpc>
                <a:spcPts val="3265"/>
              </a:lnSpc>
            </a:pPr>
            <a:r>
              <a:rPr dirty="0" spc="-47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7483" rIns="0" bIns="0" rtlCol="0" vert="horz">
            <a:spAutoFit/>
          </a:bodyPr>
          <a:lstStyle/>
          <a:p>
            <a:pPr marL="875601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Feature</a:t>
            </a:r>
            <a:r>
              <a:rPr dirty="0" spc="-250">
                <a:latin typeface="Calibri"/>
                <a:cs typeface="Calibri"/>
              </a:rPr>
              <a:t> </a:t>
            </a:r>
            <a:r>
              <a:rPr dirty="0" spc="60">
                <a:latin typeface="Calibri"/>
                <a:cs typeface="Calibri"/>
              </a:rPr>
              <a:t>Extraction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8397" y="4356315"/>
            <a:ext cx="1389126" cy="27588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9218" y="4784940"/>
            <a:ext cx="1691627" cy="27588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99588" y="5213565"/>
            <a:ext cx="1492123" cy="275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46056" y="5632665"/>
            <a:ext cx="1652447" cy="27588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617291" y="3420110"/>
            <a:ext cx="7311390" cy="256984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913130">
              <a:lnSpc>
                <a:spcPct val="101099"/>
              </a:lnSpc>
              <a:spcBef>
                <a:spcPts val="7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Feature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extraction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critical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step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anomaly-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machine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learning,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involving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identiﬁcation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2700" marR="5080" indent="1798320">
              <a:lnSpc>
                <a:spcPct val="102299"/>
              </a:lnSpc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enables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creation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robust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models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  <a:p>
            <a:pPr marL="1698625">
              <a:lnSpc>
                <a:spcPct val="100000"/>
              </a:lnSpc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142" y="2066798"/>
            <a:ext cx="1760945" cy="39098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9380" y="2066798"/>
            <a:ext cx="1010285" cy="31530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33680" y="2066798"/>
            <a:ext cx="3286125" cy="31530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dirty="0" sz="3150" spc="105">
                <a:latin typeface="Verdana"/>
                <a:cs typeface="Verdana"/>
              </a:rPr>
              <a:t>Model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training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-60">
                <a:latin typeface="Verdana"/>
                <a:cs typeface="Verdana"/>
              </a:rPr>
              <a:t>involves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using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labeled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data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to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teach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machine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learning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90">
                <a:latin typeface="Verdana"/>
                <a:cs typeface="Verdana"/>
              </a:rPr>
              <a:t>model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to </a:t>
            </a:r>
            <a:r>
              <a:rPr dirty="0" sz="3150" spc="-10">
                <a:latin typeface="Verdana"/>
                <a:cs typeface="Verdana"/>
              </a:rPr>
              <a:t>differentiate</a:t>
            </a:r>
            <a:r>
              <a:rPr dirty="0" sz="3150" spc="-160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between</a:t>
            </a:r>
            <a:r>
              <a:rPr dirty="0" sz="3150" spc="-15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normal</a:t>
            </a:r>
            <a:r>
              <a:rPr dirty="0" sz="3150" spc="-155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15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malicious</a:t>
            </a:r>
            <a:r>
              <a:rPr dirty="0" sz="3150" spc="-155">
                <a:latin typeface="Verdana"/>
                <a:cs typeface="Verdana"/>
              </a:rPr>
              <a:t> </a:t>
            </a:r>
            <a:r>
              <a:rPr dirty="0" sz="3150" spc="-65">
                <a:latin typeface="Verdana"/>
                <a:cs typeface="Verdana"/>
              </a:rPr>
              <a:t>behavior.</a:t>
            </a:r>
            <a:r>
              <a:rPr dirty="0" sz="3150" spc="-15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Rigorous</a:t>
            </a:r>
            <a:r>
              <a:rPr dirty="0" sz="3150" spc="-155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evaluation</a:t>
            </a:r>
            <a:r>
              <a:rPr dirty="0" sz="3150" spc="-155">
                <a:latin typeface="Verdana"/>
                <a:cs typeface="Verdana"/>
              </a:rPr>
              <a:t> </a:t>
            </a:r>
            <a:r>
              <a:rPr dirty="0" sz="3150" spc="35">
                <a:latin typeface="Verdana"/>
                <a:cs typeface="Verdana"/>
              </a:rPr>
              <a:t>using</a:t>
            </a:r>
            <a:endParaRPr sz="3150">
              <a:latin typeface="Verdana"/>
              <a:cs typeface="Verdana"/>
            </a:endParaRPr>
          </a:p>
          <a:p>
            <a:pPr marL="1938655">
              <a:lnSpc>
                <a:spcPts val="3390"/>
              </a:lnSpc>
              <a:tabLst>
                <a:tab pos="3998595" algn="l"/>
                <a:tab pos="15373985" algn="l"/>
              </a:tabLst>
            </a:pPr>
            <a:r>
              <a:rPr dirty="0" sz="3150" spc="55">
                <a:latin typeface="Verdana"/>
                <a:cs typeface="Verdana"/>
              </a:rPr>
              <a:t>and</a:t>
            </a:r>
            <a:r>
              <a:rPr dirty="0" sz="3150">
                <a:latin typeface="Verdana"/>
                <a:cs typeface="Verdana"/>
              </a:rPr>
              <a:t>	metrics</a:t>
            </a:r>
            <a:r>
              <a:rPr dirty="0" sz="3150" spc="-220">
                <a:latin typeface="Verdana"/>
                <a:cs typeface="Verdana"/>
              </a:rPr>
              <a:t> </a:t>
            </a:r>
            <a:r>
              <a:rPr dirty="0" sz="3150" spc="-20">
                <a:latin typeface="Verdana"/>
                <a:cs typeface="Verdana"/>
              </a:rPr>
              <a:t>ensures</a:t>
            </a:r>
            <a:r>
              <a:rPr dirty="0" sz="3150" spc="-220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220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effectiveness</a:t>
            </a:r>
            <a:r>
              <a:rPr dirty="0" sz="3150" spc="-22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of</a:t>
            </a:r>
            <a:r>
              <a:rPr dirty="0" sz="3150" spc="-220">
                <a:latin typeface="Verdana"/>
                <a:cs typeface="Verdana"/>
              </a:rPr>
              <a:t> </a:t>
            </a:r>
            <a:r>
              <a:rPr dirty="0" sz="3150" spc="35">
                <a:latin typeface="Verdana"/>
                <a:cs typeface="Verdana"/>
              </a:rPr>
              <a:t>the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-545"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8807" y="1091190"/>
            <a:ext cx="15929610" cy="181991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4328795" algn="l"/>
              </a:tabLst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Anomaly-based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machine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5">
                <a:solidFill>
                  <a:srgbClr val="332C2C"/>
                </a:solidFill>
                <a:latin typeface="Verdana"/>
                <a:cs typeface="Verdana"/>
              </a:rPr>
              <a:t>been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successfully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applied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domains,</a:t>
            </a:r>
            <a:r>
              <a:rPr dirty="0" sz="31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r>
              <a:rPr dirty="0" sz="31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network</a:t>
            </a:r>
            <a:r>
              <a:rPr dirty="0" sz="31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intrusion</a:t>
            </a:r>
            <a:r>
              <a:rPr dirty="0" sz="31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detection</a:t>
            </a:r>
            <a:r>
              <a:rPr dirty="0" sz="31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malware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332C2C"/>
                </a:solidFill>
                <a:latin typeface="Verdana"/>
                <a:cs typeface="Verdana"/>
              </a:rPr>
              <a:t>analysis.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332C2C"/>
                </a:solidFill>
                <a:latin typeface="Verdana"/>
                <a:cs typeface="Verdana"/>
              </a:rPr>
              <a:t>offer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proactive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3150">
              <a:latin typeface="Verdana"/>
              <a:cs typeface="Verdana"/>
            </a:endParaRPr>
          </a:p>
          <a:p>
            <a:pPr marL="2115185">
              <a:lnSpc>
                <a:spcPts val="3390"/>
              </a:lnSpc>
            </a:pPr>
            <a:r>
              <a:rPr dirty="0" sz="3150" spc="-535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077" y="3946855"/>
            <a:ext cx="4337443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0131" y="4365955"/>
            <a:ext cx="1396225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3053" y="5642305"/>
            <a:ext cx="3326765" cy="34380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12747" y="3429749"/>
            <a:ext cx="7437120" cy="299847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malware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detection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lies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advancement</a:t>
            </a:r>
            <a:r>
              <a:rPr dirty="0" sz="2750" spc="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2700" marR="133350" indent="1542415">
              <a:lnSpc>
                <a:spcPts val="3379"/>
              </a:lnSpc>
              <a:spcBef>
                <a:spcPts val="4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techniques.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continuous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evolution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cyber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threats,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endParaRPr sz="2750">
              <a:latin typeface="Verdana"/>
              <a:cs typeface="Verdana"/>
            </a:endParaRPr>
          </a:p>
          <a:p>
            <a:pPr marL="12700" marR="1458595">
              <a:lnSpc>
                <a:spcPts val="3300"/>
              </a:lnSpc>
              <a:spcBef>
                <a:spcPts val="55"/>
              </a:spcBef>
              <a:tabLst>
                <a:tab pos="5290185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approaches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offer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enhanced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ts val="3265"/>
              </a:lnSpc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proactive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defense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strategies.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6007" rIns="0" bIns="0" rtlCol="0" vert="horz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Future</a:t>
            </a:r>
            <a:r>
              <a:rPr dirty="0" spc="-185"/>
              <a:t> </a:t>
            </a:r>
            <a:r>
              <a:rPr dirty="0" spc="-55"/>
              <a:t>Opportunities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6337" y="5208308"/>
              <a:ext cx="2348115" cy="34380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2724" y="4351058"/>
              <a:ext cx="3252787" cy="27588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615236" y="3404082"/>
            <a:ext cx="7335520" cy="3437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175895">
              <a:lnSpc>
                <a:spcPct val="99000"/>
              </a:lnSpc>
              <a:spcBef>
                <a:spcPts val="12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leveraging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-80" i="1">
                <a:solidFill>
                  <a:srgbClr val="332C2C"/>
                </a:solidFill>
                <a:latin typeface="Verdana"/>
                <a:cs typeface="Verdana"/>
              </a:rPr>
              <a:t>anomaly-</a:t>
            </a:r>
            <a:r>
              <a:rPr dirty="0" sz="2850" spc="-10" i="1">
                <a:solidFill>
                  <a:srgbClr val="332C2C"/>
                </a:solidFill>
                <a:latin typeface="Verdana"/>
                <a:cs typeface="Verdana"/>
              </a:rPr>
              <a:t>based </a:t>
            </a:r>
            <a:r>
              <a:rPr dirty="0" sz="2850" i="1">
                <a:solidFill>
                  <a:srgbClr val="332C2C"/>
                </a:solidFill>
                <a:latin typeface="Verdana"/>
                <a:cs typeface="Verdana"/>
              </a:rPr>
              <a:t>machine</a:t>
            </a:r>
            <a:r>
              <a:rPr dirty="0" sz="2850" spc="-114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-35" i="1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dirty="0" sz="2850" spc="-105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699"/>
              </a:lnSpc>
              <a:spcBef>
                <a:spcPts val="15"/>
              </a:spcBef>
              <a:tabLst>
                <a:tab pos="6920865" algn="l"/>
              </a:tabLst>
            </a:pP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capabilities,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providing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dynamic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Embracing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advancements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crucial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ongoing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battle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against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evolving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cyber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threats.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098" rIns="0" bIns="0" rtlCol="0" vert="horz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2024-04-20T12:14:04Z</dcterms:created>
  <dcterms:modified xsi:type="dcterms:W3CDTF">2024-04-20T12:14:04Z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2024-04-20T00:00:00Z</vt:filetime>
  </property>
  <property fmtid="{D5CDD505-2E9C-101B-9397-08002B2CF9AE}" pid="5" name="Producer">
    <vt:lpwstr>GPL Ghostscript 10.02.0</vt:lpwstr>
  </property>
</Properties>
</file>