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8288000" cy="10287000"/>
  <p:notesSz cx="6858000" cy="9144000"/>
  <p:embeddedFontLst>
    <p:embeddedFont>
      <p:font typeface="TT Chocolates" panose="020B0604020202020204" charset="0"/>
      <p:regular r:id="rId17"/>
    </p:embeddedFont>
    <p:embeddedFont>
      <p:font typeface="Canva Sans Bold Italics" panose="020B0604020202020204" charset="0"/>
      <p:regular r:id="rId18"/>
    </p:embeddedFont>
    <p:embeddedFont>
      <p:font typeface="TT Chocolates Bold" panose="020B0604020202020204" charset="0"/>
      <p:regular r:id="rId19"/>
    </p:embeddedFont>
    <p:embeddedFont>
      <p:font typeface="TT Chocolates Ultra-Bold" panose="020B0604020202020204" charset="0"/>
      <p:regular r:id="rId20"/>
    </p:embeddedFont>
    <p:embeddedFont>
      <p:font typeface="Calibri" panose="020F0502020204030204" pitchFamily="34" charset="0"/>
      <p:regular r:id="rId21"/>
      <p:bold r:id="rId22"/>
      <p:italic r:id="rId23"/>
      <p:boldItalic r:id="rId24"/>
    </p:embeddedFont>
    <p:embeddedFont>
      <p:font typeface="Canva Sans Bold" panose="020B0604020202020204" charset="0"/>
      <p:regular r:id="rId25"/>
    </p:embeddedFont>
    <p:embeddedFont>
      <p:font typeface="Canva Sans" panose="020B0604020202020204" charset="0"/>
      <p:regular r:id="rId26"/>
    </p:embeddedFont>
    <p:embeddedFont>
      <p:font typeface="Open Sans" panose="020B0604020202020204" charset="0"/>
      <p:regular r:id="rId27"/>
    </p:embeddedFont>
    <p:embeddedFont>
      <p:font typeface="Garet Bold" panose="020B0604020202020204" charset="0"/>
      <p:regular r:id="rId2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5" d="100"/>
          <a:sy n="55" d="100"/>
        </p:scale>
        <p:origin x="658" y="4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4.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7/11/2024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7/11/2024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7/11/2024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7/11/2024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7/11/2024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7/11/2024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3.png"/><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3.svg"/><Relationship Id="rId7" Type="http://schemas.openxmlformats.org/officeDocument/2006/relationships/image" Target="../media/image9.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7.svg"/><Relationship Id="rId4" Type="http://schemas.openxmlformats.org/officeDocument/2006/relationships/image" Target="../media/image4.png"/><Relationship Id="rId9" Type="http://schemas.openxmlformats.org/officeDocument/2006/relationships/image" Target="../media/image11.svg"/></Relationships>
</file>

<file path=ppt/slides/_rels/slide3.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8.jpeg"/></Relationships>
</file>

<file path=ppt/slides/_rels/slide4.xml.rels><?xml version="1.0" encoding="UTF-8" standalone="yes"?>
<Relationships xmlns="http://schemas.openxmlformats.org/package/2006/relationships"><Relationship Id="rId3" Type="http://schemas.openxmlformats.org/officeDocument/2006/relationships/image" Target="../media/image16.svg"/><Relationship Id="rId7" Type="http://schemas.openxmlformats.org/officeDocument/2006/relationships/image" Target="../media/image11.sv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18.sv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BFBF9"/>
        </a:solidFill>
        <a:effectLst/>
      </p:bgPr>
    </p:bg>
    <p:spTree>
      <p:nvGrpSpPr>
        <p:cNvPr id="1" name=""/>
        <p:cNvGrpSpPr/>
        <p:nvPr/>
      </p:nvGrpSpPr>
      <p:grpSpPr>
        <a:xfrm>
          <a:off x="0" y="0"/>
          <a:ext cx="0" cy="0"/>
          <a:chOff x="0" y="0"/>
          <a:chExt cx="0" cy="0"/>
        </a:xfrm>
      </p:grpSpPr>
      <p:grpSp>
        <p:nvGrpSpPr>
          <p:cNvPr id="2" name="Group 2"/>
          <p:cNvGrpSpPr/>
          <p:nvPr/>
        </p:nvGrpSpPr>
        <p:grpSpPr>
          <a:xfrm>
            <a:off x="0" y="0"/>
            <a:ext cx="8943975" cy="10287000"/>
            <a:chOff x="0" y="0"/>
            <a:chExt cx="11925300" cy="13716000"/>
          </a:xfrm>
        </p:grpSpPr>
        <p:sp>
          <p:nvSpPr>
            <p:cNvPr id="3" name="Freeform 3"/>
            <p:cNvSpPr/>
            <p:nvPr/>
          </p:nvSpPr>
          <p:spPr>
            <a:xfrm>
              <a:off x="0" y="0"/>
              <a:ext cx="11925300" cy="13716000"/>
            </a:xfrm>
            <a:custGeom>
              <a:avLst/>
              <a:gdLst/>
              <a:ahLst/>
              <a:cxnLst/>
              <a:rect l="l" t="t" r="r" b="b"/>
              <a:pathLst>
                <a:path w="11925300" h="13716000">
                  <a:moveTo>
                    <a:pt x="0" y="0"/>
                  </a:moveTo>
                  <a:lnTo>
                    <a:pt x="11925300" y="0"/>
                  </a:lnTo>
                  <a:lnTo>
                    <a:pt x="11925300" y="13716000"/>
                  </a:lnTo>
                  <a:lnTo>
                    <a:pt x="0" y="13716000"/>
                  </a:lnTo>
                  <a:lnTo>
                    <a:pt x="0" y="0"/>
                  </a:lnTo>
                  <a:close/>
                </a:path>
              </a:pathLst>
            </a:custGeom>
            <a:blipFill>
              <a:blip r:embed="rId2"/>
              <a:stretch>
                <a:fillRect l="-36244" r="-36244"/>
              </a:stretch>
            </a:blipFill>
          </p:spPr>
        </p:sp>
      </p:grpSp>
      <p:sp>
        <p:nvSpPr>
          <p:cNvPr id="4" name="Freeform 4"/>
          <p:cNvSpPr/>
          <p:nvPr/>
        </p:nvSpPr>
        <p:spPr>
          <a:xfrm>
            <a:off x="8943975" y="0"/>
            <a:ext cx="3424261" cy="1874004"/>
          </a:xfrm>
          <a:custGeom>
            <a:avLst/>
            <a:gdLst/>
            <a:ahLst/>
            <a:cxnLst/>
            <a:rect l="l" t="t" r="r" b="b"/>
            <a:pathLst>
              <a:path w="3424261" h="1874004">
                <a:moveTo>
                  <a:pt x="0" y="0"/>
                </a:moveTo>
                <a:lnTo>
                  <a:pt x="3424261" y="0"/>
                </a:lnTo>
                <a:lnTo>
                  <a:pt x="3424261" y="1874004"/>
                </a:lnTo>
                <a:lnTo>
                  <a:pt x="0" y="1874004"/>
                </a:lnTo>
                <a:lnTo>
                  <a:pt x="0" y="0"/>
                </a:lnTo>
                <a:close/>
              </a:path>
            </a:pathLst>
          </a:custGeom>
          <a:blipFill>
            <a:blip r:embed="rId3">
              <a:extLst>
                <a:ext uri="{96DAC541-7B7A-43D3-8B79-37D633B846F1}">
                  <asvg:svgBlip xmlns:asvg="http://schemas.microsoft.com/office/drawing/2016/SVG/main" xmlns="" r:embed="rId4"/>
                </a:ext>
              </a:extLst>
            </a:blip>
            <a:stretch>
              <a:fillRect t="-249" b="-249"/>
            </a:stretch>
          </a:blipFill>
        </p:spPr>
      </p:sp>
      <p:sp>
        <p:nvSpPr>
          <p:cNvPr id="5" name="Freeform 5"/>
          <p:cNvSpPr/>
          <p:nvPr/>
        </p:nvSpPr>
        <p:spPr>
          <a:xfrm>
            <a:off x="8943975" y="3952208"/>
            <a:ext cx="9344025" cy="6334792"/>
          </a:xfrm>
          <a:custGeom>
            <a:avLst/>
            <a:gdLst/>
            <a:ahLst/>
            <a:cxnLst/>
            <a:rect l="l" t="t" r="r" b="b"/>
            <a:pathLst>
              <a:path w="9344025" h="6334792">
                <a:moveTo>
                  <a:pt x="0" y="0"/>
                </a:moveTo>
                <a:lnTo>
                  <a:pt x="9344025" y="0"/>
                </a:lnTo>
                <a:lnTo>
                  <a:pt x="9344025" y="6334792"/>
                </a:lnTo>
                <a:lnTo>
                  <a:pt x="0" y="6334792"/>
                </a:lnTo>
                <a:lnTo>
                  <a:pt x="0" y="0"/>
                </a:lnTo>
                <a:close/>
              </a:path>
            </a:pathLst>
          </a:custGeom>
          <a:blipFill>
            <a:blip r:embed="rId5">
              <a:extLst>
                <a:ext uri="{96DAC541-7B7A-43D3-8B79-37D633B846F1}">
                  <asvg:svgBlip xmlns:asvg="http://schemas.microsoft.com/office/drawing/2016/SVG/main" xmlns="" r:embed="rId6"/>
                </a:ext>
              </a:extLst>
            </a:blip>
            <a:stretch>
              <a:fillRect/>
            </a:stretch>
          </a:blipFill>
        </p:spPr>
      </p:sp>
      <p:sp>
        <p:nvSpPr>
          <p:cNvPr id="6" name="TextBox 6"/>
          <p:cNvSpPr txBox="1"/>
          <p:nvPr/>
        </p:nvSpPr>
        <p:spPr>
          <a:xfrm>
            <a:off x="342894" y="519732"/>
            <a:ext cx="9873284" cy="2831575"/>
          </a:xfrm>
          <a:prstGeom prst="rect">
            <a:avLst/>
          </a:prstGeom>
        </p:spPr>
        <p:txBody>
          <a:bodyPr lIns="0" tIns="0" rIns="0" bIns="0" rtlCol="0" anchor="t">
            <a:spAutoFit/>
          </a:bodyPr>
          <a:lstStyle/>
          <a:p>
            <a:pPr algn="l">
              <a:lnSpc>
                <a:spcPts val="7748"/>
              </a:lnSpc>
            </a:pPr>
            <a:r>
              <a:rPr lang="en-US" sz="7748">
                <a:solidFill>
                  <a:srgbClr val="0345E4"/>
                </a:solidFill>
                <a:latin typeface="TT Chocolates Ultra-Bold"/>
                <a:ea typeface="TT Chocolates Ultra-Bold"/>
                <a:cs typeface="TT Chocolates Ultra-Bold"/>
                <a:sym typeface="TT Chocolates Ultra-Bold"/>
              </a:rPr>
              <a:t>ASIC MANUFACTURING PROCESS</a:t>
            </a:r>
          </a:p>
        </p:txBody>
      </p:sp>
      <p:sp>
        <p:nvSpPr>
          <p:cNvPr id="7" name="TextBox 7"/>
          <p:cNvSpPr txBox="1"/>
          <p:nvPr/>
        </p:nvSpPr>
        <p:spPr>
          <a:xfrm>
            <a:off x="342894" y="3645139"/>
            <a:ext cx="8348315" cy="614138"/>
          </a:xfrm>
          <a:prstGeom prst="rect">
            <a:avLst/>
          </a:prstGeom>
        </p:spPr>
        <p:txBody>
          <a:bodyPr lIns="0" tIns="0" rIns="0" bIns="0" rtlCol="0" anchor="t">
            <a:spAutoFit/>
          </a:bodyPr>
          <a:lstStyle/>
          <a:p>
            <a:pPr algn="l">
              <a:lnSpc>
                <a:spcPts val="4848"/>
              </a:lnSpc>
            </a:pPr>
            <a:r>
              <a:rPr lang="en-US" sz="4040">
                <a:solidFill>
                  <a:srgbClr val="231076"/>
                </a:solidFill>
                <a:latin typeface="TT Chocolates"/>
                <a:ea typeface="TT Chocolates"/>
                <a:cs typeface="TT Chocolates"/>
                <a:sym typeface="TT Chocolates"/>
              </a:rPr>
              <a:t>FROM DESIGN TO FABRICATION</a:t>
            </a:r>
          </a:p>
        </p:txBody>
      </p:sp>
      <p:sp>
        <p:nvSpPr>
          <p:cNvPr id="8" name="Freeform 8"/>
          <p:cNvSpPr/>
          <p:nvPr/>
        </p:nvSpPr>
        <p:spPr>
          <a:xfrm>
            <a:off x="16416739" y="0"/>
            <a:ext cx="1887894" cy="1818586"/>
          </a:xfrm>
          <a:custGeom>
            <a:avLst/>
            <a:gdLst>
              <a:gd name="connsiteX0" fmla="*/ 0 w 3424261"/>
              <a:gd name="connsiteY0" fmla="*/ 0 h 1874004"/>
              <a:gd name="connsiteX1" fmla="*/ 3424261 w 3424261"/>
              <a:gd name="connsiteY1" fmla="*/ 0 h 1874004"/>
              <a:gd name="connsiteX2" fmla="*/ 2264197 w 3424261"/>
              <a:gd name="connsiteY2" fmla="*/ 969818 h 1874004"/>
              <a:gd name="connsiteX3" fmla="*/ 3424261 w 3424261"/>
              <a:gd name="connsiteY3" fmla="*/ 1874004 h 1874004"/>
              <a:gd name="connsiteX4" fmla="*/ 0 w 3424261"/>
              <a:gd name="connsiteY4" fmla="*/ 1874004 h 1874004"/>
              <a:gd name="connsiteX5" fmla="*/ 0 w 3424261"/>
              <a:gd name="connsiteY5" fmla="*/ 0 h 1874004"/>
              <a:gd name="connsiteX0" fmla="*/ 0 w 3424261"/>
              <a:gd name="connsiteY0" fmla="*/ 0 h 1874004"/>
              <a:gd name="connsiteX1" fmla="*/ 2284324 w 3424261"/>
              <a:gd name="connsiteY1" fmla="*/ 27710 h 1874004"/>
              <a:gd name="connsiteX2" fmla="*/ 2264197 w 3424261"/>
              <a:gd name="connsiteY2" fmla="*/ 969818 h 1874004"/>
              <a:gd name="connsiteX3" fmla="*/ 3424261 w 3424261"/>
              <a:gd name="connsiteY3" fmla="*/ 1874004 h 1874004"/>
              <a:gd name="connsiteX4" fmla="*/ 0 w 3424261"/>
              <a:gd name="connsiteY4" fmla="*/ 1874004 h 1874004"/>
              <a:gd name="connsiteX5" fmla="*/ 0 w 3424261"/>
              <a:gd name="connsiteY5" fmla="*/ 0 h 1874004"/>
              <a:gd name="connsiteX0" fmla="*/ 0 w 2284324"/>
              <a:gd name="connsiteY0" fmla="*/ 0 h 1874004"/>
              <a:gd name="connsiteX1" fmla="*/ 2284324 w 2284324"/>
              <a:gd name="connsiteY1" fmla="*/ 27710 h 1874004"/>
              <a:gd name="connsiteX2" fmla="*/ 2264197 w 2284324"/>
              <a:gd name="connsiteY2" fmla="*/ 969818 h 1874004"/>
              <a:gd name="connsiteX3" fmla="*/ 2250796 w 2284324"/>
              <a:gd name="connsiteY3" fmla="*/ 1874004 h 1874004"/>
              <a:gd name="connsiteX4" fmla="*/ 0 w 2284324"/>
              <a:gd name="connsiteY4" fmla="*/ 1874004 h 1874004"/>
              <a:gd name="connsiteX5" fmla="*/ 0 w 2284324"/>
              <a:gd name="connsiteY5" fmla="*/ 0 h 1874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84324" h="1874004">
                <a:moveTo>
                  <a:pt x="0" y="0"/>
                </a:moveTo>
                <a:lnTo>
                  <a:pt x="2284324" y="27710"/>
                </a:lnTo>
                <a:cubicBezTo>
                  <a:pt x="2283203" y="327892"/>
                  <a:pt x="2265318" y="669636"/>
                  <a:pt x="2264197" y="969818"/>
                </a:cubicBezTo>
                <a:lnTo>
                  <a:pt x="2250796" y="1874004"/>
                </a:lnTo>
                <a:lnTo>
                  <a:pt x="0" y="1874004"/>
                </a:lnTo>
                <a:lnTo>
                  <a:pt x="0" y="0"/>
                </a:lnTo>
                <a:close/>
              </a:path>
            </a:pathLst>
          </a:custGeom>
          <a:blipFill>
            <a:blip r:embed="rId3">
              <a:extLst>
                <a:ext uri="{96DAC541-7B7A-43D3-8B79-37D633B846F1}">
                  <asvg:svgBlip xmlns:asvg="http://schemas.microsoft.com/office/drawing/2016/SVG/main" xmlns="" r:embed="rId4"/>
                </a:ext>
              </a:extLst>
            </a:blip>
            <a:stretch>
              <a:fillRect t="-249" b="-249"/>
            </a:stretch>
          </a:blipFill>
        </p:spPr>
      </p:sp>
      <p:sp>
        <p:nvSpPr>
          <p:cNvPr id="9" name="TextBox 9"/>
          <p:cNvSpPr txBox="1"/>
          <p:nvPr/>
        </p:nvSpPr>
        <p:spPr>
          <a:xfrm>
            <a:off x="4471988" y="118511"/>
            <a:ext cx="4157662" cy="507166"/>
          </a:xfrm>
          <a:prstGeom prst="rect">
            <a:avLst/>
          </a:prstGeom>
        </p:spPr>
        <p:txBody>
          <a:bodyPr lIns="0" tIns="0" rIns="0" bIns="0" rtlCol="0" anchor="t">
            <a:spAutoFit/>
          </a:bodyPr>
          <a:lstStyle/>
          <a:p>
            <a:pPr algn="r">
              <a:lnSpc>
                <a:spcPts val="3919"/>
              </a:lnSpc>
            </a:pPr>
            <a:r>
              <a:rPr lang="en-US" sz="3321">
                <a:solidFill>
                  <a:srgbClr val="0345E4"/>
                </a:solidFill>
                <a:latin typeface="TT Chocolates Bold"/>
                <a:ea typeface="TT Chocolates Bold"/>
                <a:cs typeface="TT Chocolates Bold"/>
                <a:sym typeface="TT Chocolates Bold"/>
              </a:rPr>
              <a:t>DATE:11 JULY 2024</a:t>
            </a:r>
          </a:p>
        </p:txBody>
      </p:sp>
      <p:sp>
        <p:nvSpPr>
          <p:cNvPr id="10" name="Freeform 10"/>
          <p:cNvSpPr/>
          <p:nvPr/>
        </p:nvSpPr>
        <p:spPr>
          <a:xfrm>
            <a:off x="8943975" y="2078203"/>
            <a:ext cx="3424261" cy="1874004"/>
          </a:xfrm>
          <a:custGeom>
            <a:avLst/>
            <a:gdLst/>
            <a:ahLst/>
            <a:cxnLst/>
            <a:rect l="l" t="t" r="r" b="b"/>
            <a:pathLst>
              <a:path w="3424261" h="1874004">
                <a:moveTo>
                  <a:pt x="0" y="0"/>
                </a:moveTo>
                <a:lnTo>
                  <a:pt x="3424261" y="0"/>
                </a:lnTo>
                <a:lnTo>
                  <a:pt x="3424261" y="1874004"/>
                </a:lnTo>
                <a:lnTo>
                  <a:pt x="0" y="1874004"/>
                </a:lnTo>
                <a:lnTo>
                  <a:pt x="0" y="0"/>
                </a:lnTo>
                <a:close/>
              </a:path>
            </a:pathLst>
          </a:custGeom>
          <a:blipFill>
            <a:blip r:embed="rId3">
              <a:extLst>
                <a:ext uri="{96DAC541-7B7A-43D3-8B79-37D633B846F1}">
                  <asvg:svgBlip xmlns:asvg="http://schemas.microsoft.com/office/drawing/2016/SVG/main" xmlns="" r:embed="rId4"/>
                </a:ext>
              </a:extLst>
            </a:blip>
            <a:stretch>
              <a:fillRect t="-249" b="-249"/>
            </a:stretch>
          </a:blipFill>
        </p:spPr>
      </p:sp>
      <p:sp>
        <p:nvSpPr>
          <p:cNvPr id="11" name="Freeform 11"/>
          <p:cNvSpPr/>
          <p:nvPr/>
        </p:nvSpPr>
        <p:spPr>
          <a:xfrm>
            <a:off x="12680357" y="0"/>
            <a:ext cx="3424261" cy="1874004"/>
          </a:xfrm>
          <a:custGeom>
            <a:avLst/>
            <a:gdLst/>
            <a:ahLst/>
            <a:cxnLst/>
            <a:rect l="l" t="t" r="r" b="b"/>
            <a:pathLst>
              <a:path w="3424261" h="1874004">
                <a:moveTo>
                  <a:pt x="0" y="0"/>
                </a:moveTo>
                <a:lnTo>
                  <a:pt x="3424261" y="0"/>
                </a:lnTo>
                <a:lnTo>
                  <a:pt x="3424261" y="1874004"/>
                </a:lnTo>
                <a:lnTo>
                  <a:pt x="0" y="1874004"/>
                </a:lnTo>
                <a:lnTo>
                  <a:pt x="0" y="0"/>
                </a:lnTo>
                <a:close/>
              </a:path>
            </a:pathLst>
          </a:custGeom>
          <a:blipFill>
            <a:blip r:embed="rId3">
              <a:extLst>
                <a:ext uri="{96DAC541-7B7A-43D3-8B79-37D633B846F1}">
                  <asvg:svgBlip xmlns:asvg="http://schemas.microsoft.com/office/drawing/2016/SVG/main" xmlns="" r:embed="rId4"/>
                </a:ext>
              </a:extLst>
            </a:blip>
            <a:stretch>
              <a:fillRect t="-249" b="-249"/>
            </a:stretch>
          </a:blipFill>
        </p:spPr>
      </p:sp>
      <p:sp>
        <p:nvSpPr>
          <p:cNvPr id="12" name="TextBox 12"/>
          <p:cNvSpPr txBox="1"/>
          <p:nvPr/>
        </p:nvSpPr>
        <p:spPr>
          <a:xfrm>
            <a:off x="9522280" y="4859698"/>
            <a:ext cx="4093708" cy="4331868"/>
          </a:xfrm>
          <a:prstGeom prst="rect">
            <a:avLst/>
          </a:prstGeom>
        </p:spPr>
        <p:txBody>
          <a:bodyPr lIns="0" tIns="0" rIns="0" bIns="0" rtlCol="0" anchor="t">
            <a:spAutoFit/>
          </a:bodyPr>
          <a:lstStyle/>
          <a:p>
            <a:pPr marL="703250" lvl="2" indent="-234417" algn="l">
              <a:lnSpc>
                <a:spcPts val="4307"/>
              </a:lnSpc>
              <a:buFont typeface="Arial"/>
              <a:buChar char="⚬"/>
            </a:pPr>
            <a:r>
              <a:rPr lang="en-US" sz="3076" u="sng">
                <a:solidFill>
                  <a:srgbClr val="000000"/>
                </a:solidFill>
                <a:latin typeface="TT Chocolates Bold"/>
                <a:ea typeface="TT Chocolates Bold"/>
                <a:cs typeface="TT Chocolates Bold"/>
                <a:sym typeface="TT Chocolates Bold"/>
              </a:rPr>
              <a:t>Group 4</a:t>
            </a:r>
          </a:p>
          <a:p>
            <a:pPr marL="703250" lvl="2" indent="-234417" algn="l">
              <a:lnSpc>
                <a:spcPts val="4307"/>
              </a:lnSpc>
            </a:pPr>
            <a:r>
              <a:rPr lang="en-US" sz="3076" u="sng">
                <a:solidFill>
                  <a:srgbClr val="000000"/>
                </a:solidFill>
                <a:latin typeface="TT Chocolates Bold"/>
                <a:ea typeface="TT Chocolates Bold"/>
                <a:cs typeface="TT Chocolates Bold"/>
                <a:sym typeface="TT Chocolates Bold"/>
              </a:rPr>
              <a:t>Tirth Chauhan</a:t>
            </a:r>
          </a:p>
          <a:p>
            <a:pPr marL="703250" lvl="2" indent="-234417" algn="l">
              <a:lnSpc>
                <a:spcPts val="4307"/>
              </a:lnSpc>
            </a:pPr>
            <a:r>
              <a:rPr lang="en-US" sz="3076" u="sng">
                <a:solidFill>
                  <a:srgbClr val="000000"/>
                </a:solidFill>
                <a:latin typeface="TT Chocolates Bold"/>
                <a:ea typeface="TT Chocolates Bold"/>
                <a:cs typeface="TT Chocolates Bold"/>
                <a:sym typeface="TT Chocolates Bold"/>
              </a:rPr>
              <a:t>Nandini Vajani</a:t>
            </a:r>
          </a:p>
          <a:p>
            <a:pPr marL="703250" lvl="2" indent="-234417" algn="l">
              <a:lnSpc>
                <a:spcPts val="4307"/>
              </a:lnSpc>
            </a:pPr>
            <a:r>
              <a:rPr lang="en-US" sz="3076" u="sng">
                <a:solidFill>
                  <a:srgbClr val="000000"/>
                </a:solidFill>
                <a:latin typeface="TT Chocolates Bold"/>
                <a:ea typeface="TT Chocolates Bold"/>
                <a:cs typeface="TT Chocolates Bold"/>
                <a:sym typeface="TT Chocolates Bold"/>
              </a:rPr>
              <a:t>Shahid Chopda</a:t>
            </a:r>
          </a:p>
          <a:p>
            <a:pPr marL="703250" lvl="2" indent="-234417" algn="l">
              <a:lnSpc>
                <a:spcPts val="4307"/>
              </a:lnSpc>
            </a:pPr>
            <a:r>
              <a:rPr lang="en-US" sz="3076" u="sng">
                <a:solidFill>
                  <a:srgbClr val="000000"/>
                </a:solidFill>
                <a:latin typeface="TT Chocolates Bold"/>
                <a:ea typeface="TT Chocolates Bold"/>
                <a:cs typeface="TT Chocolates Bold"/>
                <a:sym typeface="TT Chocolates Bold"/>
              </a:rPr>
              <a:t>Hani prajapati</a:t>
            </a:r>
          </a:p>
          <a:p>
            <a:pPr marL="703250" lvl="2" indent="-234417" algn="l">
              <a:lnSpc>
                <a:spcPts val="4307"/>
              </a:lnSpc>
            </a:pPr>
            <a:r>
              <a:rPr lang="en-US" sz="3076" u="sng">
                <a:solidFill>
                  <a:srgbClr val="000000"/>
                </a:solidFill>
                <a:latin typeface="TT Chocolates Bold"/>
                <a:ea typeface="TT Chocolates Bold"/>
                <a:cs typeface="TT Chocolates Bold"/>
                <a:sym typeface="TT Chocolates Bold"/>
              </a:rPr>
              <a:t>Harsh Kapadiya</a:t>
            </a:r>
          </a:p>
          <a:p>
            <a:pPr marL="703250" lvl="2" indent="-234417" algn="l">
              <a:lnSpc>
                <a:spcPts val="4307"/>
              </a:lnSpc>
            </a:pPr>
            <a:endParaRPr lang="en-US" sz="3076" u="sng">
              <a:solidFill>
                <a:srgbClr val="000000"/>
              </a:solidFill>
              <a:latin typeface="TT Chocolates Bold"/>
              <a:ea typeface="TT Chocolates Bold"/>
              <a:cs typeface="TT Chocolates Bold"/>
              <a:sym typeface="TT Chocolates Bold"/>
            </a:endParaRPr>
          </a:p>
          <a:p>
            <a:pPr marL="703250" lvl="2" indent="-234417" algn="l">
              <a:lnSpc>
                <a:spcPts val="4307"/>
              </a:lnSpc>
            </a:pPr>
            <a:endParaRPr lang="en-US" sz="3076" u="sng">
              <a:solidFill>
                <a:srgbClr val="000000"/>
              </a:solidFill>
              <a:latin typeface="TT Chocolates Bold"/>
              <a:ea typeface="TT Chocolates Bold"/>
              <a:cs typeface="TT Chocolates Bold"/>
              <a:sym typeface="TT Chocolates Bold"/>
            </a:endParaRPr>
          </a:p>
        </p:txBody>
      </p:sp>
      <p:sp>
        <p:nvSpPr>
          <p:cNvPr id="13" name="Freeform 13"/>
          <p:cNvSpPr/>
          <p:nvPr/>
        </p:nvSpPr>
        <p:spPr>
          <a:xfrm>
            <a:off x="12680357" y="2078203"/>
            <a:ext cx="3424261" cy="1874004"/>
          </a:xfrm>
          <a:custGeom>
            <a:avLst/>
            <a:gdLst/>
            <a:ahLst/>
            <a:cxnLst/>
            <a:rect l="l" t="t" r="r" b="b"/>
            <a:pathLst>
              <a:path w="3424261" h="1874004">
                <a:moveTo>
                  <a:pt x="0" y="0"/>
                </a:moveTo>
                <a:lnTo>
                  <a:pt x="3424261" y="0"/>
                </a:lnTo>
                <a:lnTo>
                  <a:pt x="3424261" y="1874004"/>
                </a:lnTo>
                <a:lnTo>
                  <a:pt x="0" y="1874004"/>
                </a:lnTo>
                <a:lnTo>
                  <a:pt x="0" y="0"/>
                </a:lnTo>
                <a:close/>
              </a:path>
            </a:pathLst>
          </a:custGeom>
          <a:blipFill>
            <a:blip r:embed="rId3">
              <a:extLst>
                <a:ext uri="{96DAC541-7B7A-43D3-8B79-37D633B846F1}">
                  <asvg:svgBlip xmlns:asvg="http://schemas.microsoft.com/office/drawing/2016/SVG/main" xmlns="" r:embed="rId4"/>
                </a:ext>
              </a:extLst>
            </a:blip>
            <a:stretch>
              <a:fillRect t="-249" b="-249"/>
            </a:stretch>
          </a:blipFill>
        </p:spPr>
      </p:sp>
      <p:sp>
        <p:nvSpPr>
          <p:cNvPr id="14" name="Freeform 14"/>
          <p:cNvSpPr/>
          <p:nvPr/>
        </p:nvSpPr>
        <p:spPr>
          <a:xfrm>
            <a:off x="16416739" y="2078203"/>
            <a:ext cx="1871261" cy="1874004"/>
          </a:xfrm>
          <a:custGeom>
            <a:avLst/>
            <a:gdLst/>
            <a:ahLst/>
            <a:cxnLst/>
            <a:rect l="l" t="t" r="r" b="b"/>
            <a:pathLst>
              <a:path w="3424261" h="1874004">
                <a:moveTo>
                  <a:pt x="0" y="0"/>
                </a:moveTo>
                <a:lnTo>
                  <a:pt x="3424261" y="0"/>
                </a:lnTo>
                <a:lnTo>
                  <a:pt x="3424261" y="1874004"/>
                </a:lnTo>
                <a:lnTo>
                  <a:pt x="0" y="1874004"/>
                </a:lnTo>
                <a:lnTo>
                  <a:pt x="0" y="0"/>
                </a:lnTo>
                <a:close/>
              </a:path>
            </a:pathLst>
          </a:custGeom>
          <a:blipFill>
            <a:blip r:embed="rId3">
              <a:extLst>
                <a:ext uri="{96DAC541-7B7A-43D3-8B79-37D633B846F1}">
                  <asvg:svgBlip xmlns:asvg="http://schemas.microsoft.com/office/drawing/2016/SVG/main" xmlns="" r:embed="rId4"/>
                </a:ext>
              </a:extLst>
            </a:blip>
            <a:stretch>
              <a:fillRect t="-249" b="-249"/>
            </a:stretch>
          </a:blipFill>
        </p:spPr>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BFBF9"/>
        </a:solidFill>
        <a:effectLst/>
      </p:bgPr>
    </p:bg>
    <p:spTree>
      <p:nvGrpSpPr>
        <p:cNvPr id="1" name=""/>
        <p:cNvGrpSpPr/>
        <p:nvPr/>
      </p:nvGrpSpPr>
      <p:grpSpPr>
        <a:xfrm>
          <a:off x="0" y="0"/>
          <a:ext cx="0" cy="0"/>
          <a:chOff x="0" y="0"/>
          <a:chExt cx="0" cy="0"/>
        </a:xfrm>
      </p:grpSpPr>
      <p:sp>
        <p:nvSpPr>
          <p:cNvPr id="2" name="TextBox 2"/>
          <p:cNvSpPr txBox="1"/>
          <p:nvPr/>
        </p:nvSpPr>
        <p:spPr>
          <a:xfrm>
            <a:off x="-1452189" y="-18274"/>
            <a:ext cx="12577266" cy="663561"/>
          </a:xfrm>
          <a:prstGeom prst="rect">
            <a:avLst/>
          </a:prstGeom>
        </p:spPr>
        <p:txBody>
          <a:bodyPr lIns="0" tIns="0" rIns="0" bIns="0" rtlCol="0" anchor="t">
            <a:spAutoFit/>
          </a:bodyPr>
          <a:lstStyle/>
          <a:p>
            <a:pPr algn="ctr">
              <a:lnSpc>
                <a:spcPts val="4900"/>
              </a:lnSpc>
            </a:pPr>
            <a:r>
              <a:rPr lang="en-US" sz="3500" u="sng">
                <a:solidFill>
                  <a:srgbClr val="FBFBF9"/>
                </a:solidFill>
                <a:latin typeface="Canva Sans Bold Italics"/>
                <a:ea typeface="Canva Sans Bold Italics"/>
                <a:cs typeface="Canva Sans Bold Italics"/>
                <a:sym typeface="Canva Sans Bold Italics"/>
              </a:rPr>
              <a:t> Testing and Verification of ASIC:</a:t>
            </a:r>
          </a:p>
        </p:txBody>
      </p:sp>
      <p:sp>
        <p:nvSpPr>
          <p:cNvPr id="3" name="TextBox 3"/>
          <p:cNvSpPr txBox="1"/>
          <p:nvPr/>
        </p:nvSpPr>
        <p:spPr>
          <a:xfrm>
            <a:off x="535484" y="303981"/>
            <a:ext cx="17714000" cy="12178911"/>
          </a:xfrm>
          <a:prstGeom prst="rect">
            <a:avLst/>
          </a:prstGeom>
        </p:spPr>
        <p:txBody>
          <a:bodyPr lIns="0" tIns="0" rIns="0" bIns="0" rtlCol="0" anchor="t">
            <a:spAutoFit/>
          </a:bodyPr>
          <a:lstStyle/>
          <a:p>
            <a:pPr marL="548641" lvl="2" indent="-182880" algn="l">
              <a:lnSpc>
                <a:spcPts val="3359"/>
              </a:lnSpc>
              <a:buFont typeface="Arial"/>
              <a:buChar char="⚬"/>
            </a:pPr>
            <a:r>
              <a:rPr lang="en-US" sz="2400" u="sng" dirty="0">
                <a:solidFill>
                  <a:srgbClr val="000000"/>
                </a:solidFill>
                <a:latin typeface="Canva Sans Bold"/>
                <a:ea typeface="Canva Sans Bold"/>
                <a:cs typeface="Canva Sans Bold"/>
                <a:sym typeface="Canva Sans Bold"/>
              </a:rPr>
              <a:t>Functional Testing:</a:t>
            </a:r>
          </a:p>
          <a:p>
            <a:pPr marL="548641" lvl="2" indent="-182880" algn="l">
              <a:lnSpc>
                <a:spcPts val="3359"/>
              </a:lnSpc>
            </a:pPr>
            <a:r>
              <a:rPr lang="en-US" sz="2400" dirty="0">
                <a:solidFill>
                  <a:srgbClr val="000000"/>
                </a:solidFill>
                <a:latin typeface="Canva Sans"/>
                <a:ea typeface="Canva Sans"/>
                <a:cs typeface="Canva Sans"/>
                <a:sym typeface="Canva Sans"/>
              </a:rPr>
              <a:t>  - Objective: To verify that the ASIC performs its intended functions correctly.</a:t>
            </a:r>
          </a:p>
          <a:p>
            <a:pPr marL="548641" lvl="2" indent="-182880" algn="l">
              <a:lnSpc>
                <a:spcPts val="3359"/>
              </a:lnSpc>
            </a:pPr>
            <a:r>
              <a:rPr lang="en-US" sz="2400" dirty="0">
                <a:solidFill>
                  <a:srgbClr val="000000"/>
                </a:solidFill>
                <a:latin typeface="Canva Sans"/>
                <a:ea typeface="Canva Sans"/>
                <a:cs typeface="Canva Sans"/>
                <a:sym typeface="Canva Sans"/>
              </a:rPr>
              <a:t>  - Process:</a:t>
            </a:r>
          </a:p>
          <a:p>
            <a:pPr marL="548641" lvl="2" indent="-182880" algn="l">
              <a:lnSpc>
                <a:spcPts val="3359"/>
              </a:lnSpc>
            </a:pPr>
            <a:r>
              <a:rPr lang="en-US" sz="2400" dirty="0">
                <a:solidFill>
                  <a:srgbClr val="000000"/>
                </a:solidFill>
                <a:latin typeface="Canva Sans"/>
                <a:ea typeface="Canva Sans"/>
                <a:cs typeface="Canva Sans"/>
                <a:sym typeface="Canva Sans"/>
              </a:rPr>
              <a:t>  - Functional tests simulate real-world operating conditions.</a:t>
            </a:r>
          </a:p>
          <a:p>
            <a:pPr marL="548641" lvl="2" indent="-182880" algn="l">
              <a:lnSpc>
                <a:spcPts val="3359"/>
              </a:lnSpc>
            </a:pPr>
            <a:r>
              <a:rPr lang="en-US" sz="2400" dirty="0">
                <a:solidFill>
                  <a:srgbClr val="000000"/>
                </a:solidFill>
                <a:latin typeface="Canva Sans"/>
                <a:ea typeface="Canva Sans"/>
                <a:cs typeface="Canva Sans"/>
                <a:sym typeface="Canva Sans"/>
              </a:rPr>
              <a:t>  - Complex patterns and scenarios are applied to check the functionality.</a:t>
            </a:r>
          </a:p>
          <a:p>
            <a:pPr marL="548641" lvl="2" indent="-182880" algn="l">
              <a:lnSpc>
                <a:spcPts val="3359"/>
              </a:lnSpc>
            </a:pPr>
            <a:r>
              <a:rPr lang="en-US" sz="2400" dirty="0">
                <a:solidFill>
                  <a:srgbClr val="000000"/>
                </a:solidFill>
                <a:latin typeface="Canva Sans"/>
                <a:ea typeface="Canva Sans"/>
                <a:cs typeface="Canva Sans"/>
                <a:sym typeface="Canva Sans"/>
              </a:rPr>
              <a:t>  </a:t>
            </a:r>
          </a:p>
          <a:p>
            <a:pPr marL="548641" lvl="2" indent="-182880" algn="l">
              <a:lnSpc>
                <a:spcPts val="3359"/>
              </a:lnSpc>
              <a:buFont typeface="Arial"/>
              <a:buChar char="⚬"/>
            </a:pPr>
            <a:r>
              <a:rPr lang="en-US" sz="2400" dirty="0">
                <a:solidFill>
                  <a:srgbClr val="000000"/>
                </a:solidFill>
                <a:latin typeface="Canva Sans"/>
                <a:ea typeface="Canva Sans"/>
                <a:cs typeface="Canva Sans"/>
                <a:sym typeface="Canva Sans"/>
              </a:rPr>
              <a:t>  </a:t>
            </a:r>
            <a:r>
              <a:rPr lang="en-US" sz="2400" u="sng" dirty="0">
                <a:solidFill>
                  <a:srgbClr val="000000"/>
                </a:solidFill>
                <a:latin typeface="Canva Sans Bold"/>
                <a:ea typeface="Canva Sans Bold"/>
                <a:cs typeface="Canva Sans Bold"/>
                <a:sym typeface="Canva Sans Bold"/>
              </a:rPr>
              <a:t>Yield Analysis:</a:t>
            </a:r>
          </a:p>
          <a:p>
            <a:pPr marL="548641" lvl="2" indent="-182880" algn="l">
              <a:lnSpc>
                <a:spcPts val="3359"/>
              </a:lnSpc>
            </a:pPr>
            <a:r>
              <a:rPr lang="en-US" sz="2400" dirty="0">
                <a:solidFill>
                  <a:srgbClr val="000000"/>
                </a:solidFill>
                <a:latin typeface="Canva Sans"/>
                <a:ea typeface="Canva Sans"/>
                <a:cs typeface="Canva Sans"/>
                <a:sym typeface="Canva Sans"/>
              </a:rPr>
              <a:t>  - Objective: To assess the overall yield of the manufacturing process.</a:t>
            </a:r>
          </a:p>
          <a:p>
            <a:pPr marL="548641" lvl="2" indent="-182880" algn="l">
              <a:lnSpc>
                <a:spcPts val="3359"/>
              </a:lnSpc>
            </a:pPr>
            <a:r>
              <a:rPr lang="en-US" sz="2400" dirty="0">
                <a:solidFill>
                  <a:srgbClr val="000000"/>
                </a:solidFill>
                <a:latin typeface="Canva Sans"/>
                <a:ea typeface="Canva Sans"/>
                <a:cs typeface="Canva Sans"/>
                <a:sym typeface="Canva Sans"/>
              </a:rPr>
              <a:t>  - Process:</a:t>
            </a:r>
          </a:p>
          <a:p>
            <a:pPr marL="548641" lvl="2" indent="-182880" algn="l">
              <a:lnSpc>
                <a:spcPts val="3359"/>
              </a:lnSpc>
            </a:pPr>
            <a:r>
              <a:rPr lang="en-US" sz="2400" dirty="0">
                <a:solidFill>
                  <a:srgbClr val="000000"/>
                </a:solidFill>
                <a:latin typeface="Canva Sans"/>
                <a:ea typeface="Canva Sans"/>
                <a:cs typeface="Canva Sans"/>
                <a:sym typeface="Canva Sans"/>
              </a:rPr>
              <a:t>  - Analyzing the results from wafer testing to determine the percentage of good dies.</a:t>
            </a:r>
          </a:p>
          <a:p>
            <a:pPr marL="548641" lvl="2" indent="-182880" algn="l">
              <a:lnSpc>
                <a:spcPts val="3359"/>
              </a:lnSpc>
            </a:pPr>
            <a:r>
              <a:rPr lang="en-US" sz="2400" dirty="0">
                <a:solidFill>
                  <a:srgbClr val="000000"/>
                </a:solidFill>
                <a:latin typeface="Canva Sans"/>
                <a:ea typeface="Canva Sans"/>
                <a:cs typeface="Canva Sans"/>
                <a:sym typeface="Canva Sans"/>
              </a:rPr>
              <a:t>  - Helps in identifying patterns of defects and areas for process improvement.</a:t>
            </a:r>
          </a:p>
          <a:p>
            <a:pPr marL="548641" lvl="2" indent="-182880" algn="l">
              <a:lnSpc>
                <a:spcPts val="3359"/>
              </a:lnSpc>
            </a:pPr>
            <a:endParaRPr lang="en-US" sz="2400" dirty="0">
              <a:solidFill>
                <a:srgbClr val="000000"/>
              </a:solidFill>
              <a:latin typeface="Canva Sans"/>
              <a:ea typeface="Canva Sans"/>
              <a:cs typeface="Canva Sans"/>
              <a:sym typeface="Canva Sans"/>
            </a:endParaRPr>
          </a:p>
          <a:p>
            <a:pPr marL="548641" lvl="2" indent="-182880" algn="l">
              <a:lnSpc>
                <a:spcPts val="3359"/>
              </a:lnSpc>
              <a:buFont typeface="Arial"/>
              <a:buChar char="⚬"/>
            </a:pPr>
            <a:r>
              <a:rPr lang="en-US" sz="2400" u="sng" dirty="0">
                <a:solidFill>
                  <a:srgbClr val="000000"/>
                </a:solidFill>
                <a:latin typeface="Canva Sans Bold"/>
                <a:ea typeface="Canva Sans Bold"/>
                <a:cs typeface="Canva Sans Bold"/>
                <a:sym typeface="Canva Sans Bold"/>
              </a:rPr>
              <a:t>Defect Analysis:</a:t>
            </a:r>
          </a:p>
          <a:p>
            <a:pPr marL="548641" lvl="2" indent="-182880" algn="l">
              <a:lnSpc>
                <a:spcPts val="3359"/>
              </a:lnSpc>
            </a:pPr>
            <a:r>
              <a:rPr lang="en-US" sz="2400" dirty="0">
                <a:solidFill>
                  <a:srgbClr val="000000"/>
                </a:solidFill>
                <a:latin typeface="Canva Sans"/>
                <a:ea typeface="Canva Sans"/>
                <a:cs typeface="Canva Sans"/>
                <a:sym typeface="Canva Sans"/>
              </a:rPr>
              <a:t>  - Objective: To understand the root causes of failures.</a:t>
            </a:r>
          </a:p>
          <a:p>
            <a:pPr marL="548641" lvl="2" indent="-182880" algn="l">
              <a:lnSpc>
                <a:spcPts val="3359"/>
              </a:lnSpc>
            </a:pPr>
            <a:r>
              <a:rPr lang="en-US" sz="2400" dirty="0">
                <a:solidFill>
                  <a:srgbClr val="000000"/>
                </a:solidFill>
                <a:latin typeface="Canva Sans"/>
                <a:ea typeface="Canva Sans"/>
                <a:cs typeface="Canva Sans"/>
                <a:sym typeface="Canva Sans"/>
              </a:rPr>
              <a:t>  - Process:</a:t>
            </a:r>
          </a:p>
          <a:p>
            <a:pPr marL="548641" lvl="2" indent="-182880" algn="l">
              <a:lnSpc>
                <a:spcPts val="3359"/>
              </a:lnSpc>
            </a:pPr>
            <a:r>
              <a:rPr lang="en-US" sz="2400" dirty="0">
                <a:solidFill>
                  <a:srgbClr val="000000"/>
                </a:solidFill>
                <a:latin typeface="Canva Sans"/>
                <a:ea typeface="Canva Sans"/>
                <a:cs typeface="Canva Sans"/>
                <a:sym typeface="Canva Sans"/>
              </a:rPr>
              <a:t>  - Failed dies are analyzed using techniques like scanning electron microscopy (SEM), focused ion beam (FIB), and others.</a:t>
            </a:r>
          </a:p>
          <a:p>
            <a:pPr marL="548641" lvl="2" indent="-182880" algn="l">
              <a:lnSpc>
                <a:spcPts val="3359"/>
              </a:lnSpc>
            </a:pPr>
            <a:r>
              <a:rPr lang="en-US" sz="2400" dirty="0">
                <a:solidFill>
                  <a:srgbClr val="000000"/>
                </a:solidFill>
                <a:latin typeface="Canva Sans"/>
                <a:ea typeface="Canva Sans"/>
                <a:cs typeface="Canva Sans"/>
                <a:sym typeface="Canva Sans"/>
              </a:rPr>
              <a:t>  - Identifying the defects helps in improving the manufacturing process</a:t>
            </a:r>
            <a:r>
              <a:rPr lang="en-US" sz="2400" dirty="0" smtClean="0">
                <a:solidFill>
                  <a:srgbClr val="000000"/>
                </a:solidFill>
                <a:latin typeface="Canva Sans"/>
                <a:ea typeface="Canva Sans"/>
                <a:cs typeface="Canva Sans"/>
                <a:sym typeface="Canva Sans"/>
              </a:rPr>
              <a:t>.</a:t>
            </a:r>
            <a:endParaRPr lang="en-US" sz="2400" dirty="0">
              <a:solidFill>
                <a:srgbClr val="000000"/>
              </a:solidFill>
              <a:latin typeface="Canva Sans"/>
              <a:ea typeface="Canva Sans"/>
              <a:cs typeface="Canva Sans"/>
              <a:sym typeface="Canva Sans"/>
            </a:endParaRPr>
          </a:p>
          <a:p>
            <a:pPr marL="548641" lvl="2" indent="-182880" algn="l">
              <a:lnSpc>
                <a:spcPts val="3359"/>
              </a:lnSpc>
              <a:buFont typeface="Arial"/>
              <a:buChar char="⚬"/>
            </a:pPr>
            <a:r>
              <a:rPr lang="en-US" sz="2400" u="sng" dirty="0">
                <a:solidFill>
                  <a:srgbClr val="000000"/>
                </a:solidFill>
                <a:latin typeface="Canva Sans Bold"/>
                <a:ea typeface="Canva Sans Bold"/>
                <a:cs typeface="Canva Sans Bold"/>
                <a:sym typeface="Canva Sans Bold"/>
              </a:rPr>
              <a:t>Wafer Sorting:</a:t>
            </a:r>
          </a:p>
          <a:p>
            <a:pPr marL="548641" lvl="2" indent="-182880" algn="l">
              <a:lnSpc>
                <a:spcPts val="3359"/>
              </a:lnSpc>
            </a:pPr>
            <a:r>
              <a:rPr lang="en-US" sz="2400" dirty="0">
                <a:solidFill>
                  <a:srgbClr val="000000"/>
                </a:solidFill>
                <a:latin typeface="Canva Sans"/>
                <a:ea typeface="Canva Sans"/>
                <a:cs typeface="Canva Sans"/>
                <a:sym typeface="Canva Sans"/>
              </a:rPr>
              <a:t>  - Objective: To separate good dies from defective ones.</a:t>
            </a:r>
          </a:p>
          <a:p>
            <a:pPr marL="548641" lvl="2" indent="-182880" algn="l">
              <a:lnSpc>
                <a:spcPts val="3359"/>
              </a:lnSpc>
            </a:pPr>
            <a:r>
              <a:rPr lang="en-US" sz="2400" dirty="0">
                <a:solidFill>
                  <a:srgbClr val="000000"/>
                </a:solidFill>
                <a:latin typeface="Canva Sans"/>
                <a:ea typeface="Canva Sans"/>
                <a:cs typeface="Canva Sans"/>
                <a:sym typeface="Canva Sans"/>
              </a:rPr>
              <a:t>  - Process:</a:t>
            </a:r>
          </a:p>
          <a:p>
            <a:pPr marL="548641" lvl="2" indent="-182880" algn="l">
              <a:lnSpc>
                <a:spcPts val="3359"/>
              </a:lnSpc>
            </a:pPr>
            <a:r>
              <a:rPr lang="en-US" sz="2400" dirty="0">
                <a:solidFill>
                  <a:srgbClr val="000000"/>
                </a:solidFill>
                <a:latin typeface="Canva Sans"/>
                <a:ea typeface="Canva Sans"/>
                <a:cs typeface="Canva Sans"/>
                <a:sym typeface="Canva Sans"/>
              </a:rPr>
              <a:t>    - Good dies are picked from the wafer and prepared for packaging.</a:t>
            </a:r>
          </a:p>
          <a:p>
            <a:pPr marL="548641" lvl="2" indent="-182880" algn="l">
              <a:lnSpc>
                <a:spcPts val="3359"/>
              </a:lnSpc>
            </a:pPr>
            <a:r>
              <a:rPr lang="en-US" sz="2400" dirty="0">
                <a:solidFill>
                  <a:srgbClr val="000000"/>
                </a:solidFill>
                <a:latin typeface="Canva Sans"/>
                <a:ea typeface="Canva Sans"/>
                <a:cs typeface="Canva Sans"/>
                <a:sym typeface="Canva Sans"/>
              </a:rPr>
              <a:t>    - Defective dies are discarded or used for further analysis.</a:t>
            </a:r>
          </a:p>
          <a:p>
            <a:pPr marL="548641" lvl="2" indent="-182880" algn="l">
              <a:lnSpc>
                <a:spcPts val="3359"/>
              </a:lnSpc>
            </a:pPr>
            <a:endParaRPr lang="en-US" sz="2400" dirty="0">
              <a:solidFill>
                <a:srgbClr val="000000"/>
              </a:solidFill>
              <a:latin typeface="Canva Sans"/>
              <a:ea typeface="Canva Sans"/>
              <a:cs typeface="Canva Sans"/>
              <a:sym typeface="Canva Sans"/>
            </a:endParaRPr>
          </a:p>
          <a:p>
            <a:pPr marL="548641" lvl="2" indent="-182880" algn="l">
              <a:lnSpc>
                <a:spcPts val="3359"/>
              </a:lnSpc>
            </a:pPr>
            <a:endParaRPr lang="en-US" sz="2400" dirty="0">
              <a:solidFill>
                <a:srgbClr val="000000"/>
              </a:solidFill>
              <a:latin typeface="Canva Sans"/>
              <a:ea typeface="Canva Sans"/>
              <a:cs typeface="Canva Sans"/>
              <a:sym typeface="Canva Sans"/>
            </a:endParaRPr>
          </a:p>
          <a:p>
            <a:pPr marL="548641" lvl="2" indent="-182880" algn="l">
              <a:lnSpc>
                <a:spcPts val="3359"/>
              </a:lnSpc>
            </a:pPr>
            <a:endParaRPr lang="en-US" sz="2400" dirty="0">
              <a:solidFill>
                <a:srgbClr val="000000"/>
              </a:solidFill>
              <a:latin typeface="Canva Sans"/>
              <a:ea typeface="Canva Sans"/>
              <a:cs typeface="Canva Sans"/>
              <a:sym typeface="Canva Sans"/>
            </a:endParaRPr>
          </a:p>
          <a:p>
            <a:pPr marL="548641" lvl="2" indent="-182880" algn="l">
              <a:lnSpc>
                <a:spcPts val="3359"/>
              </a:lnSpc>
            </a:pPr>
            <a:endParaRPr lang="en-US" sz="2400" dirty="0">
              <a:solidFill>
                <a:srgbClr val="000000"/>
              </a:solidFill>
              <a:latin typeface="Canva Sans"/>
              <a:ea typeface="Canva Sans"/>
              <a:cs typeface="Canva Sans"/>
              <a:sym typeface="Canva Sans"/>
            </a:endParaRPr>
          </a:p>
          <a:p>
            <a:pPr marL="548641" lvl="2" indent="-182880" algn="l">
              <a:lnSpc>
                <a:spcPts val="3359"/>
              </a:lnSpc>
            </a:pPr>
            <a:endParaRPr lang="en-US" sz="2400" dirty="0">
              <a:solidFill>
                <a:srgbClr val="000000"/>
              </a:solidFill>
              <a:latin typeface="Canva Sans"/>
              <a:ea typeface="Canva Sans"/>
              <a:cs typeface="Canva Sans"/>
              <a:sym typeface="Canva Sans"/>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BFBF9"/>
        </a:solidFill>
        <a:effectLst/>
      </p:bgPr>
    </p:bg>
    <p:spTree>
      <p:nvGrpSpPr>
        <p:cNvPr id="1" name=""/>
        <p:cNvGrpSpPr/>
        <p:nvPr/>
      </p:nvGrpSpPr>
      <p:grpSpPr>
        <a:xfrm>
          <a:off x="0" y="0"/>
          <a:ext cx="0" cy="0"/>
          <a:chOff x="0" y="0"/>
          <a:chExt cx="0" cy="0"/>
        </a:xfrm>
      </p:grpSpPr>
      <p:sp>
        <p:nvSpPr>
          <p:cNvPr id="2" name="Freeform 2"/>
          <p:cNvSpPr/>
          <p:nvPr/>
        </p:nvSpPr>
        <p:spPr>
          <a:xfrm>
            <a:off x="0" y="-144661"/>
            <a:ext cx="18288000" cy="1173361"/>
          </a:xfrm>
          <a:custGeom>
            <a:avLst/>
            <a:gdLst/>
            <a:ahLst/>
            <a:cxnLst/>
            <a:rect l="l" t="t" r="r" b="b"/>
            <a:pathLst>
              <a:path w="18288000" h="1173361">
                <a:moveTo>
                  <a:pt x="0" y="0"/>
                </a:moveTo>
                <a:lnTo>
                  <a:pt x="18288000" y="0"/>
                </a:lnTo>
                <a:lnTo>
                  <a:pt x="18288000" y="1173361"/>
                </a:lnTo>
                <a:lnTo>
                  <a:pt x="0" y="1173361"/>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3" name="TextBox 3"/>
          <p:cNvSpPr txBox="1"/>
          <p:nvPr/>
        </p:nvSpPr>
        <p:spPr>
          <a:xfrm>
            <a:off x="-1815767" y="52077"/>
            <a:ext cx="12213687" cy="772146"/>
          </a:xfrm>
          <a:prstGeom prst="rect">
            <a:avLst/>
          </a:prstGeom>
        </p:spPr>
        <p:txBody>
          <a:bodyPr lIns="0" tIns="0" rIns="0" bIns="0" rtlCol="0" anchor="t">
            <a:spAutoFit/>
          </a:bodyPr>
          <a:lstStyle/>
          <a:p>
            <a:pPr algn="ctr">
              <a:lnSpc>
                <a:spcPts val="5740"/>
              </a:lnSpc>
            </a:pPr>
            <a:r>
              <a:rPr lang="en-US" sz="4100" u="sng">
                <a:solidFill>
                  <a:srgbClr val="FFFFFF"/>
                </a:solidFill>
                <a:latin typeface="Canva Sans Bold Italics"/>
                <a:ea typeface="Canva Sans Bold Italics"/>
                <a:cs typeface="Canva Sans Bold Italics"/>
                <a:sym typeface="Canva Sans Bold Italics"/>
              </a:rPr>
              <a:t>Why need of packaging?</a:t>
            </a:r>
          </a:p>
        </p:txBody>
      </p:sp>
      <p:sp>
        <p:nvSpPr>
          <p:cNvPr id="4" name="TextBox 4"/>
          <p:cNvSpPr txBox="1"/>
          <p:nvPr/>
        </p:nvSpPr>
        <p:spPr>
          <a:xfrm>
            <a:off x="331498" y="1042722"/>
            <a:ext cx="17625004" cy="8735060"/>
          </a:xfrm>
          <a:prstGeom prst="rect">
            <a:avLst/>
          </a:prstGeom>
        </p:spPr>
        <p:txBody>
          <a:bodyPr lIns="0" tIns="0" rIns="0" bIns="0" rtlCol="0" anchor="t">
            <a:spAutoFit/>
          </a:bodyPr>
          <a:lstStyle/>
          <a:p>
            <a:pPr algn="just">
              <a:lnSpc>
                <a:spcPts val="3640"/>
              </a:lnSpc>
            </a:pPr>
            <a:r>
              <a:rPr lang="en-US" sz="2600">
                <a:solidFill>
                  <a:srgbClr val="000000"/>
                </a:solidFill>
                <a:latin typeface="Canva Sans"/>
                <a:ea typeface="Canva Sans"/>
                <a:cs typeface="Canva Sans"/>
                <a:sym typeface="Canva Sans"/>
              </a:rPr>
              <a:t>However, many high-performance VLSI chip scan fail stringent test specifications after packaging if chip designers have not included various effects of packaging constraints and parasitics in their design. The numbers of ground planes and power planes and the bonding pads greatly affect the behaviours of the on-chip power and ground buses. Also the length of the bonding wire between the chip and the package and the lead length in the package determine the inductive voltage drop in the output circuit. An equally important consideration is thermal problems. Good packages should provide low thermal resistance and, hence, limited temperature increase beyond the ambient temperature due to power dissipation. Since the choice of proper packaging technology is critical to the success of the chip development, chip designers should work closely with package designers from the start of the project, especially for full custom designs. Also, since the final cost of the packaged chip depends largely on the package cost itself, for low-cost chip development, designers must ensure enough design margins that the chips can function properly in low-cost packages with more parasitic effects and less thermal conductivity. Some of the important packaging concerns are * Hermetic seals to prevent the penetration of moisture</a:t>
            </a:r>
          </a:p>
          <a:p>
            <a:pPr marL="594361" lvl="2" indent="-198120" algn="just">
              <a:lnSpc>
                <a:spcPts val="3640"/>
              </a:lnSpc>
              <a:buFont typeface="Arial"/>
              <a:buChar char="⚬"/>
            </a:pPr>
            <a:r>
              <a:rPr lang="en-US" sz="2600">
                <a:solidFill>
                  <a:srgbClr val="000000"/>
                </a:solidFill>
                <a:latin typeface="Canva Sans"/>
                <a:ea typeface="Canva Sans"/>
                <a:cs typeface="Canva Sans"/>
                <a:sym typeface="Canva Sans"/>
              </a:rPr>
              <a:t>Thermal conductivity</a:t>
            </a:r>
          </a:p>
          <a:p>
            <a:pPr marL="594361" lvl="2" indent="-198120" algn="just">
              <a:lnSpc>
                <a:spcPts val="3640"/>
              </a:lnSpc>
              <a:buFont typeface="Arial"/>
              <a:buChar char="⚬"/>
            </a:pPr>
            <a:r>
              <a:rPr lang="en-US" sz="2600">
                <a:solidFill>
                  <a:srgbClr val="000000"/>
                </a:solidFill>
                <a:latin typeface="Canva Sans"/>
                <a:ea typeface="Canva Sans"/>
                <a:cs typeface="Canva Sans"/>
                <a:sym typeface="Canva Sans"/>
              </a:rPr>
              <a:t>Thermal expansion coefficient </a:t>
            </a:r>
          </a:p>
          <a:p>
            <a:pPr marL="594361" lvl="2" indent="-198120" algn="just">
              <a:lnSpc>
                <a:spcPts val="3640"/>
              </a:lnSpc>
              <a:buFont typeface="Arial"/>
              <a:buChar char="⚬"/>
            </a:pPr>
            <a:r>
              <a:rPr lang="en-US" sz="2600">
                <a:solidFill>
                  <a:srgbClr val="000000"/>
                </a:solidFill>
                <a:latin typeface="Canva Sans"/>
                <a:ea typeface="Canva Sans"/>
                <a:cs typeface="Canva Sans"/>
                <a:sym typeface="Canva Sans"/>
              </a:rPr>
              <a:t>Pin density </a:t>
            </a:r>
          </a:p>
          <a:p>
            <a:pPr marL="594361" lvl="2" indent="-198120" algn="just">
              <a:lnSpc>
                <a:spcPts val="3640"/>
              </a:lnSpc>
              <a:buFont typeface="Arial"/>
              <a:buChar char="⚬"/>
            </a:pPr>
            <a:r>
              <a:rPr lang="en-US" sz="2600">
                <a:solidFill>
                  <a:srgbClr val="000000"/>
                </a:solidFill>
                <a:latin typeface="Canva Sans"/>
                <a:ea typeface="Canva Sans"/>
                <a:cs typeface="Canva Sans"/>
                <a:sym typeface="Canva Sans"/>
              </a:rPr>
              <a:t>Parasitic inductance and capacitance </a:t>
            </a:r>
          </a:p>
          <a:p>
            <a:pPr marL="594361" lvl="2" indent="-198120" algn="just">
              <a:lnSpc>
                <a:spcPts val="3640"/>
              </a:lnSpc>
              <a:buFont typeface="Arial"/>
              <a:buChar char="⚬"/>
            </a:pPr>
            <a:r>
              <a:rPr lang="en-US" sz="2600">
                <a:solidFill>
                  <a:srgbClr val="000000"/>
                </a:solidFill>
                <a:latin typeface="Canva Sans"/>
                <a:ea typeface="Canva Sans"/>
                <a:cs typeface="Canva Sans"/>
                <a:sym typeface="Canva Sans"/>
              </a:rPr>
              <a:t>alpha-particle protection</a:t>
            </a:r>
          </a:p>
          <a:p>
            <a:pPr marL="594361" lvl="2" indent="-198120" algn="just">
              <a:lnSpc>
                <a:spcPts val="3640"/>
              </a:lnSpc>
            </a:pPr>
            <a:endParaRPr lang="en-US" sz="2600">
              <a:solidFill>
                <a:srgbClr val="000000"/>
              </a:solidFill>
              <a:latin typeface="Canva Sans"/>
              <a:ea typeface="Canva Sans"/>
              <a:cs typeface="Canva Sans"/>
              <a:sym typeface="Canva Sans"/>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BFBF9"/>
        </a:solidFill>
        <a:effectLst/>
      </p:bgPr>
    </p:bg>
    <p:spTree>
      <p:nvGrpSpPr>
        <p:cNvPr id="1" name=""/>
        <p:cNvGrpSpPr/>
        <p:nvPr/>
      </p:nvGrpSpPr>
      <p:grpSpPr>
        <a:xfrm>
          <a:off x="0" y="0"/>
          <a:ext cx="0" cy="0"/>
          <a:chOff x="0" y="0"/>
          <a:chExt cx="0" cy="0"/>
        </a:xfrm>
      </p:grpSpPr>
      <p:sp>
        <p:nvSpPr>
          <p:cNvPr id="2" name="Freeform 2"/>
          <p:cNvSpPr/>
          <p:nvPr/>
        </p:nvSpPr>
        <p:spPr>
          <a:xfrm>
            <a:off x="0" y="-144661"/>
            <a:ext cx="18288000" cy="968884"/>
          </a:xfrm>
          <a:custGeom>
            <a:avLst/>
            <a:gdLst/>
            <a:ahLst/>
            <a:cxnLst/>
            <a:rect l="l" t="t" r="r" b="b"/>
            <a:pathLst>
              <a:path w="18288000" h="968884">
                <a:moveTo>
                  <a:pt x="0" y="0"/>
                </a:moveTo>
                <a:lnTo>
                  <a:pt x="18288000" y="0"/>
                </a:lnTo>
                <a:lnTo>
                  <a:pt x="18288000" y="968884"/>
                </a:lnTo>
                <a:lnTo>
                  <a:pt x="0" y="968884"/>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3" name="TextBox 3"/>
          <p:cNvSpPr txBox="1"/>
          <p:nvPr/>
        </p:nvSpPr>
        <p:spPr>
          <a:xfrm>
            <a:off x="-1901315" y="-50162"/>
            <a:ext cx="12213687" cy="772146"/>
          </a:xfrm>
          <a:prstGeom prst="rect">
            <a:avLst/>
          </a:prstGeom>
        </p:spPr>
        <p:txBody>
          <a:bodyPr lIns="0" tIns="0" rIns="0" bIns="0" rtlCol="0" anchor="t">
            <a:spAutoFit/>
          </a:bodyPr>
          <a:lstStyle/>
          <a:p>
            <a:pPr algn="ctr">
              <a:lnSpc>
                <a:spcPts val="5740"/>
              </a:lnSpc>
            </a:pPr>
            <a:r>
              <a:rPr lang="en-US" sz="4100" u="sng">
                <a:solidFill>
                  <a:srgbClr val="FFFFFF"/>
                </a:solidFill>
                <a:latin typeface="Canva Sans Bold Italics"/>
                <a:ea typeface="Canva Sans Bold Italics"/>
                <a:cs typeface="Canva Sans Bold Italics"/>
                <a:sym typeface="Canva Sans Bold Italics"/>
              </a:rPr>
              <a:t>Types of package</a:t>
            </a:r>
          </a:p>
        </p:txBody>
      </p:sp>
      <p:sp>
        <p:nvSpPr>
          <p:cNvPr id="4" name="TextBox 4"/>
          <p:cNvSpPr txBox="1"/>
          <p:nvPr/>
        </p:nvSpPr>
        <p:spPr>
          <a:xfrm>
            <a:off x="331498" y="1257300"/>
            <a:ext cx="17625004" cy="7630294"/>
          </a:xfrm>
          <a:prstGeom prst="rect">
            <a:avLst/>
          </a:prstGeom>
        </p:spPr>
        <p:txBody>
          <a:bodyPr lIns="0" tIns="0" rIns="0" bIns="0" rtlCol="0" anchor="t">
            <a:spAutoFit/>
          </a:bodyPr>
          <a:lstStyle/>
          <a:p>
            <a:pPr algn="just">
              <a:lnSpc>
                <a:spcPts val="3500"/>
              </a:lnSpc>
            </a:pPr>
            <a:r>
              <a:rPr lang="en-US" sz="2499" dirty="0">
                <a:solidFill>
                  <a:srgbClr val="000000"/>
                </a:solidFill>
                <a:latin typeface="Canva Sans"/>
                <a:ea typeface="Canva Sans"/>
                <a:cs typeface="Canva Sans"/>
                <a:sym typeface="Canva Sans"/>
              </a:rPr>
              <a:t> Various types of packages are available for integrated circuit chips. Integrated circuit packages are generally           classified by the method which is used to solder the package on the printed circuit board (PCB). The package pins   can be introduced in holes drilled in the (PCB); this method is called pin-through-hole (PTH)</a:t>
            </a:r>
          </a:p>
          <a:p>
            <a:pPr algn="just">
              <a:lnSpc>
                <a:spcPts val="3500"/>
              </a:lnSpc>
            </a:pPr>
            <a:endParaRPr lang="en-US" sz="2499" dirty="0">
              <a:solidFill>
                <a:srgbClr val="000000"/>
              </a:solidFill>
              <a:latin typeface="Canva Sans"/>
              <a:ea typeface="Canva Sans"/>
              <a:cs typeface="Canva Sans"/>
              <a:sym typeface="Canva Sans"/>
            </a:endParaRPr>
          </a:p>
          <a:p>
            <a:pPr marL="457200" indent="-457200" algn="just">
              <a:lnSpc>
                <a:spcPts val="3500"/>
              </a:lnSpc>
              <a:buAutoNum type="arabicPeriod"/>
            </a:pPr>
            <a:r>
              <a:rPr lang="en-US" sz="2499" b="1" dirty="0">
                <a:solidFill>
                  <a:srgbClr val="000000"/>
                </a:solidFill>
                <a:latin typeface="Canva Sans"/>
                <a:ea typeface="Canva Sans"/>
                <a:cs typeface="Canva Sans"/>
                <a:sym typeface="Canva Sans"/>
              </a:rPr>
              <a:t>Plastic Dual In-line Package (PDIP)Features</a:t>
            </a:r>
            <a:r>
              <a:rPr lang="en-US" sz="2499" dirty="0">
                <a:solidFill>
                  <a:srgbClr val="000000"/>
                </a:solidFill>
                <a:latin typeface="Canva Sans"/>
                <a:ea typeface="Canva Sans"/>
                <a:cs typeface="Canva Sans"/>
                <a:sym typeface="Canva Sans"/>
              </a:rPr>
              <a:t>: A rectangular housing with two parallel rows of pins. </a:t>
            </a:r>
          </a:p>
          <a:p>
            <a:pPr algn="just">
              <a:lnSpc>
                <a:spcPts val="3500"/>
              </a:lnSpc>
            </a:pPr>
            <a:r>
              <a:rPr lang="en-US" sz="2499" dirty="0">
                <a:solidFill>
                  <a:srgbClr val="000000"/>
                </a:solidFill>
                <a:latin typeface="Canva Sans"/>
                <a:ea typeface="Canva Sans"/>
                <a:cs typeface="Canva Sans"/>
                <a:sym typeface="Canva Sans"/>
              </a:rPr>
              <a:t> Applications: Used for simpler, low-pin-count ASICs in cost-sensitive applications.</a:t>
            </a:r>
          </a:p>
          <a:p>
            <a:pPr algn="just">
              <a:lnSpc>
                <a:spcPts val="3500"/>
              </a:lnSpc>
            </a:pPr>
            <a:r>
              <a:rPr lang="en-US" sz="2499" b="1" dirty="0">
                <a:solidFill>
                  <a:srgbClr val="000000"/>
                </a:solidFill>
                <a:latin typeface="Canva Sans"/>
                <a:ea typeface="Canva Sans"/>
                <a:cs typeface="Canva Sans"/>
                <a:sym typeface="Canva Sans"/>
              </a:rPr>
              <a:t>2</a:t>
            </a:r>
            <a:r>
              <a:rPr lang="en-US" sz="2499" dirty="0">
                <a:solidFill>
                  <a:srgbClr val="000000"/>
                </a:solidFill>
                <a:latin typeface="Canva Sans"/>
                <a:ea typeface="Canva Sans"/>
                <a:cs typeface="Canva Sans"/>
                <a:sym typeface="Canva Sans"/>
              </a:rPr>
              <a:t>. </a:t>
            </a:r>
            <a:r>
              <a:rPr lang="en-US" sz="2499" b="1" dirty="0">
                <a:solidFill>
                  <a:srgbClr val="000000"/>
                </a:solidFill>
                <a:latin typeface="Canva Sans"/>
                <a:ea typeface="Canva Sans"/>
                <a:cs typeface="Canva Sans"/>
                <a:sym typeface="Canva Sans"/>
              </a:rPr>
              <a:t>Plastic Leaded Chip Carrier (PLCC)Features:</a:t>
            </a:r>
            <a:r>
              <a:rPr lang="en-US" sz="2499" dirty="0">
                <a:solidFill>
                  <a:srgbClr val="000000"/>
                </a:solidFill>
                <a:latin typeface="Canva Sans"/>
                <a:ea typeface="Canva Sans"/>
                <a:cs typeface="Canva Sans"/>
                <a:sym typeface="Canva Sans"/>
              </a:rPr>
              <a:t> A square or rectangular package with leads on all four sides.             Applications: Often used in moderate pin-count applications with a need for more robust mechanical performance compared to PDIP</a:t>
            </a:r>
          </a:p>
          <a:p>
            <a:pPr algn="just">
              <a:lnSpc>
                <a:spcPts val="3500"/>
              </a:lnSpc>
            </a:pPr>
            <a:r>
              <a:rPr lang="en-US" sz="2499" b="1" dirty="0">
                <a:solidFill>
                  <a:srgbClr val="000000"/>
                </a:solidFill>
                <a:latin typeface="Canva Sans"/>
                <a:ea typeface="Canva Sans"/>
                <a:cs typeface="Canva Sans"/>
                <a:sym typeface="Canva Sans"/>
              </a:rPr>
              <a:t>3. Small Outline Integrated Circuit (SOIC)Features: </a:t>
            </a:r>
            <a:r>
              <a:rPr lang="en-US" sz="2499" dirty="0">
                <a:solidFill>
                  <a:srgbClr val="000000"/>
                </a:solidFill>
                <a:latin typeface="Canva Sans"/>
                <a:ea typeface="Canva Sans"/>
                <a:cs typeface="Canva Sans"/>
                <a:sym typeface="Canva Sans"/>
              </a:rPr>
              <a:t>A smaller, thinner version of PDIP with gull-wing leads. Applications: Suitable for surface-mount technology (SMT) with moderate pin count.</a:t>
            </a:r>
          </a:p>
          <a:p>
            <a:pPr algn="just">
              <a:lnSpc>
                <a:spcPts val="3500"/>
              </a:lnSpc>
            </a:pPr>
            <a:r>
              <a:rPr lang="en-US" sz="2499" b="1" dirty="0">
                <a:solidFill>
                  <a:srgbClr val="000000"/>
                </a:solidFill>
                <a:latin typeface="Canva Sans"/>
                <a:ea typeface="Canva Sans"/>
                <a:cs typeface="Canva Sans"/>
                <a:sym typeface="Canva Sans"/>
              </a:rPr>
              <a:t>4. Quad Flat Package (QFP)Features: </a:t>
            </a:r>
            <a:r>
              <a:rPr lang="en-US" sz="2499" dirty="0">
                <a:solidFill>
                  <a:srgbClr val="000000"/>
                </a:solidFill>
                <a:latin typeface="Canva Sans"/>
                <a:ea typeface="Canva Sans"/>
                <a:cs typeface="Canva Sans"/>
                <a:sym typeface="Canva Sans"/>
              </a:rPr>
              <a:t>A flat, square or rectangular package with leads extending from all four sides. Applications: Commonly used in applications requiring a high pin count, such as consumer electronics and telecommunications.</a:t>
            </a:r>
          </a:p>
          <a:p>
            <a:pPr algn="just">
              <a:lnSpc>
                <a:spcPts val="3500"/>
              </a:lnSpc>
            </a:pPr>
            <a:r>
              <a:rPr lang="en-US" sz="2499" b="1" dirty="0">
                <a:solidFill>
                  <a:srgbClr val="000000"/>
                </a:solidFill>
                <a:latin typeface="Canva Sans"/>
                <a:ea typeface="Canva Sans"/>
                <a:cs typeface="Canva Sans"/>
                <a:sym typeface="Canva Sans"/>
              </a:rPr>
              <a:t>5. Ball Grid Array (BGA)Features: </a:t>
            </a:r>
            <a:r>
              <a:rPr lang="en-US" sz="2499" dirty="0">
                <a:solidFill>
                  <a:srgbClr val="000000"/>
                </a:solidFill>
                <a:latin typeface="Canva Sans"/>
                <a:ea typeface="Canva Sans"/>
                <a:cs typeface="Canva Sans"/>
                <a:sym typeface="Canva Sans"/>
              </a:rPr>
              <a:t>A package with an array of solder balls on the underside for connection to the PCB. Applications: Ideal for high-density, high-performance applications. Variants include: Plastic BGA (PBGA)</a:t>
            </a:r>
            <a:r>
              <a:rPr lang="en-US" sz="2499" dirty="0" err="1">
                <a:solidFill>
                  <a:srgbClr val="000000"/>
                </a:solidFill>
                <a:latin typeface="Canva Sans"/>
                <a:ea typeface="Canva Sans"/>
                <a:cs typeface="Canva Sans"/>
                <a:sym typeface="Canva Sans"/>
              </a:rPr>
              <a:t>MicroBGA</a:t>
            </a:r>
            <a:r>
              <a:rPr lang="en-US" sz="2499" dirty="0">
                <a:solidFill>
                  <a:srgbClr val="000000"/>
                </a:solidFill>
                <a:latin typeface="Canva Sans"/>
                <a:ea typeface="Canva Sans"/>
                <a:cs typeface="Canva Sans"/>
                <a:sym typeface="Canva Sans"/>
              </a:rPr>
              <a:t> (µBGA)Fine-Pitch BGA (FBGA) </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BFBF9"/>
        </a:solidFill>
        <a:effectLst/>
      </p:bgPr>
    </p:bg>
    <p:spTree>
      <p:nvGrpSpPr>
        <p:cNvPr id="1" name=""/>
        <p:cNvGrpSpPr/>
        <p:nvPr/>
      </p:nvGrpSpPr>
      <p:grpSpPr>
        <a:xfrm>
          <a:off x="0" y="0"/>
          <a:ext cx="0" cy="0"/>
          <a:chOff x="0" y="0"/>
          <a:chExt cx="0" cy="0"/>
        </a:xfrm>
      </p:grpSpPr>
      <p:sp>
        <p:nvSpPr>
          <p:cNvPr id="2" name="Freeform 2"/>
          <p:cNvSpPr/>
          <p:nvPr/>
        </p:nvSpPr>
        <p:spPr>
          <a:xfrm>
            <a:off x="0" y="-144661"/>
            <a:ext cx="18288000" cy="905023"/>
          </a:xfrm>
          <a:custGeom>
            <a:avLst/>
            <a:gdLst/>
            <a:ahLst/>
            <a:cxnLst/>
            <a:rect l="l" t="t" r="r" b="b"/>
            <a:pathLst>
              <a:path w="18288000" h="905023">
                <a:moveTo>
                  <a:pt x="0" y="0"/>
                </a:moveTo>
                <a:lnTo>
                  <a:pt x="18288000" y="0"/>
                </a:lnTo>
                <a:lnTo>
                  <a:pt x="18288000" y="905023"/>
                </a:lnTo>
                <a:lnTo>
                  <a:pt x="0" y="905023"/>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3" name="TextBox 3"/>
          <p:cNvSpPr txBox="1"/>
          <p:nvPr/>
        </p:nvSpPr>
        <p:spPr>
          <a:xfrm>
            <a:off x="408478" y="-787761"/>
            <a:ext cx="12577266" cy="2943846"/>
          </a:xfrm>
          <a:prstGeom prst="rect">
            <a:avLst/>
          </a:prstGeom>
        </p:spPr>
        <p:txBody>
          <a:bodyPr lIns="0" tIns="0" rIns="0" bIns="0" rtlCol="0" anchor="t">
            <a:spAutoFit/>
          </a:bodyPr>
          <a:lstStyle/>
          <a:p>
            <a:pPr algn="ctr">
              <a:lnSpc>
                <a:spcPts val="5740"/>
              </a:lnSpc>
            </a:pPr>
            <a:endParaRPr/>
          </a:p>
          <a:p>
            <a:pPr algn="l">
              <a:lnSpc>
                <a:spcPts val="5740"/>
              </a:lnSpc>
            </a:pPr>
            <a:r>
              <a:rPr lang="en-US" sz="4100" u="sng">
                <a:solidFill>
                  <a:srgbClr val="FBFBF9"/>
                </a:solidFill>
                <a:latin typeface="Canva Sans Bold Italics"/>
                <a:ea typeface="Canva Sans Bold Italics"/>
                <a:cs typeface="Canva Sans Bold Italics"/>
                <a:sym typeface="Canva Sans Bold Italics"/>
              </a:rPr>
              <a:t>FINAL TESTABILITY and ASSURANCE OF ASIC:</a:t>
            </a:r>
          </a:p>
          <a:p>
            <a:pPr algn="ctr">
              <a:lnSpc>
                <a:spcPts val="5740"/>
              </a:lnSpc>
            </a:pPr>
            <a:endParaRPr lang="en-US" sz="4100" u="sng">
              <a:solidFill>
                <a:srgbClr val="FBFBF9"/>
              </a:solidFill>
              <a:latin typeface="Canva Sans Bold Italics"/>
              <a:ea typeface="Canva Sans Bold Italics"/>
              <a:cs typeface="Canva Sans Bold Italics"/>
              <a:sym typeface="Canva Sans Bold Italics"/>
            </a:endParaRPr>
          </a:p>
          <a:p>
            <a:pPr algn="ctr">
              <a:lnSpc>
                <a:spcPts val="5740"/>
              </a:lnSpc>
            </a:pPr>
            <a:endParaRPr lang="en-US" sz="4100" u="sng">
              <a:solidFill>
                <a:srgbClr val="FBFBF9"/>
              </a:solidFill>
              <a:latin typeface="Canva Sans Bold Italics"/>
              <a:ea typeface="Canva Sans Bold Italics"/>
              <a:cs typeface="Canva Sans Bold Italics"/>
              <a:sym typeface="Canva Sans Bold Italics"/>
            </a:endParaRPr>
          </a:p>
        </p:txBody>
      </p:sp>
      <p:sp>
        <p:nvSpPr>
          <p:cNvPr id="4" name="TextBox 4"/>
          <p:cNvSpPr txBox="1"/>
          <p:nvPr/>
        </p:nvSpPr>
        <p:spPr>
          <a:xfrm>
            <a:off x="256644" y="914400"/>
            <a:ext cx="17774713" cy="8742265"/>
          </a:xfrm>
          <a:prstGeom prst="rect">
            <a:avLst/>
          </a:prstGeom>
        </p:spPr>
        <p:txBody>
          <a:bodyPr lIns="0" tIns="0" rIns="0" bIns="0" rtlCol="0" anchor="t">
            <a:spAutoFit/>
          </a:bodyPr>
          <a:lstStyle/>
          <a:p>
            <a:pPr algn="just">
              <a:lnSpc>
                <a:spcPts val="3640"/>
              </a:lnSpc>
            </a:pPr>
            <a:r>
              <a:rPr lang="en-US" sz="2600" dirty="0">
                <a:solidFill>
                  <a:srgbClr val="000000"/>
                </a:solidFill>
                <a:latin typeface="Canva Sans"/>
                <a:ea typeface="Canva Sans"/>
                <a:cs typeface="Canva Sans"/>
                <a:sym typeface="Canva Sans"/>
              </a:rPr>
              <a:t>The task of determining whether fabricated chips are fully functional is highly complex and can be very time-consuming. However, when faulty chips pass an improperly designed test, they can cause system failures and enormous difficulty in system debugging. As the number of transistors integrated into a single chip increases, the task of chip testing to ensure correct functionality becomes increasingly more difficult</a:t>
            </a:r>
          </a:p>
          <a:p>
            <a:pPr algn="just">
              <a:lnSpc>
                <a:spcPts val="3640"/>
              </a:lnSpc>
            </a:pPr>
            <a:endParaRPr lang="en-US" sz="2600" dirty="0">
              <a:solidFill>
                <a:srgbClr val="000000"/>
              </a:solidFill>
              <a:latin typeface="Canva Sans"/>
              <a:ea typeface="Canva Sans"/>
              <a:cs typeface="Canva Sans"/>
              <a:sym typeface="Canva Sans"/>
            </a:endParaRPr>
          </a:p>
          <a:p>
            <a:pPr algn="just">
              <a:lnSpc>
                <a:spcPts val="3640"/>
              </a:lnSpc>
            </a:pPr>
            <a:r>
              <a:rPr lang="en-US" sz="2600" dirty="0">
                <a:solidFill>
                  <a:srgbClr val="000000"/>
                </a:solidFill>
                <a:latin typeface="Canva Sans"/>
                <a:ea typeface="Canva Sans"/>
                <a:cs typeface="Canva Sans"/>
                <a:sym typeface="Canva Sans"/>
              </a:rPr>
              <a:t>Final testing and assurance of Application-Specific Integrated Circuits (ASICs) are critical stages in ensuring their functionality and reliability before deployment. Here are some key steps typically involved in this process</a:t>
            </a:r>
          </a:p>
          <a:p>
            <a:pPr algn="just">
              <a:lnSpc>
                <a:spcPts val="3640"/>
              </a:lnSpc>
            </a:pPr>
            <a:endParaRPr lang="en-US" sz="2600" dirty="0">
              <a:solidFill>
                <a:srgbClr val="000000"/>
              </a:solidFill>
              <a:latin typeface="Canva Sans"/>
              <a:ea typeface="Canva Sans"/>
              <a:cs typeface="Canva Sans"/>
              <a:sym typeface="Canva Sans"/>
            </a:endParaRPr>
          </a:p>
          <a:p>
            <a:pPr marL="514350" indent="-514350" algn="just">
              <a:lnSpc>
                <a:spcPts val="3640"/>
              </a:lnSpc>
              <a:buAutoNum type="arabicPeriod"/>
            </a:pPr>
            <a:r>
              <a:rPr lang="en-US" sz="2600" b="1" dirty="0">
                <a:solidFill>
                  <a:srgbClr val="000000"/>
                </a:solidFill>
                <a:latin typeface="Canva Sans"/>
                <a:ea typeface="Canva Sans"/>
                <a:cs typeface="Canva Sans"/>
                <a:sym typeface="Canva Sans"/>
              </a:rPr>
              <a:t>Visual Inspection</a:t>
            </a:r>
          </a:p>
          <a:p>
            <a:pPr algn="just">
              <a:lnSpc>
                <a:spcPts val="3640"/>
              </a:lnSpc>
            </a:pPr>
            <a:r>
              <a:rPr lang="en-US" sz="2600" dirty="0">
                <a:solidFill>
                  <a:srgbClr val="000000"/>
                </a:solidFill>
                <a:latin typeface="Canva Sans"/>
                <a:ea typeface="Canva Sans"/>
                <a:cs typeface="Canva Sans"/>
                <a:sym typeface="Canva Sans"/>
              </a:rPr>
              <a:t>        Objective : To identify any physical defects on the packaged ASIC.</a:t>
            </a:r>
          </a:p>
          <a:p>
            <a:pPr algn="just">
              <a:lnSpc>
                <a:spcPts val="3640"/>
              </a:lnSpc>
            </a:pPr>
            <a:r>
              <a:rPr lang="en-US" sz="2600" dirty="0">
                <a:solidFill>
                  <a:srgbClr val="000000"/>
                </a:solidFill>
                <a:latin typeface="Canva Sans"/>
                <a:ea typeface="Canva Sans"/>
                <a:cs typeface="Canva Sans"/>
                <a:sym typeface="Canva Sans"/>
              </a:rPr>
              <a:t>2. </a:t>
            </a:r>
            <a:r>
              <a:rPr lang="en-US" sz="2600" b="1" dirty="0">
                <a:solidFill>
                  <a:srgbClr val="000000"/>
                </a:solidFill>
                <a:latin typeface="Canva Sans"/>
                <a:ea typeface="Canva Sans"/>
                <a:cs typeface="Canva Sans"/>
                <a:sym typeface="Canva Sans"/>
              </a:rPr>
              <a:t>Electrical Testing</a:t>
            </a:r>
          </a:p>
          <a:p>
            <a:pPr algn="just">
              <a:lnSpc>
                <a:spcPts val="3640"/>
              </a:lnSpc>
            </a:pPr>
            <a:r>
              <a:rPr lang="en-US" sz="2600" b="1" dirty="0">
                <a:solidFill>
                  <a:srgbClr val="000000"/>
                </a:solidFill>
                <a:latin typeface="Canva Sans"/>
                <a:ea typeface="Canva Sans"/>
                <a:cs typeface="Canva Sans"/>
                <a:sym typeface="Canva Sans"/>
              </a:rPr>
              <a:t>        </a:t>
            </a:r>
            <a:r>
              <a:rPr lang="en-US" sz="2600" dirty="0">
                <a:solidFill>
                  <a:srgbClr val="000000"/>
                </a:solidFill>
                <a:latin typeface="Canva Sans"/>
                <a:ea typeface="Canva Sans"/>
                <a:cs typeface="Canva Sans"/>
                <a:sym typeface="Canva Sans"/>
              </a:rPr>
              <a:t>Objective : To verify the electrical functionality and performance of the ASIC.</a:t>
            </a:r>
          </a:p>
          <a:p>
            <a:pPr algn="just">
              <a:lnSpc>
                <a:spcPts val="3640"/>
              </a:lnSpc>
            </a:pPr>
            <a:r>
              <a:rPr lang="en-US" sz="2600" dirty="0">
                <a:solidFill>
                  <a:srgbClr val="000000"/>
                </a:solidFill>
                <a:latin typeface="Canva Sans"/>
                <a:ea typeface="Canva Sans"/>
                <a:cs typeface="Canva Sans"/>
                <a:sym typeface="Canva Sans"/>
              </a:rPr>
              <a:t>3. </a:t>
            </a:r>
            <a:r>
              <a:rPr lang="en-US" sz="2600" b="1" dirty="0">
                <a:solidFill>
                  <a:srgbClr val="000000"/>
                </a:solidFill>
                <a:latin typeface="Canva Sans"/>
                <a:ea typeface="Canva Sans"/>
                <a:cs typeface="Canva Sans"/>
                <a:sym typeface="Canva Sans"/>
              </a:rPr>
              <a:t>Thermal Testing</a:t>
            </a:r>
          </a:p>
          <a:p>
            <a:pPr algn="just">
              <a:lnSpc>
                <a:spcPts val="3640"/>
              </a:lnSpc>
            </a:pPr>
            <a:r>
              <a:rPr lang="en-US" sz="2600" dirty="0">
                <a:solidFill>
                  <a:srgbClr val="000000"/>
                </a:solidFill>
                <a:latin typeface="Canva Sans"/>
                <a:ea typeface="Canva Sans"/>
                <a:cs typeface="Canva Sans"/>
                <a:sym typeface="Canva Sans"/>
              </a:rPr>
              <a:t>         Objective : To ensure the ASIC can operate reliably within its specified temperature range.</a:t>
            </a:r>
          </a:p>
          <a:p>
            <a:pPr algn="just">
              <a:lnSpc>
                <a:spcPts val="3640"/>
              </a:lnSpc>
            </a:pPr>
            <a:r>
              <a:rPr lang="en-US" sz="2600" dirty="0">
                <a:solidFill>
                  <a:srgbClr val="000000"/>
                </a:solidFill>
                <a:latin typeface="Canva Sans"/>
                <a:ea typeface="Canva Sans"/>
                <a:cs typeface="Canva Sans"/>
                <a:sym typeface="Canva Sans"/>
              </a:rPr>
              <a:t>4. </a:t>
            </a:r>
            <a:r>
              <a:rPr lang="en-US" sz="2600" b="1" dirty="0">
                <a:solidFill>
                  <a:srgbClr val="000000"/>
                </a:solidFill>
                <a:latin typeface="Canva Sans"/>
                <a:ea typeface="Canva Sans"/>
                <a:cs typeface="Canva Sans"/>
                <a:sym typeface="Canva Sans"/>
              </a:rPr>
              <a:t>Reliability Testing</a:t>
            </a:r>
          </a:p>
          <a:p>
            <a:pPr algn="just">
              <a:lnSpc>
                <a:spcPts val="3640"/>
              </a:lnSpc>
            </a:pPr>
            <a:r>
              <a:rPr lang="en-US" sz="2600" dirty="0">
                <a:solidFill>
                  <a:srgbClr val="000000"/>
                </a:solidFill>
                <a:latin typeface="Canva Sans"/>
                <a:ea typeface="Canva Sans"/>
                <a:cs typeface="Canva Sans"/>
                <a:sym typeface="Canva Sans"/>
              </a:rPr>
              <a:t>        Objective : To assess the long-term reliability and robustness of the ASIC.</a:t>
            </a:r>
          </a:p>
          <a:p>
            <a:pPr algn="just">
              <a:lnSpc>
                <a:spcPts val="3640"/>
              </a:lnSpc>
            </a:pPr>
            <a:r>
              <a:rPr lang="en-US" sz="2600" dirty="0">
                <a:solidFill>
                  <a:srgbClr val="000000"/>
                </a:solidFill>
                <a:latin typeface="Canva Sans"/>
                <a:ea typeface="Canva Sans"/>
                <a:cs typeface="Canva Sans"/>
                <a:sym typeface="Canva Sans"/>
              </a:rPr>
              <a:t>5. </a:t>
            </a:r>
            <a:r>
              <a:rPr lang="en-US" sz="2600" b="1" dirty="0">
                <a:solidFill>
                  <a:srgbClr val="000000"/>
                </a:solidFill>
                <a:latin typeface="Canva Sans"/>
                <a:ea typeface="Canva Sans"/>
                <a:cs typeface="Canva Sans"/>
                <a:sym typeface="Canva Sans"/>
              </a:rPr>
              <a:t>Environmental Testing</a:t>
            </a:r>
          </a:p>
          <a:p>
            <a:pPr algn="just">
              <a:lnSpc>
                <a:spcPts val="3640"/>
              </a:lnSpc>
            </a:pPr>
            <a:r>
              <a:rPr lang="en-US" sz="2600" dirty="0">
                <a:solidFill>
                  <a:srgbClr val="000000"/>
                </a:solidFill>
                <a:latin typeface="Canva Sans"/>
                <a:ea typeface="Canva Sans"/>
                <a:cs typeface="Canva Sans"/>
                <a:sym typeface="Canva Sans"/>
              </a:rPr>
              <a:t>        Objective :</a:t>
            </a:r>
            <a:r>
              <a:rPr lang="en-US" sz="2600" b="1" dirty="0">
                <a:solidFill>
                  <a:srgbClr val="000000"/>
                </a:solidFill>
                <a:latin typeface="Canva Sans"/>
                <a:ea typeface="Canva Sans"/>
                <a:cs typeface="Canva Sans"/>
                <a:sym typeface="Canva Sans"/>
              </a:rPr>
              <a:t> </a:t>
            </a:r>
            <a:r>
              <a:rPr lang="en-US" sz="2600" dirty="0">
                <a:solidFill>
                  <a:srgbClr val="000000"/>
                </a:solidFill>
                <a:latin typeface="Canva Sans"/>
                <a:ea typeface="Canva Sans"/>
                <a:cs typeface="Canva Sans"/>
                <a:sym typeface="Canva Sans"/>
              </a:rPr>
              <a:t>To evaluate the ASIC’s performance under various environmental conditions.</a:t>
            </a:r>
          </a:p>
          <a:p>
            <a:pPr algn="just">
              <a:lnSpc>
                <a:spcPts val="3640"/>
              </a:lnSpc>
            </a:pPr>
            <a:endParaRPr lang="en-US" sz="2600" dirty="0">
              <a:solidFill>
                <a:srgbClr val="000000"/>
              </a:solidFill>
              <a:latin typeface="Canva Sans"/>
              <a:ea typeface="Canva Sans"/>
              <a:cs typeface="Canva Sans"/>
              <a:sym typeface="Canva Sans"/>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BFBF9"/>
        </a:solidFill>
        <a:effectLst/>
      </p:bgPr>
    </p:bg>
    <p:spTree>
      <p:nvGrpSpPr>
        <p:cNvPr id="1" name=""/>
        <p:cNvGrpSpPr/>
        <p:nvPr/>
      </p:nvGrpSpPr>
      <p:grpSpPr>
        <a:xfrm>
          <a:off x="0" y="0"/>
          <a:ext cx="0" cy="0"/>
          <a:chOff x="0" y="0"/>
          <a:chExt cx="0" cy="0"/>
        </a:xfrm>
      </p:grpSpPr>
      <p:sp>
        <p:nvSpPr>
          <p:cNvPr id="2" name="Freeform 2"/>
          <p:cNvSpPr/>
          <p:nvPr/>
        </p:nvSpPr>
        <p:spPr>
          <a:xfrm>
            <a:off x="0" y="-144661"/>
            <a:ext cx="18288000" cy="905023"/>
          </a:xfrm>
          <a:custGeom>
            <a:avLst/>
            <a:gdLst/>
            <a:ahLst/>
            <a:cxnLst/>
            <a:rect l="l" t="t" r="r" b="b"/>
            <a:pathLst>
              <a:path w="18288000" h="905023">
                <a:moveTo>
                  <a:pt x="0" y="0"/>
                </a:moveTo>
                <a:lnTo>
                  <a:pt x="18288000" y="0"/>
                </a:lnTo>
                <a:lnTo>
                  <a:pt x="18288000" y="905023"/>
                </a:lnTo>
                <a:lnTo>
                  <a:pt x="0" y="905023"/>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3" name="TextBox 3"/>
          <p:cNvSpPr txBox="1"/>
          <p:nvPr/>
        </p:nvSpPr>
        <p:spPr>
          <a:xfrm>
            <a:off x="408478" y="-787761"/>
            <a:ext cx="12577266" cy="2867660"/>
          </a:xfrm>
          <a:prstGeom prst="rect">
            <a:avLst/>
          </a:prstGeom>
        </p:spPr>
        <p:txBody>
          <a:bodyPr lIns="0" tIns="0" rIns="0" bIns="0" rtlCol="0" anchor="t">
            <a:spAutoFit/>
          </a:bodyPr>
          <a:lstStyle/>
          <a:p>
            <a:pPr algn="just">
              <a:lnSpc>
                <a:spcPts val="5740"/>
              </a:lnSpc>
            </a:pPr>
            <a:endParaRPr/>
          </a:p>
          <a:p>
            <a:pPr algn="just">
              <a:lnSpc>
                <a:spcPts val="5740"/>
              </a:lnSpc>
            </a:pPr>
            <a:r>
              <a:rPr lang="en-US" sz="4100" u="sng">
                <a:solidFill>
                  <a:srgbClr val="FBFBF9"/>
                </a:solidFill>
                <a:latin typeface="Canva Sans Bold"/>
                <a:ea typeface="Canva Sans Bold"/>
                <a:cs typeface="Canva Sans Bold"/>
                <a:sym typeface="Canva Sans Bold"/>
              </a:rPr>
              <a:t>Conclusion</a:t>
            </a:r>
            <a:r>
              <a:rPr lang="en-US" sz="4100" u="sng">
                <a:solidFill>
                  <a:srgbClr val="FBFBF9"/>
                </a:solidFill>
                <a:latin typeface="Canva Sans Bold Italics"/>
                <a:ea typeface="Canva Sans Bold Italics"/>
                <a:cs typeface="Canva Sans Bold Italics"/>
                <a:sym typeface="Canva Sans Bold Italics"/>
              </a:rPr>
              <a:t>:</a:t>
            </a:r>
          </a:p>
          <a:p>
            <a:pPr algn="just">
              <a:lnSpc>
                <a:spcPts val="5740"/>
              </a:lnSpc>
            </a:pPr>
            <a:endParaRPr lang="en-US" sz="4100" u="sng">
              <a:solidFill>
                <a:srgbClr val="FBFBF9"/>
              </a:solidFill>
              <a:latin typeface="Canva Sans Bold Italics"/>
              <a:ea typeface="Canva Sans Bold Italics"/>
              <a:cs typeface="Canva Sans Bold Italics"/>
              <a:sym typeface="Canva Sans Bold Italics"/>
            </a:endParaRPr>
          </a:p>
          <a:p>
            <a:pPr algn="just">
              <a:lnSpc>
                <a:spcPts val="5740"/>
              </a:lnSpc>
            </a:pPr>
            <a:endParaRPr lang="en-US" sz="4100" u="sng">
              <a:solidFill>
                <a:srgbClr val="FBFBF9"/>
              </a:solidFill>
              <a:latin typeface="Canva Sans Bold Italics"/>
              <a:ea typeface="Canva Sans Bold Italics"/>
              <a:cs typeface="Canva Sans Bold Italics"/>
              <a:sym typeface="Canva Sans Bold Italics"/>
            </a:endParaRPr>
          </a:p>
        </p:txBody>
      </p:sp>
      <p:sp>
        <p:nvSpPr>
          <p:cNvPr id="4" name="TextBox 4"/>
          <p:cNvSpPr txBox="1"/>
          <p:nvPr/>
        </p:nvSpPr>
        <p:spPr>
          <a:xfrm>
            <a:off x="256644" y="914400"/>
            <a:ext cx="17774713" cy="6849110"/>
          </a:xfrm>
          <a:prstGeom prst="rect">
            <a:avLst/>
          </a:prstGeom>
        </p:spPr>
        <p:txBody>
          <a:bodyPr lIns="0" tIns="0" rIns="0" bIns="0" rtlCol="0" anchor="t">
            <a:spAutoFit/>
          </a:bodyPr>
          <a:lstStyle/>
          <a:p>
            <a:pPr algn="just">
              <a:lnSpc>
                <a:spcPts val="3640"/>
              </a:lnSpc>
            </a:pPr>
            <a:r>
              <a:rPr lang="en-US" sz="2600">
                <a:solidFill>
                  <a:srgbClr val="000000"/>
                </a:solidFill>
                <a:latin typeface="Canva Sans"/>
                <a:ea typeface="Canva Sans"/>
                <a:cs typeface="Canva Sans"/>
                <a:sym typeface="Canva Sans"/>
              </a:rPr>
              <a:t>In conclusion, the manufacturing process of Application-Specific Integrated Circuits (ASICs) is a meticulous and highly specialized endeavor that demands rigorous testing and quality assurance at every stage. From the initial design and wafer fabrication to the pre-packaging and post-packaging tests, each step is crucial to ensuring the final product meets the stringent requirements of functionality, reliability, and performance.</a:t>
            </a:r>
          </a:p>
          <a:p>
            <a:pPr algn="just">
              <a:lnSpc>
                <a:spcPts val="3640"/>
              </a:lnSpc>
            </a:pPr>
            <a:endParaRPr lang="en-US" sz="2600">
              <a:solidFill>
                <a:srgbClr val="000000"/>
              </a:solidFill>
              <a:latin typeface="Canva Sans"/>
              <a:ea typeface="Canva Sans"/>
              <a:cs typeface="Canva Sans"/>
              <a:sym typeface="Canva Sans"/>
            </a:endParaRPr>
          </a:p>
          <a:p>
            <a:pPr algn="just">
              <a:lnSpc>
                <a:spcPts val="3640"/>
              </a:lnSpc>
            </a:pPr>
            <a:r>
              <a:rPr lang="en-US" sz="2600">
                <a:solidFill>
                  <a:srgbClr val="000000"/>
                </a:solidFill>
                <a:latin typeface="Canva Sans"/>
                <a:ea typeface="Canva Sans"/>
                <a:cs typeface="Canva Sans"/>
                <a:sym typeface="Canva Sans"/>
              </a:rPr>
              <a:t>The integration of advanced testing methodologies, including wafer-level testing, parametric verification, and functional tests, ensures that only the highest quality dies proceed to the packaging phase. Post-packaging tests further validate the ASICs, confirming their robustness under various environmental and operational stresses.</a:t>
            </a:r>
          </a:p>
          <a:p>
            <a:pPr algn="just">
              <a:lnSpc>
                <a:spcPts val="3640"/>
              </a:lnSpc>
            </a:pPr>
            <a:endParaRPr lang="en-US" sz="2600">
              <a:solidFill>
                <a:srgbClr val="000000"/>
              </a:solidFill>
              <a:latin typeface="Canva Sans"/>
              <a:ea typeface="Canva Sans"/>
              <a:cs typeface="Canva Sans"/>
              <a:sym typeface="Canva Sans"/>
            </a:endParaRPr>
          </a:p>
          <a:p>
            <a:pPr algn="just">
              <a:lnSpc>
                <a:spcPts val="3640"/>
              </a:lnSpc>
            </a:pPr>
            <a:r>
              <a:rPr lang="en-US" sz="2600">
                <a:solidFill>
                  <a:srgbClr val="000000"/>
                </a:solidFill>
                <a:latin typeface="Canva Sans"/>
                <a:ea typeface="Canva Sans"/>
                <a:cs typeface="Canva Sans"/>
                <a:sym typeface="Canva Sans"/>
              </a:rPr>
              <a:t>This comprehensive approach not only guarantees the production of reliable and efficient ASICs but also enhances customer satisfaction by delivering products that meet or exceed expectations. As technology continues to evolve, so too will the methods and processes involved in ASIC manufacturing, paving the way for even more sophisticated and high-performance integrated circuits in the future.</a:t>
            </a:r>
          </a:p>
          <a:p>
            <a:pPr algn="just">
              <a:lnSpc>
                <a:spcPts val="3640"/>
              </a:lnSpc>
            </a:pPr>
            <a:endParaRPr lang="en-US" sz="2600">
              <a:solidFill>
                <a:srgbClr val="000000"/>
              </a:solidFill>
              <a:latin typeface="Canva Sans"/>
              <a:ea typeface="Canva Sans"/>
              <a:cs typeface="Canva Sans"/>
              <a:sym typeface="Canva Sans"/>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9525" y="-125611"/>
            <a:ext cx="18288000" cy="905023"/>
          </a:xfrm>
          <a:custGeom>
            <a:avLst/>
            <a:gdLst/>
            <a:ahLst/>
            <a:cxnLst/>
            <a:rect l="l" t="t" r="r" b="b"/>
            <a:pathLst>
              <a:path w="18288000" h="905023">
                <a:moveTo>
                  <a:pt x="0" y="0"/>
                </a:moveTo>
                <a:lnTo>
                  <a:pt x="18288000" y="0"/>
                </a:lnTo>
                <a:lnTo>
                  <a:pt x="18288000" y="905023"/>
                </a:lnTo>
                <a:lnTo>
                  <a:pt x="0" y="905023"/>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3" name="TextBox 3"/>
          <p:cNvSpPr txBox="1"/>
          <p:nvPr/>
        </p:nvSpPr>
        <p:spPr>
          <a:xfrm>
            <a:off x="398953" y="-787761"/>
            <a:ext cx="12577266" cy="2867660"/>
          </a:xfrm>
          <a:prstGeom prst="rect">
            <a:avLst/>
          </a:prstGeom>
        </p:spPr>
        <p:txBody>
          <a:bodyPr lIns="0" tIns="0" rIns="0" bIns="0" rtlCol="0" anchor="t">
            <a:spAutoFit/>
          </a:bodyPr>
          <a:lstStyle/>
          <a:p>
            <a:pPr algn="just">
              <a:lnSpc>
                <a:spcPts val="5740"/>
              </a:lnSpc>
            </a:pPr>
            <a:endParaRPr/>
          </a:p>
          <a:p>
            <a:pPr algn="just">
              <a:lnSpc>
                <a:spcPts val="5740"/>
              </a:lnSpc>
            </a:pPr>
            <a:r>
              <a:rPr lang="en-US" sz="4100" u="sng">
                <a:solidFill>
                  <a:srgbClr val="FBFBF9"/>
                </a:solidFill>
                <a:latin typeface="Canva Sans"/>
                <a:ea typeface="Canva Sans"/>
                <a:cs typeface="Canva Sans"/>
                <a:sym typeface="Canva Sans"/>
              </a:rPr>
              <a:t>References</a:t>
            </a:r>
            <a:r>
              <a:rPr lang="en-US" sz="4100" u="sng">
                <a:solidFill>
                  <a:srgbClr val="FBFBF9"/>
                </a:solidFill>
                <a:latin typeface="Canva Sans Bold Italics"/>
                <a:ea typeface="Canva Sans Bold Italics"/>
                <a:cs typeface="Canva Sans Bold Italics"/>
                <a:sym typeface="Canva Sans Bold Italics"/>
              </a:rPr>
              <a:t>:</a:t>
            </a:r>
          </a:p>
          <a:p>
            <a:pPr algn="just">
              <a:lnSpc>
                <a:spcPts val="5740"/>
              </a:lnSpc>
            </a:pPr>
            <a:endParaRPr lang="en-US" sz="4100" u="sng">
              <a:solidFill>
                <a:srgbClr val="FBFBF9"/>
              </a:solidFill>
              <a:latin typeface="Canva Sans Bold Italics"/>
              <a:ea typeface="Canva Sans Bold Italics"/>
              <a:cs typeface="Canva Sans Bold Italics"/>
              <a:sym typeface="Canva Sans Bold Italics"/>
            </a:endParaRPr>
          </a:p>
          <a:p>
            <a:pPr algn="just">
              <a:lnSpc>
                <a:spcPts val="5740"/>
              </a:lnSpc>
            </a:pPr>
            <a:endParaRPr lang="en-US" sz="4100" u="sng">
              <a:solidFill>
                <a:srgbClr val="FBFBF9"/>
              </a:solidFill>
              <a:latin typeface="Canva Sans Bold Italics"/>
              <a:ea typeface="Canva Sans Bold Italics"/>
              <a:cs typeface="Canva Sans Bold Italics"/>
              <a:sym typeface="Canva Sans Bold Italics"/>
            </a:endParaRPr>
          </a:p>
        </p:txBody>
      </p:sp>
      <p:sp>
        <p:nvSpPr>
          <p:cNvPr id="4" name="TextBox 4"/>
          <p:cNvSpPr txBox="1"/>
          <p:nvPr/>
        </p:nvSpPr>
        <p:spPr>
          <a:xfrm>
            <a:off x="1002723" y="2933700"/>
            <a:ext cx="16675677" cy="3795911"/>
          </a:xfrm>
          <a:prstGeom prst="rect">
            <a:avLst/>
          </a:prstGeom>
        </p:spPr>
        <p:txBody>
          <a:bodyPr wrap="square" lIns="0" tIns="0" rIns="0" bIns="0" rtlCol="0" anchor="t">
            <a:spAutoFit/>
          </a:bodyPr>
          <a:lstStyle/>
          <a:p>
            <a:pPr algn="just">
              <a:lnSpc>
                <a:spcPts val="3721"/>
              </a:lnSpc>
            </a:pPr>
            <a:r>
              <a:rPr lang="en-US" sz="2657" dirty="0">
                <a:solidFill>
                  <a:srgbClr val="000000"/>
                </a:solidFill>
                <a:latin typeface="Canva Sans"/>
                <a:ea typeface="Canva Sans"/>
                <a:cs typeface="Canva Sans"/>
                <a:sym typeface="Canva Sans"/>
              </a:rPr>
              <a:t>   1.https://en.wikipedia.org/wiki/Application-</a:t>
            </a:r>
            <a:r>
              <a:rPr lang="en-US" sz="2657" dirty="0" err="1">
                <a:solidFill>
                  <a:srgbClr val="000000"/>
                </a:solidFill>
                <a:latin typeface="Canva Sans"/>
                <a:ea typeface="Canva Sans"/>
                <a:cs typeface="Canva Sans"/>
                <a:sym typeface="Canva Sans"/>
              </a:rPr>
              <a:t>specific_integrated_circuit</a:t>
            </a:r>
            <a:endParaRPr lang="en-US" sz="2657" dirty="0">
              <a:solidFill>
                <a:srgbClr val="000000"/>
              </a:solidFill>
              <a:latin typeface="Canva Sans"/>
              <a:ea typeface="Canva Sans"/>
              <a:cs typeface="Canva Sans"/>
              <a:sym typeface="Canva Sans"/>
            </a:endParaRPr>
          </a:p>
          <a:p>
            <a:pPr algn="just">
              <a:lnSpc>
                <a:spcPts val="3721"/>
              </a:lnSpc>
            </a:pPr>
            <a:r>
              <a:rPr lang="en-US" sz="2657" dirty="0">
                <a:solidFill>
                  <a:srgbClr val="000000"/>
                </a:solidFill>
                <a:latin typeface="Canva Sans"/>
                <a:ea typeface="Canva Sans"/>
                <a:cs typeface="Canva Sans"/>
                <a:sym typeface="Canva Sans"/>
              </a:rPr>
              <a:t>   2.https://www.ansys.com/en-in/simulation-topics/what-is-asic-design</a:t>
            </a:r>
          </a:p>
          <a:p>
            <a:pPr algn="just">
              <a:lnSpc>
                <a:spcPts val="3721"/>
              </a:lnSpc>
            </a:pPr>
            <a:r>
              <a:rPr lang="en-US" sz="2657" dirty="0">
                <a:solidFill>
                  <a:srgbClr val="000000"/>
                </a:solidFill>
                <a:latin typeface="Canva Sans"/>
                <a:ea typeface="Canva Sans"/>
                <a:cs typeface="Canva Sans"/>
                <a:sym typeface="Canva Sans"/>
              </a:rPr>
              <a:t>   3.https://teamvlsi.com/2020/05/asic-design-flow-overview-v1.html</a:t>
            </a:r>
          </a:p>
          <a:p>
            <a:pPr algn="just">
              <a:lnSpc>
                <a:spcPts val="3721"/>
              </a:lnSpc>
            </a:pPr>
            <a:r>
              <a:rPr lang="en-US" sz="2657" dirty="0">
                <a:solidFill>
                  <a:srgbClr val="000000"/>
                </a:solidFill>
                <a:latin typeface="Canva Sans"/>
                <a:ea typeface="Canva Sans"/>
                <a:cs typeface="Canva Sans"/>
                <a:sym typeface="Canva Sans"/>
              </a:rPr>
              <a:t>   4.https://semiconductorclub.com/the-future-of-</a:t>
            </a:r>
            <a:r>
              <a:rPr lang="en-US" sz="2657" dirty="0" err="1">
                <a:solidFill>
                  <a:srgbClr val="000000"/>
                </a:solidFill>
                <a:latin typeface="Canva Sans"/>
                <a:ea typeface="Canva Sans"/>
                <a:cs typeface="Canva Sans"/>
                <a:sym typeface="Canva Sans"/>
              </a:rPr>
              <a:t>asics</a:t>
            </a:r>
            <a:r>
              <a:rPr lang="en-US" sz="2657" dirty="0">
                <a:solidFill>
                  <a:srgbClr val="000000"/>
                </a:solidFill>
                <a:latin typeface="Canva Sans"/>
                <a:ea typeface="Canva Sans"/>
                <a:cs typeface="Canva Sans"/>
                <a:sym typeface="Canva Sans"/>
              </a:rPr>
              <a:t>-innovations-and-emerging-trends/</a:t>
            </a:r>
          </a:p>
          <a:p>
            <a:pPr algn="just">
              <a:lnSpc>
                <a:spcPts val="3721"/>
              </a:lnSpc>
            </a:pPr>
            <a:r>
              <a:rPr lang="en-US" sz="2657" dirty="0">
                <a:solidFill>
                  <a:srgbClr val="000000"/>
                </a:solidFill>
                <a:latin typeface="Canva Sans"/>
                <a:ea typeface="Canva Sans"/>
                <a:cs typeface="Canva Sans"/>
                <a:sym typeface="Canva Sans"/>
              </a:rPr>
              <a:t>   5.http://www-micro.deis.unibo.it/~</a:t>
            </a:r>
            <a:r>
              <a:rPr lang="en-US" sz="2657" dirty="0" err="1">
                <a:solidFill>
                  <a:srgbClr val="000000"/>
                </a:solidFill>
                <a:latin typeface="Canva Sans"/>
                <a:ea typeface="Canva Sans"/>
                <a:cs typeface="Canva Sans"/>
                <a:sym typeface="Canva Sans"/>
              </a:rPr>
              <a:t>masetti</a:t>
            </a:r>
            <a:r>
              <a:rPr lang="en-US" sz="2657" dirty="0">
                <a:solidFill>
                  <a:srgbClr val="000000"/>
                </a:solidFill>
                <a:latin typeface="Canva Sans"/>
                <a:ea typeface="Canva Sans"/>
                <a:cs typeface="Canva Sans"/>
                <a:sym typeface="Canva Sans"/>
              </a:rPr>
              <a:t>/Dida01/</a:t>
            </a:r>
            <a:r>
              <a:rPr lang="en-US" sz="2657" dirty="0" err="1">
                <a:solidFill>
                  <a:srgbClr val="000000"/>
                </a:solidFill>
                <a:latin typeface="Canva Sans"/>
                <a:ea typeface="Canva Sans"/>
                <a:cs typeface="Canva Sans"/>
                <a:sym typeface="Canva Sans"/>
              </a:rPr>
              <a:t>tecCMOS</a:t>
            </a:r>
            <a:endParaRPr lang="en-US" sz="2657" dirty="0">
              <a:solidFill>
                <a:srgbClr val="000000"/>
              </a:solidFill>
              <a:latin typeface="Canva Sans"/>
              <a:ea typeface="Canva Sans"/>
              <a:cs typeface="Canva Sans"/>
              <a:sym typeface="Canva Sans"/>
            </a:endParaRPr>
          </a:p>
          <a:p>
            <a:pPr algn="just">
              <a:lnSpc>
                <a:spcPts val="3721"/>
              </a:lnSpc>
            </a:pPr>
            <a:r>
              <a:rPr lang="en-US" sz="2657" dirty="0">
                <a:solidFill>
                  <a:srgbClr val="000000"/>
                </a:solidFill>
                <a:latin typeface="Canva Sans"/>
                <a:ea typeface="Canva Sans"/>
                <a:cs typeface="Canva Sans"/>
                <a:sym typeface="Canva Sans"/>
              </a:rPr>
              <a:t>   6.http://</a:t>
            </a:r>
            <a:r>
              <a:rPr lang="en-US" sz="2657" dirty="0" smtClean="0">
                <a:solidFill>
                  <a:srgbClr val="000000"/>
                </a:solidFill>
                <a:latin typeface="Canva Sans"/>
                <a:ea typeface="Canva Sans"/>
                <a:cs typeface="Canva Sans"/>
                <a:sym typeface="Canva Sans"/>
              </a:rPr>
              <a:t>csg.csail.mit.edu/6.375/6_375_2006_www/handouts/lectures/L05-Synthesis-Placement-</a:t>
            </a:r>
          </a:p>
          <a:p>
            <a:pPr algn="just">
              <a:lnSpc>
                <a:spcPts val="3721"/>
              </a:lnSpc>
            </a:pPr>
            <a:r>
              <a:rPr lang="en-US" sz="2657" dirty="0">
                <a:solidFill>
                  <a:srgbClr val="000000"/>
                </a:solidFill>
                <a:latin typeface="Canva Sans"/>
                <a:ea typeface="Canva Sans"/>
                <a:cs typeface="Canva Sans"/>
                <a:sym typeface="Canva Sans"/>
              </a:rPr>
              <a:t> </a:t>
            </a:r>
            <a:r>
              <a:rPr lang="en-US" sz="2657" dirty="0" smtClean="0">
                <a:solidFill>
                  <a:srgbClr val="000000"/>
                </a:solidFill>
                <a:latin typeface="Canva Sans"/>
                <a:ea typeface="Canva Sans"/>
                <a:cs typeface="Canva Sans"/>
                <a:sym typeface="Canva Sans"/>
              </a:rPr>
              <a:t>      Routing    </a:t>
            </a:r>
            <a:endParaRPr lang="en-US" sz="2657" dirty="0">
              <a:solidFill>
                <a:srgbClr val="000000"/>
              </a:solidFill>
              <a:latin typeface="Canva Sans"/>
              <a:ea typeface="Canva Sans"/>
              <a:cs typeface="Canva Sans"/>
              <a:sym typeface="Canva Sans"/>
            </a:endParaRPr>
          </a:p>
          <a:p>
            <a:pPr algn="just">
              <a:lnSpc>
                <a:spcPts val="3721"/>
              </a:lnSpc>
            </a:pPr>
            <a:r>
              <a:rPr lang="en-US" sz="2657" dirty="0">
                <a:solidFill>
                  <a:srgbClr val="000000"/>
                </a:solidFill>
                <a:latin typeface="Canva Sans"/>
                <a:ea typeface="Canva Sans"/>
                <a:cs typeface="Canva Sans"/>
                <a:sym typeface="Canva Sans"/>
              </a:rPr>
              <a:t>   </a:t>
            </a:r>
            <a:r>
              <a:rPr lang="en-US" sz="2657" dirty="0" smtClean="0">
                <a:solidFill>
                  <a:srgbClr val="000000"/>
                </a:solidFill>
                <a:latin typeface="Canva Sans"/>
                <a:ea typeface="Canva Sans"/>
                <a:cs typeface="Canva Sans"/>
                <a:sym typeface="Canva Sans"/>
              </a:rPr>
              <a:t>7.C-MOSkang</a:t>
            </a:r>
            <a:endParaRPr lang="en-US" sz="2657" dirty="0">
              <a:solidFill>
                <a:srgbClr val="000000"/>
              </a:solidFill>
              <a:latin typeface="Canva Sans"/>
              <a:ea typeface="Canva Sans"/>
              <a:cs typeface="Canva Sans"/>
              <a:sym typeface="Canva Sans"/>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BFBF9"/>
        </a:solidFill>
        <a:effectLst/>
      </p:bgPr>
    </p:bg>
    <p:spTree>
      <p:nvGrpSpPr>
        <p:cNvPr id="1" name=""/>
        <p:cNvGrpSpPr/>
        <p:nvPr/>
      </p:nvGrpSpPr>
      <p:grpSpPr>
        <a:xfrm>
          <a:off x="0" y="0"/>
          <a:ext cx="0" cy="0"/>
          <a:chOff x="0" y="0"/>
          <a:chExt cx="0" cy="0"/>
        </a:xfrm>
      </p:grpSpPr>
      <p:grpSp>
        <p:nvGrpSpPr>
          <p:cNvPr id="2" name="Group 2"/>
          <p:cNvGrpSpPr/>
          <p:nvPr/>
        </p:nvGrpSpPr>
        <p:grpSpPr>
          <a:xfrm>
            <a:off x="727738" y="5680268"/>
            <a:ext cx="4716768" cy="1670531"/>
            <a:chOff x="0" y="0"/>
            <a:chExt cx="6289024" cy="2227375"/>
          </a:xfrm>
        </p:grpSpPr>
        <p:sp>
          <p:nvSpPr>
            <p:cNvPr id="3" name="Freeform 3"/>
            <p:cNvSpPr/>
            <p:nvPr/>
          </p:nvSpPr>
          <p:spPr>
            <a:xfrm>
              <a:off x="0" y="0"/>
              <a:ext cx="6289040" cy="2227326"/>
            </a:xfrm>
            <a:custGeom>
              <a:avLst/>
              <a:gdLst/>
              <a:ahLst/>
              <a:cxnLst/>
              <a:rect l="l" t="t" r="r" b="b"/>
              <a:pathLst>
                <a:path w="6289040" h="2227326">
                  <a:moveTo>
                    <a:pt x="0" y="0"/>
                  </a:moveTo>
                  <a:lnTo>
                    <a:pt x="6289040" y="0"/>
                  </a:lnTo>
                  <a:lnTo>
                    <a:pt x="6289040" y="2227326"/>
                  </a:lnTo>
                  <a:lnTo>
                    <a:pt x="0" y="2227326"/>
                  </a:lnTo>
                  <a:close/>
                </a:path>
              </a:pathLst>
            </a:custGeom>
            <a:solidFill>
              <a:srgbClr val="231076"/>
            </a:solidFill>
          </p:spPr>
        </p:sp>
      </p:grpSp>
      <p:sp>
        <p:nvSpPr>
          <p:cNvPr id="4" name="TextBox 4"/>
          <p:cNvSpPr txBox="1"/>
          <p:nvPr/>
        </p:nvSpPr>
        <p:spPr>
          <a:xfrm>
            <a:off x="892838" y="5845368"/>
            <a:ext cx="4386568" cy="1340331"/>
          </a:xfrm>
          <a:prstGeom prst="rect">
            <a:avLst/>
          </a:prstGeom>
        </p:spPr>
        <p:txBody>
          <a:bodyPr lIns="0" tIns="0" rIns="0" bIns="0" rtlCol="0" anchor="t">
            <a:spAutoFit/>
          </a:bodyPr>
          <a:lstStyle/>
          <a:p>
            <a:pPr algn="ctr">
              <a:lnSpc>
                <a:spcPts val="3420"/>
              </a:lnSpc>
            </a:pPr>
            <a:r>
              <a:rPr lang="en-US" sz="2899">
                <a:solidFill>
                  <a:srgbClr val="FFFFFF"/>
                </a:solidFill>
                <a:latin typeface="TT Chocolates Bold"/>
                <a:ea typeface="TT Chocolates Bold"/>
                <a:cs typeface="TT Chocolates Bold"/>
                <a:sym typeface="TT Chocolates Bold"/>
              </a:rPr>
              <a:t>Presented by Tirth Chauhan and Nandani Vajani</a:t>
            </a:r>
          </a:p>
        </p:txBody>
      </p:sp>
      <p:sp>
        <p:nvSpPr>
          <p:cNvPr id="5" name="TextBox 5"/>
          <p:cNvSpPr txBox="1"/>
          <p:nvPr/>
        </p:nvSpPr>
        <p:spPr>
          <a:xfrm>
            <a:off x="0" y="243507"/>
            <a:ext cx="2752367" cy="329438"/>
          </a:xfrm>
          <a:prstGeom prst="rect">
            <a:avLst/>
          </a:prstGeom>
        </p:spPr>
        <p:txBody>
          <a:bodyPr lIns="0" tIns="0" rIns="0" bIns="0" rtlCol="0" anchor="t">
            <a:spAutoFit/>
          </a:bodyPr>
          <a:lstStyle/>
          <a:p>
            <a:pPr algn="r">
              <a:lnSpc>
                <a:spcPts val="2595"/>
              </a:lnSpc>
            </a:pPr>
            <a:r>
              <a:rPr lang="en-US" sz="2199">
                <a:solidFill>
                  <a:srgbClr val="231076"/>
                </a:solidFill>
                <a:latin typeface="TT Chocolates Bold"/>
                <a:ea typeface="TT Chocolates Bold"/>
                <a:cs typeface="TT Chocolates Bold"/>
                <a:sym typeface="TT Chocolates Bold"/>
              </a:rPr>
              <a:t>DATE:11 JULY 2024</a:t>
            </a:r>
          </a:p>
        </p:txBody>
      </p:sp>
      <p:sp>
        <p:nvSpPr>
          <p:cNvPr id="8" name="Freeform 8"/>
          <p:cNvSpPr/>
          <p:nvPr/>
        </p:nvSpPr>
        <p:spPr>
          <a:xfrm>
            <a:off x="395762" y="7573377"/>
            <a:ext cx="3424261" cy="1874004"/>
          </a:xfrm>
          <a:custGeom>
            <a:avLst/>
            <a:gdLst/>
            <a:ahLst/>
            <a:cxnLst/>
            <a:rect l="l" t="t" r="r" b="b"/>
            <a:pathLst>
              <a:path w="3424261" h="1874004">
                <a:moveTo>
                  <a:pt x="0" y="0"/>
                </a:moveTo>
                <a:lnTo>
                  <a:pt x="3424261" y="0"/>
                </a:lnTo>
                <a:lnTo>
                  <a:pt x="3424261" y="1874004"/>
                </a:lnTo>
                <a:lnTo>
                  <a:pt x="0" y="1874004"/>
                </a:lnTo>
                <a:lnTo>
                  <a:pt x="0" y="0"/>
                </a:lnTo>
                <a:close/>
              </a:path>
            </a:pathLst>
          </a:custGeom>
          <a:blipFill>
            <a:blip r:embed="rId2">
              <a:extLst>
                <a:ext uri="{96DAC541-7B7A-43D3-8B79-37D633B846F1}">
                  <asvg:svgBlip xmlns:asvg="http://schemas.microsoft.com/office/drawing/2016/SVG/main" xmlns="" r:embed="rId3"/>
                </a:ext>
              </a:extLst>
            </a:blip>
            <a:stretch>
              <a:fillRect t="-249" b="-249"/>
            </a:stretch>
          </a:blipFill>
        </p:spPr>
      </p:sp>
      <p:sp>
        <p:nvSpPr>
          <p:cNvPr id="9" name="Freeform 9"/>
          <p:cNvSpPr/>
          <p:nvPr/>
        </p:nvSpPr>
        <p:spPr>
          <a:xfrm>
            <a:off x="0" y="-144661"/>
            <a:ext cx="6770594" cy="10431661"/>
          </a:xfrm>
          <a:custGeom>
            <a:avLst/>
            <a:gdLst/>
            <a:ahLst/>
            <a:cxnLst/>
            <a:rect l="l" t="t" r="r" b="b"/>
            <a:pathLst>
              <a:path w="6770594" h="10431661">
                <a:moveTo>
                  <a:pt x="0" y="0"/>
                </a:moveTo>
                <a:lnTo>
                  <a:pt x="6770594" y="0"/>
                </a:lnTo>
                <a:lnTo>
                  <a:pt x="6770594" y="10431661"/>
                </a:lnTo>
                <a:lnTo>
                  <a:pt x="0" y="10431661"/>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grpSp>
        <p:nvGrpSpPr>
          <p:cNvPr id="10" name="Group 10"/>
          <p:cNvGrpSpPr/>
          <p:nvPr/>
        </p:nvGrpSpPr>
        <p:grpSpPr>
          <a:xfrm>
            <a:off x="232255" y="1771815"/>
            <a:ext cx="2148903" cy="95250"/>
            <a:chOff x="0" y="0"/>
            <a:chExt cx="2865204" cy="127000"/>
          </a:xfrm>
        </p:grpSpPr>
        <p:sp>
          <p:nvSpPr>
            <p:cNvPr id="11" name="Freeform 11"/>
            <p:cNvSpPr/>
            <p:nvPr/>
          </p:nvSpPr>
          <p:spPr>
            <a:xfrm>
              <a:off x="63500" y="0"/>
              <a:ext cx="2738247" cy="127000"/>
            </a:xfrm>
            <a:custGeom>
              <a:avLst/>
              <a:gdLst/>
              <a:ahLst/>
              <a:cxnLst/>
              <a:rect l="l" t="t" r="r" b="b"/>
              <a:pathLst>
                <a:path w="2738247" h="127000">
                  <a:moveTo>
                    <a:pt x="0" y="0"/>
                  </a:moveTo>
                  <a:lnTo>
                    <a:pt x="2738247" y="0"/>
                  </a:lnTo>
                  <a:lnTo>
                    <a:pt x="2738247" y="127000"/>
                  </a:lnTo>
                  <a:lnTo>
                    <a:pt x="0" y="127000"/>
                  </a:lnTo>
                  <a:close/>
                </a:path>
              </a:pathLst>
            </a:custGeom>
            <a:solidFill>
              <a:srgbClr val="FFFFFF"/>
            </a:solidFill>
          </p:spPr>
        </p:sp>
      </p:grpSp>
      <p:sp>
        <p:nvSpPr>
          <p:cNvPr id="12" name="TextBox 12"/>
          <p:cNvSpPr txBox="1"/>
          <p:nvPr/>
        </p:nvSpPr>
        <p:spPr>
          <a:xfrm>
            <a:off x="395762" y="2093912"/>
            <a:ext cx="6089209" cy="6805296"/>
          </a:xfrm>
          <a:prstGeom prst="rect">
            <a:avLst/>
          </a:prstGeom>
        </p:spPr>
        <p:txBody>
          <a:bodyPr lIns="0" tIns="0" rIns="0" bIns="0" rtlCol="0" anchor="t">
            <a:spAutoFit/>
          </a:bodyPr>
          <a:lstStyle/>
          <a:p>
            <a:pPr algn="just">
              <a:lnSpc>
                <a:spcPts val="4494"/>
              </a:lnSpc>
            </a:pPr>
            <a:r>
              <a:rPr lang="en-US" sz="2899">
                <a:solidFill>
                  <a:srgbClr val="FFFFFF"/>
                </a:solidFill>
                <a:latin typeface="Open Sans"/>
                <a:ea typeface="Open Sans"/>
                <a:cs typeface="Open Sans"/>
                <a:sym typeface="Open Sans"/>
              </a:rPr>
              <a:t>ASIC, short for application-specific integrated circuit, is a specialized type of integrated circuit meticulously designed to perform a specific function or set of functions within an electronic system. Unlike general-purpose microprocessors in everyday electronic devices like your microwave or TV box, ASICs are tailor-made for a particular application, offering unparalleled efficiency and performance.</a:t>
            </a:r>
          </a:p>
        </p:txBody>
      </p:sp>
      <p:sp>
        <p:nvSpPr>
          <p:cNvPr id="13" name="TextBox 13"/>
          <p:cNvSpPr txBox="1"/>
          <p:nvPr/>
        </p:nvSpPr>
        <p:spPr>
          <a:xfrm>
            <a:off x="613329" y="294391"/>
            <a:ext cx="5610671" cy="1327785"/>
          </a:xfrm>
          <a:prstGeom prst="rect">
            <a:avLst/>
          </a:prstGeom>
        </p:spPr>
        <p:txBody>
          <a:bodyPr lIns="0" tIns="0" rIns="0" bIns="0" rtlCol="0" anchor="t">
            <a:spAutoFit/>
          </a:bodyPr>
          <a:lstStyle/>
          <a:p>
            <a:pPr algn="l">
              <a:lnSpc>
                <a:spcPts val="5040"/>
              </a:lnSpc>
            </a:pPr>
            <a:r>
              <a:rPr lang="en-US" sz="3600" spc="72">
                <a:solidFill>
                  <a:srgbClr val="FFFFFF"/>
                </a:solidFill>
                <a:latin typeface="Garet Bold"/>
                <a:ea typeface="Garet Bold"/>
                <a:cs typeface="Garet Bold"/>
                <a:sym typeface="Garet Bold"/>
              </a:rPr>
              <a:t>INTRODUCTION TO ASIC</a:t>
            </a:r>
          </a:p>
        </p:txBody>
      </p:sp>
      <p:grpSp>
        <p:nvGrpSpPr>
          <p:cNvPr id="14" name="Group 14"/>
          <p:cNvGrpSpPr/>
          <p:nvPr/>
        </p:nvGrpSpPr>
        <p:grpSpPr>
          <a:xfrm>
            <a:off x="7357338" y="1144793"/>
            <a:ext cx="732337" cy="732337"/>
            <a:chOff x="0" y="0"/>
            <a:chExt cx="976449" cy="976449"/>
          </a:xfrm>
        </p:grpSpPr>
        <p:sp>
          <p:nvSpPr>
            <p:cNvPr id="15" name="Freeform 15"/>
            <p:cNvSpPr/>
            <p:nvPr/>
          </p:nvSpPr>
          <p:spPr>
            <a:xfrm>
              <a:off x="0" y="0"/>
              <a:ext cx="976503" cy="976503"/>
            </a:xfrm>
            <a:custGeom>
              <a:avLst/>
              <a:gdLst/>
              <a:ahLst/>
              <a:cxnLst/>
              <a:rect l="l" t="t" r="r" b="b"/>
              <a:pathLst>
                <a:path w="976503" h="976503">
                  <a:moveTo>
                    <a:pt x="488188" y="0"/>
                  </a:moveTo>
                  <a:cubicBezTo>
                    <a:pt x="218567" y="0"/>
                    <a:pt x="0" y="218567"/>
                    <a:pt x="0" y="488188"/>
                  </a:cubicBezTo>
                  <a:cubicBezTo>
                    <a:pt x="0" y="757809"/>
                    <a:pt x="218567" y="976503"/>
                    <a:pt x="488188" y="976503"/>
                  </a:cubicBezTo>
                  <a:cubicBezTo>
                    <a:pt x="757809" y="976503"/>
                    <a:pt x="976503" y="757809"/>
                    <a:pt x="976503" y="488188"/>
                  </a:cubicBezTo>
                  <a:cubicBezTo>
                    <a:pt x="976503" y="218567"/>
                    <a:pt x="757809" y="0"/>
                    <a:pt x="488188" y="0"/>
                  </a:cubicBezTo>
                  <a:close/>
                </a:path>
              </a:pathLst>
            </a:custGeom>
            <a:solidFill>
              <a:srgbClr val="0345E4"/>
            </a:solidFill>
          </p:spPr>
        </p:sp>
      </p:grpSp>
      <p:sp>
        <p:nvSpPr>
          <p:cNvPr id="16" name="TextBox 16"/>
          <p:cNvSpPr txBox="1"/>
          <p:nvPr/>
        </p:nvSpPr>
        <p:spPr>
          <a:xfrm>
            <a:off x="7476795" y="1209928"/>
            <a:ext cx="493424" cy="547745"/>
          </a:xfrm>
          <a:prstGeom prst="rect">
            <a:avLst/>
          </a:prstGeom>
        </p:spPr>
        <p:txBody>
          <a:bodyPr lIns="0" tIns="0" rIns="0" bIns="0" rtlCol="0" anchor="t">
            <a:spAutoFit/>
          </a:bodyPr>
          <a:lstStyle/>
          <a:p>
            <a:pPr algn="ctr">
              <a:lnSpc>
                <a:spcPts val="2659"/>
              </a:lnSpc>
            </a:pPr>
            <a:r>
              <a:rPr lang="en-US" sz="1899">
                <a:solidFill>
                  <a:srgbClr val="FFFFFF"/>
                </a:solidFill>
                <a:latin typeface="Garet Bold"/>
                <a:ea typeface="Garet Bold"/>
                <a:cs typeface="Garet Bold"/>
                <a:sym typeface="Garet Bold"/>
              </a:rPr>
              <a:t>01</a:t>
            </a:r>
          </a:p>
        </p:txBody>
      </p:sp>
      <p:grpSp>
        <p:nvGrpSpPr>
          <p:cNvPr id="17" name="Group 17"/>
          <p:cNvGrpSpPr/>
          <p:nvPr/>
        </p:nvGrpSpPr>
        <p:grpSpPr>
          <a:xfrm>
            <a:off x="7357338" y="5401968"/>
            <a:ext cx="732337" cy="732337"/>
            <a:chOff x="0" y="0"/>
            <a:chExt cx="976449" cy="976449"/>
          </a:xfrm>
        </p:grpSpPr>
        <p:sp>
          <p:nvSpPr>
            <p:cNvPr id="18" name="Freeform 18"/>
            <p:cNvSpPr/>
            <p:nvPr/>
          </p:nvSpPr>
          <p:spPr>
            <a:xfrm>
              <a:off x="0" y="0"/>
              <a:ext cx="976503" cy="976503"/>
            </a:xfrm>
            <a:custGeom>
              <a:avLst/>
              <a:gdLst/>
              <a:ahLst/>
              <a:cxnLst/>
              <a:rect l="l" t="t" r="r" b="b"/>
              <a:pathLst>
                <a:path w="976503" h="976503">
                  <a:moveTo>
                    <a:pt x="488188" y="0"/>
                  </a:moveTo>
                  <a:cubicBezTo>
                    <a:pt x="218567" y="0"/>
                    <a:pt x="0" y="218567"/>
                    <a:pt x="0" y="488188"/>
                  </a:cubicBezTo>
                  <a:cubicBezTo>
                    <a:pt x="0" y="757809"/>
                    <a:pt x="218567" y="976503"/>
                    <a:pt x="488188" y="976503"/>
                  </a:cubicBezTo>
                  <a:cubicBezTo>
                    <a:pt x="757809" y="976503"/>
                    <a:pt x="976503" y="757809"/>
                    <a:pt x="976503" y="488188"/>
                  </a:cubicBezTo>
                  <a:cubicBezTo>
                    <a:pt x="976503" y="218567"/>
                    <a:pt x="757809" y="0"/>
                    <a:pt x="488188" y="0"/>
                  </a:cubicBezTo>
                  <a:close/>
                </a:path>
              </a:pathLst>
            </a:custGeom>
            <a:solidFill>
              <a:srgbClr val="0345E4"/>
            </a:solidFill>
          </p:spPr>
        </p:sp>
      </p:grpSp>
      <p:sp>
        <p:nvSpPr>
          <p:cNvPr id="19" name="TextBox 19"/>
          <p:cNvSpPr txBox="1"/>
          <p:nvPr/>
        </p:nvSpPr>
        <p:spPr>
          <a:xfrm>
            <a:off x="7476795" y="5467103"/>
            <a:ext cx="493424" cy="547745"/>
          </a:xfrm>
          <a:prstGeom prst="rect">
            <a:avLst/>
          </a:prstGeom>
        </p:spPr>
        <p:txBody>
          <a:bodyPr lIns="0" tIns="0" rIns="0" bIns="0" rtlCol="0" anchor="t">
            <a:spAutoFit/>
          </a:bodyPr>
          <a:lstStyle/>
          <a:p>
            <a:pPr algn="ctr">
              <a:lnSpc>
                <a:spcPts val="2659"/>
              </a:lnSpc>
            </a:pPr>
            <a:r>
              <a:rPr lang="en-US" sz="1899">
                <a:solidFill>
                  <a:srgbClr val="FFFFFF"/>
                </a:solidFill>
                <a:latin typeface="Garet Bold"/>
                <a:ea typeface="Garet Bold"/>
                <a:cs typeface="Garet Bold"/>
                <a:sym typeface="Garet Bold"/>
              </a:rPr>
              <a:t>02</a:t>
            </a:r>
          </a:p>
        </p:txBody>
      </p:sp>
      <p:sp>
        <p:nvSpPr>
          <p:cNvPr id="20" name="Freeform 20"/>
          <p:cNvSpPr/>
          <p:nvPr/>
        </p:nvSpPr>
        <p:spPr>
          <a:xfrm>
            <a:off x="7193298" y="-639384"/>
            <a:ext cx="1548673" cy="1479329"/>
          </a:xfrm>
          <a:custGeom>
            <a:avLst/>
            <a:gdLst/>
            <a:ahLst/>
            <a:cxnLst/>
            <a:rect l="l" t="t" r="r" b="b"/>
            <a:pathLst>
              <a:path w="1548673" h="1479329">
                <a:moveTo>
                  <a:pt x="0" y="0"/>
                </a:moveTo>
                <a:lnTo>
                  <a:pt x="1548673" y="0"/>
                </a:lnTo>
                <a:lnTo>
                  <a:pt x="1548673" y="1479329"/>
                </a:lnTo>
                <a:lnTo>
                  <a:pt x="0" y="1479329"/>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sp>
        <p:nvSpPr>
          <p:cNvPr id="21" name="Freeform 21"/>
          <p:cNvSpPr/>
          <p:nvPr/>
        </p:nvSpPr>
        <p:spPr>
          <a:xfrm>
            <a:off x="8067066" y="235389"/>
            <a:ext cx="816942" cy="816942"/>
          </a:xfrm>
          <a:custGeom>
            <a:avLst/>
            <a:gdLst/>
            <a:ahLst/>
            <a:cxnLst/>
            <a:rect l="l" t="t" r="r" b="b"/>
            <a:pathLst>
              <a:path w="816942" h="816942">
                <a:moveTo>
                  <a:pt x="0" y="0"/>
                </a:moveTo>
                <a:lnTo>
                  <a:pt x="816942" y="0"/>
                </a:lnTo>
                <a:lnTo>
                  <a:pt x="816942" y="816942"/>
                </a:lnTo>
                <a:lnTo>
                  <a:pt x="0" y="816942"/>
                </a:lnTo>
                <a:lnTo>
                  <a:pt x="0" y="0"/>
                </a:lnTo>
                <a:close/>
              </a:path>
            </a:pathLst>
          </a:custGeom>
          <a:blipFill>
            <a:blip r:embed="rId8">
              <a:extLst>
                <a:ext uri="{96DAC541-7B7A-43D3-8B79-37D633B846F1}">
                  <asvg:svgBlip xmlns:asvg="http://schemas.microsoft.com/office/drawing/2016/SVG/main" xmlns="" r:embed="rId9"/>
                </a:ext>
              </a:extLst>
            </a:blip>
            <a:stretch>
              <a:fillRect/>
            </a:stretch>
          </a:blipFill>
        </p:spPr>
      </p:sp>
      <p:sp>
        <p:nvSpPr>
          <p:cNvPr id="22" name="TextBox 22"/>
          <p:cNvSpPr txBox="1"/>
          <p:nvPr/>
        </p:nvSpPr>
        <p:spPr>
          <a:xfrm>
            <a:off x="8278430" y="1822112"/>
            <a:ext cx="9760591" cy="3946025"/>
          </a:xfrm>
          <a:prstGeom prst="rect">
            <a:avLst/>
          </a:prstGeom>
        </p:spPr>
        <p:txBody>
          <a:bodyPr lIns="0" tIns="0" rIns="0" bIns="0" rtlCol="0" anchor="t">
            <a:spAutoFit/>
          </a:bodyPr>
          <a:lstStyle/>
          <a:p>
            <a:pPr algn="just">
              <a:lnSpc>
                <a:spcPts val="3892"/>
              </a:lnSpc>
            </a:pPr>
            <a:r>
              <a:rPr lang="en-US" sz="2511">
                <a:solidFill>
                  <a:srgbClr val="000000"/>
                </a:solidFill>
                <a:latin typeface="Open Sans"/>
                <a:ea typeface="Open Sans"/>
                <a:cs typeface="Open Sans"/>
                <a:sym typeface="Open Sans"/>
              </a:rPr>
              <a:t>ASICs find applications in various industries, each leveraging the technology for unique purposes. Here are some prominent sectors in which ASICs play a pivotal role</a:t>
            </a:r>
          </a:p>
          <a:p>
            <a:pPr marL="574042" lvl="2" indent="-191347" algn="just">
              <a:lnSpc>
                <a:spcPts val="3892"/>
              </a:lnSpc>
              <a:buFont typeface="Arial"/>
              <a:buChar char="⚬"/>
            </a:pPr>
            <a:r>
              <a:rPr lang="en-US" sz="2511">
                <a:solidFill>
                  <a:srgbClr val="000000"/>
                </a:solidFill>
                <a:latin typeface="Open Sans"/>
                <a:ea typeface="Open Sans"/>
                <a:cs typeface="Open Sans"/>
                <a:sym typeface="Open Sans"/>
              </a:rPr>
              <a:t>Consumer electronics</a:t>
            </a:r>
          </a:p>
          <a:p>
            <a:pPr marL="574042" lvl="2" indent="-191347" algn="just">
              <a:lnSpc>
                <a:spcPts val="3892"/>
              </a:lnSpc>
              <a:buFont typeface="Arial"/>
              <a:buChar char="⚬"/>
            </a:pPr>
            <a:r>
              <a:rPr lang="en-US" sz="2511">
                <a:solidFill>
                  <a:srgbClr val="000000"/>
                </a:solidFill>
                <a:latin typeface="Open Sans"/>
                <a:ea typeface="Open Sans"/>
                <a:cs typeface="Open Sans"/>
                <a:sym typeface="Open Sans"/>
              </a:rPr>
              <a:t>Telecommunications</a:t>
            </a:r>
          </a:p>
          <a:p>
            <a:pPr marL="574042" lvl="2" indent="-191347" algn="just">
              <a:lnSpc>
                <a:spcPts val="3892"/>
              </a:lnSpc>
              <a:buFont typeface="Arial"/>
              <a:buChar char="⚬"/>
            </a:pPr>
            <a:r>
              <a:rPr lang="en-US" sz="2511">
                <a:solidFill>
                  <a:srgbClr val="000000"/>
                </a:solidFill>
                <a:latin typeface="Open Sans"/>
                <a:ea typeface="Open Sans"/>
                <a:cs typeface="Open Sans"/>
                <a:sym typeface="Open Sans"/>
              </a:rPr>
              <a:t>Automotive industry</a:t>
            </a:r>
          </a:p>
          <a:p>
            <a:pPr marL="574042" lvl="2" indent="-191347" algn="just">
              <a:lnSpc>
                <a:spcPts val="3892"/>
              </a:lnSpc>
              <a:buFont typeface="Arial"/>
              <a:buChar char="⚬"/>
            </a:pPr>
            <a:r>
              <a:rPr lang="en-US" sz="2511">
                <a:solidFill>
                  <a:srgbClr val="000000"/>
                </a:solidFill>
                <a:latin typeface="Open Sans"/>
                <a:ea typeface="Open Sans"/>
                <a:cs typeface="Open Sans"/>
                <a:sym typeface="Open Sans"/>
              </a:rPr>
              <a:t>healthcare</a:t>
            </a:r>
          </a:p>
          <a:p>
            <a:pPr marL="574042" lvl="2" indent="-191347" algn="just">
              <a:lnSpc>
                <a:spcPts val="3892"/>
              </a:lnSpc>
            </a:pPr>
            <a:endParaRPr lang="en-US" sz="2511">
              <a:solidFill>
                <a:srgbClr val="000000"/>
              </a:solidFill>
              <a:latin typeface="Open Sans"/>
              <a:ea typeface="Open Sans"/>
              <a:cs typeface="Open Sans"/>
              <a:sym typeface="Open Sans"/>
            </a:endParaRPr>
          </a:p>
        </p:txBody>
      </p:sp>
      <p:sp>
        <p:nvSpPr>
          <p:cNvPr id="23" name="TextBox 23"/>
          <p:cNvSpPr txBox="1"/>
          <p:nvPr/>
        </p:nvSpPr>
        <p:spPr>
          <a:xfrm>
            <a:off x="8278430" y="1228387"/>
            <a:ext cx="5503645" cy="469900"/>
          </a:xfrm>
          <a:prstGeom prst="rect">
            <a:avLst/>
          </a:prstGeom>
        </p:spPr>
        <p:txBody>
          <a:bodyPr lIns="0" tIns="0" rIns="0" bIns="0" rtlCol="0" anchor="t">
            <a:spAutoFit/>
          </a:bodyPr>
          <a:lstStyle/>
          <a:p>
            <a:pPr algn="l">
              <a:lnSpc>
                <a:spcPts val="3499"/>
              </a:lnSpc>
            </a:pPr>
            <a:r>
              <a:rPr lang="en-US" sz="2499">
                <a:solidFill>
                  <a:srgbClr val="000000"/>
                </a:solidFill>
                <a:latin typeface="Garet Bold"/>
                <a:ea typeface="Garet Bold"/>
                <a:cs typeface="Garet Bold"/>
                <a:sym typeface="Garet Bold"/>
              </a:rPr>
              <a:t>Applications of ASICs</a:t>
            </a:r>
          </a:p>
        </p:txBody>
      </p:sp>
      <p:sp>
        <p:nvSpPr>
          <p:cNvPr id="24" name="TextBox 24"/>
          <p:cNvSpPr txBox="1"/>
          <p:nvPr/>
        </p:nvSpPr>
        <p:spPr>
          <a:xfrm>
            <a:off x="8278430" y="6250737"/>
            <a:ext cx="10095445" cy="2600619"/>
          </a:xfrm>
          <a:prstGeom prst="rect">
            <a:avLst/>
          </a:prstGeom>
        </p:spPr>
        <p:txBody>
          <a:bodyPr lIns="0" tIns="0" rIns="0" bIns="0" rtlCol="0" anchor="t">
            <a:spAutoFit/>
          </a:bodyPr>
          <a:lstStyle/>
          <a:p>
            <a:pPr marL="593718" lvl="2" indent="-197906" algn="just">
              <a:lnSpc>
                <a:spcPts val="4024"/>
              </a:lnSpc>
              <a:buFont typeface="Arial"/>
              <a:buChar char="⚬"/>
            </a:pPr>
            <a:r>
              <a:rPr lang="en-US" sz="2597">
                <a:solidFill>
                  <a:srgbClr val="000000"/>
                </a:solidFill>
                <a:latin typeface="Open Sans"/>
                <a:ea typeface="Open Sans"/>
                <a:cs typeface="Open Sans"/>
                <a:sym typeface="Open Sans"/>
              </a:rPr>
              <a:t>Performance Optimization</a:t>
            </a:r>
          </a:p>
          <a:p>
            <a:pPr marL="593718" lvl="2" indent="-197906" algn="just">
              <a:lnSpc>
                <a:spcPts val="4024"/>
              </a:lnSpc>
              <a:buFont typeface="Arial"/>
              <a:buChar char="⚬"/>
            </a:pPr>
            <a:r>
              <a:rPr lang="en-US" sz="2597">
                <a:solidFill>
                  <a:srgbClr val="000000"/>
                </a:solidFill>
                <a:latin typeface="Open Sans"/>
                <a:ea typeface="Open Sans"/>
                <a:cs typeface="Open Sans"/>
                <a:sym typeface="Open Sans"/>
              </a:rPr>
              <a:t>Power Efficiency</a:t>
            </a:r>
          </a:p>
          <a:p>
            <a:pPr marL="593718" lvl="2" indent="-197906" algn="just">
              <a:lnSpc>
                <a:spcPts val="4024"/>
              </a:lnSpc>
              <a:buFont typeface="Arial"/>
              <a:buChar char="⚬"/>
            </a:pPr>
            <a:r>
              <a:rPr lang="en-US" sz="2597">
                <a:solidFill>
                  <a:srgbClr val="000000"/>
                </a:solidFill>
                <a:latin typeface="Open Sans"/>
                <a:ea typeface="Open Sans"/>
                <a:cs typeface="Open Sans"/>
                <a:sym typeface="Open Sans"/>
              </a:rPr>
              <a:t>Space Optimization</a:t>
            </a:r>
          </a:p>
          <a:p>
            <a:pPr marL="593718" lvl="2" indent="-197906" algn="just">
              <a:lnSpc>
                <a:spcPts val="4024"/>
              </a:lnSpc>
              <a:buFont typeface="Arial"/>
              <a:buChar char="⚬"/>
            </a:pPr>
            <a:r>
              <a:rPr lang="en-US" sz="2597">
                <a:solidFill>
                  <a:srgbClr val="000000"/>
                </a:solidFill>
                <a:latin typeface="Open Sans"/>
                <a:ea typeface="Open Sans"/>
                <a:cs typeface="Open Sans"/>
                <a:sym typeface="Open Sans"/>
              </a:rPr>
              <a:t>Cost effective in Volume</a:t>
            </a:r>
          </a:p>
          <a:p>
            <a:pPr marL="593718" lvl="2" indent="-197906" algn="just">
              <a:lnSpc>
                <a:spcPts val="4024"/>
              </a:lnSpc>
              <a:buFont typeface="Arial"/>
              <a:buChar char="⚬"/>
            </a:pPr>
            <a:r>
              <a:rPr lang="en-US" sz="2597">
                <a:solidFill>
                  <a:srgbClr val="000000"/>
                </a:solidFill>
                <a:latin typeface="Open Sans"/>
                <a:ea typeface="Open Sans"/>
                <a:cs typeface="Open Sans"/>
                <a:sym typeface="Open Sans"/>
              </a:rPr>
              <a:t>Product Cost Reduction</a:t>
            </a:r>
          </a:p>
        </p:txBody>
      </p:sp>
      <p:sp>
        <p:nvSpPr>
          <p:cNvPr id="25" name="TextBox 25"/>
          <p:cNvSpPr txBox="1"/>
          <p:nvPr/>
        </p:nvSpPr>
        <p:spPr>
          <a:xfrm>
            <a:off x="8278430" y="5485562"/>
            <a:ext cx="5503645" cy="469900"/>
          </a:xfrm>
          <a:prstGeom prst="rect">
            <a:avLst/>
          </a:prstGeom>
        </p:spPr>
        <p:txBody>
          <a:bodyPr lIns="0" tIns="0" rIns="0" bIns="0" rtlCol="0" anchor="t">
            <a:spAutoFit/>
          </a:bodyPr>
          <a:lstStyle/>
          <a:p>
            <a:pPr algn="l">
              <a:lnSpc>
                <a:spcPts val="3499"/>
              </a:lnSpc>
            </a:pPr>
            <a:r>
              <a:rPr lang="en-US" sz="2499">
                <a:solidFill>
                  <a:srgbClr val="000000"/>
                </a:solidFill>
                <a:latin typeface="Garet Bold"/>
                <a:ea typeface="Garet Bold"/>
                <a:cs typeface="Garet Bold"/>
                <a:sym typeface="Garet Bold"/>
              </a:rPr>
              <a:t>Advantages of ASICs</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BFBF9"/>
        </a:solidFill>
        <a:effectLst/>
      </p:bgPr>
    </p:bg>
    <p:spTree>
      <p:nvGrpSpPr>
        <p:cNvPr id="1" name=""/>
        <p:cNvGrpSpPr/>
        <p:nvPr/>
      </p:nvGrpSpPr>
      <p:grpSpPr>
        <a:xfrm>
          <a:off x="0" y="0"/>
          <a:ext cx="0" cy="0"/>
          <a:chOff x="0" y="0"/>
          <a:chExt cx="0" cy="0"/>
        </a:xfrm>
      </p:grpSpPr>
      <p:sp>
        <p:nvSpPr>
          <p:cNvPr id="2" name="Freeform 2"/>
          <p:cNvSpPr/>
          <p:nvPr/>
        </p:nvSpPr>
        <p:spPr>
          <a:xfrm>
            <a:off x="0" y="-198653"/>
            <a:ext cx="18288000" cy="905023"/>
          </a:xfrm>
          <a:custGeom>
            <a:avLst/>
            <a:gdLst/>
            <a:ahLst/>
            <a:cxnLst/>
            <a:rect l="l" t="t" r="r" b="b"/>
            <a:pathLst>
              <a:path w="18288000" h="905023">
                <a:moveTo>
                  <a:pt x="0" y="0"/>
                </a:moveTo>
                <a:lnTo>
                  <a:pt x="18288000" y="0"/>
                </a:lnTo>
                <a:lnTo>
                  <a:pt x="18288000" y="905023"/>
                </a:lnTo>
                <a:lnTo>
                  <a:pt x="0" y="905023"/>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3" name="TextBox 3"/>
          <p:cNvSpPr txBox="1"/>
          <p:nvPr/>
        </p:nvSpPr>
        <p:spPr>
          <a:xfrm>
            <a:off x="-164963" y="914400"/>
            <a:ext cx="18292351" cy="9192260"/>
          </a:xfrm>
          <a:prstGeom prst="rect">
            <a:avLst/>
          </a:prstGeom>
        </p:spPr>
        <p:txBody>
          <a:bodyPr lIns="0" tIns="0" rIns="0" bIns="0" rtlCol="0" anchor="t">
            <a:spAutoFit/>
          </a:bodyPr>
          <a:lstStyle/>
          <a:p>
            <a:pPr marL="594362" lvl="2" indent="-198121" algn="just">
              <a:lnSpc>
                <a:spcPts val="3640"/>
              </a:lnSpc>
              <a:buFont typeface="Arial"/>
              <a:buChar char="⚬"/>
            </a:pPr>
            <a:r>
              <a:rPr lang="en-US" sz="2600" u="sng">
                <a:solidFill>
                  <a:srgbClr val="000000"/>
                </a:solidFill>
                <a:latin typeface="Canva Sans Bold"/>
                <a:ea typeface="Canva Sans Bold"/>
                <a:cs typeface="Canva Sans Bold"/>
                <a:sym typeface="Canva Sans Bold"/>
              </a:rPr>
              <a:t>Specification: </a:t>
            </a:r>
          </a:p>
          <a:p>
            <a:pPr marL="594362" lvl="2" indent="-198121" algn="just">
              <a:lnSpc>
                <a:spcPts val="3640"/>
              </a:lnSpc>
            </a:pPr>
            <a:r>
              <a:rPr lang="en-US" sz="2600">
                <a:solidFill>
                  <a:srgbClr val="000000"/>
                </a:solidFill>
                <a:latin typeface="Canva Sans Bold"/>
                <a:ea typeface="Canva Sans Bold"/>
                <a:cs typeface="Canva Sans Bold"/>
                <a:sym typeface="Canva Sans Bold"/>
              </a:rPr>
              <a:t>       </a:t>
            </a:r>
            <a:r>
              <a:rPr lang="en-US" sz="2600">
                <a:solidFill>
                  <a:srgbClr val="000000"/>
                </a:solidFill>
                <a:latin typeface="Canva Sans"/>
                <a:ea typeface="Canva Sans"/>
                <a:cs typeface="Canva Sans"/>
                <a:sym typeface="Canva Sans"/>
              </a:rPr>
              <a:t>Define functionality and constraints</a:t>
            </a:r>
          </a:p>
          <a:p>
            <a:pPr marL="594362" lvl="2" indent="-198121" algn="just">
              <a:lnSpc>
                <a:spcPts val="3640"/>
              </a:lnSpc>
            </a:pPr>
            <a:r>
              <a:rPr lang="en-US" sz="2600">
                <a:solidFill>
                  <a:srgbClr val="000000"/>
                </a:solidFill>
                <a:latin typeface="Canva Sans"/>
                <a:ea typeface="Canva Sans"/>
                <a:cs typeface="Canva Sans"/>
                <a:sym typeface="Canva Sans"/>
              </a:rPr>
              <a:t>       Set performance and physical requirements</a:t>
            </a:r>
          </a:p>
          <a:p>
            <a:pPr marL="594362" lvl="2" indent="-198121" algn="just">
              <a:lnSpc>
                <a:spcPts val="3640"/>
              </a:lnSpc>
              <a:buFont typeface="Arial"/>
              <a:buChar char="⚬"/>
            </a:pPr>
            <a:r>
              <a:rPr lang="en-US" sz="2600" u="sng">
                <a:solidFill>
                  <a:srgbClr val="000000"/>
                </a:solidFill>
                <a:latin typeface="Canva Sans Bold"/>
                <a:ea typeface="Canva Sans Bold"/>
                <a:cs typeface="Canva Sans Bold"/>
                <a:sym typeface="Canva Sans Bold"/>
              </a:rPr>
              <a:t>Design</a:t>
            </a:r>
          </a:p>
          <a:p>
            <a:pPr marL="594362" lvl="2" indent="-198121" algn="just">
              <a:lnSpc>
                <a:spcPts val="3640"/>
              </a:lnSpc>
            </a:pPr>
            <a:r>
              <a:rPr lang="en-US" sz="2600">
                <a:solidFill>
                  <a:srgbClr val="000000"/>
                </a:solidFill>
                <a:latin typeface="Canva Sans"/>
                <a:ea typeface="Canva Sans"/>
                <a:cs typeface="Canva Sans"/>
                <a:sym typeface="Canva Sans"/>
              </a:rPr>
              <a:t>       Architectural Design: Outline structure</a:t>
            </a:r>
          </a:p>
          <a:p>
            <a:pPr marL="594362" lvl="2" indent="-198121" algn="just">
              <a:lnSpc>
                <a:spcPts val="3640"/>
              </a:lnSpc>
            </a:pPr>
            <a:r>
              <a:rPr lang="en-US" sz="2600">
                <a:solidFill>
                  <a:srgbClr val="000000"/>
                </a:solidFill>
                <a:latin typeface="Canva Sans"/>
                <a:ea typeface="Canva Sans"/>
                <a:cs typeface="Canva Sans"/>
                <a:sym typeface="Canva Sans"/>
              </a:rPr>
              <a:t>       RTL Design: Develop RTL code</a:t>
            </a:r>
          </a:p>
          <a:p>
            <a:pPr marL="594362" lvl="2" indent="-198121" algn="just">
              <a:lnSpc>
                <a:spcPts val="3640"/>
              </a:lnSpc>
            </a:pPr>
            <a:r>
              <a:rPr lang="en-US" sz="2600">
                <a:solidFill>
                  <a:srgbClr val="000000"/>
                </a:solidFill>
                <a:latin typeface="Canva Sans"/>
                <a:ea typeface="Canva Sans"/>
                <a:cs typeface="Canva Sans"/>
                <a:sym typeface="Canva Sans"/>
              </a:rPr>
              <a:t>       Synthesis: Convert RTL to gate-level netlist</a:t>
            </a:r>
          </a:p>
          <a:p>
            <a:pPr marL="594362" lvl="2" indent="-198121" algn="just">
              <a:lnSpc>
                <a:spcPts val="3640"/>
              </a:lnSpc>
              <a:buFont typeface="Arial"/>
              <a:buChar char="⚬"/>
            </a:pPr>
            <a:r>
              <a:rPr lang="en-US" sz="2600" u="sng">
                <a:solidFill>
                  <a:srgbClr val="000000"/>
                </a:solidFill>
                <a:latin typeface="Canva Sans Bold"/>
                <a:ea typeface="Canva Sans Bold"/>
                <a:cs typeface="Canva Sans Bold"/>
                <a:sym typeface="Canva Sans Bold"/>
              </a:rPr>
              <a:t>Verification</a:t>
            </a:r>
          </a:p>
          <a:p>
            <a:pPr marL="594362" lvl="2" indent="-198121" algn="just">
              <a:lnSpc>
                <a:spcPts val="3640"/>
              </a:lnSpc>
            </a:pPr>
            <a:r>
              <a:rPr lang="en-US" sz="2600">
                <a:solidFill>
                  <a:srgbClr val="000000"/>
                </a:solidFill>
                <a:latin typeface="Canva Sans"/>
                <a:ea typeface="Canva Sans"/>
                <a:cs typeface="Canva Sans"/>
                <a:sym typeface="Canva Sans"/>
              </a:rPr>
              <a:t>       Functional Verification</a:t>
            </a:r>
          </a:p>
          <a:p>
            <a:pPr marL="594362" lvl="2" indent="-198121" algn="just">
              <a:lnSpc>
                <a:spcPts val="3640"/>
              </a:lnSpc>
            </a:pPr>
            <a:r>
              <a:rPr lang="en-US" sz="2600">
                <a:solidFill>
                  <a:srgbClr val="000000"/>
                </a:solidFill>
                <a:latin typeface="Canva Sans"/>
                <a:ea typeface="Canva Sans"/>
                <a:cs typeface="Canva Sans"/>
                <a:sym typeface="Canva Sans"/>
              </a:rPr>
              <a:t>       Timing Analysis: Validate timing requirements</a:t>
            </a:r>
          </a:p>
          <a:p>
            <a:pPr marL="594362" lvl="2" indent="-198121" algn="just">
              <a:lnSpc>
                <a:spcPts val="3640"/>
              </a:lnSpc>
            </a:pPr>
            <a:r>
              <a:rPr lang="en-US" sz="2600">
                <a:solidFill>
                  <a:srgbClr val="000000"/>
                </a:solidFill>
                <a:latin typeface="Canva Sans"/>
                <a:ea typeface="Canva Sans"/>
                <a:cs typeface="Canva Sans"/>
                <a:sym typeface="Canva Sans"/>
              </a:rPr>
              <a:t>       Formal Verification: Prove design correctness</a:t>
            </a:r>
          </a:p>
          <a:p>
            <a:pPr marL="594362" lvl="2" indent="-198121" algn="just">
              <a:lnSpc>
                <a:spcPts val="3640"/>
              </a:lnSpc>
              <a:buFont typeface="Arial"/>
              <a:buChar char="⚬"/>
            </a:pPr>
            <a:r>
              <a:rPr lang="en-US" sz="2600" u="sng">
                <a:solidFill>
                  <a:srgbClr val="000000"/>
                </a:solidFill>
                <a:latin typeface="Canva Sans Bold"/>
                <a:ea typeface="Canva Sans Bold"/>
                <a:cs typeface="Canva Sans Bold"/>
                <a:sym typeface="Canva Sans Bold"/>
              </a:rPr>
              <a:t>Fabrication</a:t>
            </a:r>
          </a:p>
          <a:p>
            <a:pPr marL="594362" lvl="2" indent="-198121" algn="just">
              <a:lnSpc>
                <a:spcPts val="3640"/>
              </a:lnSpc>
            </a:pPr>
            <a:r>
              <a:rPr lang="en-US" sz="2600">
                <a:solidFill>
                  <a:srgbClr val="000000"/>
                </a:solidFill>
                <a:latin typeface="Canva Sans"/>
                <a:ea typeface="Canva Sans"/>
                <a:cs typeface="Canva Sans"/>
                <a:sym typeface="Canva Sans"/>
              </a:rPr>
              <a:t>       Prepare GDSII files for manufacturing</a:t>
            </a:r>
          </a:p>
          <a:p>
            <a:pPr marL="594362" lvl="2" indent="-198121" algn="just">
              <a:lnSpc>
                <a:spcPts val="3640"/>
              </a:lnSpc>
            </a:pPr>
            <a:r>
              <a:rPr lang="en-US" sz="2600">
                <a:solidFill>
                  <a:srgbClr val="000000"/>
                </a:solidFill>
                <a:latin typeface="Canva Sans"/>
                <a:ea typeface="Canva Sans"/>
                <a:cs typeface="Canva Sans"/>
                <a:sym typeface="Canva Sans"/>
              </a:rPr>
              <a:t>       Silicon wafer production at foundry</a:t>
            </a:r>
          </a:p>
          <a:p>
            <a:pPr marL="594362" lvl="2" indent="-198121" algn="just">
              <a:lnSpc>
                <a:spcPts val="3640"/>
              </a:lnSpc>
              <a:buFont typeface="Arial"/>
              <a:buChar char="⚬"/>
            </a:pPr>
            <a:r>
              <a:rPr lang="en-US" sz="2600" u="sng">
                <a:solidFill>
                  <a:srgbClr val="000000"/>
                </a:solidFill>
                <a:latin typeface="Canva Sans Bold"/>
                <a:ea typeface="Canva Sans Bold"/>
                <a:cs typeface="Canva Sans Bold"/>
                <a:sym typeface="Canva Sans Bold"/>
              </a:rPr>
              <a:t>Testing</a:t>
            </a:r>
          </a:p>
          <a:p>
            <a:pPr marL="594362" lvl="2" indent="-198121" algn="just">
              <a:lnSpc>
                <a:spcPts val="3640"/>
              </a:lnSpc>
            </a:pPr>
            <a:r>
              <a:rPr lang="en-US" sz="2600">
                <a:solidFill>
                  <a:srgbClr val="000000"/>
                </a:solidFill>
                <a:latin typeface="Canva Sans"/>
                <a:ea typeface="Canva Sans"/>
                <a:cs typeface="Canva Sans"/>
                <a:sym typeface="Canva Sans"/>
              </a:rPr>
              <a:t>       Wafer testing for functionality</a:t>
            </a:r>
          </a:p>
          <a:p>
            <a:pPr marL="594362" lvl="2" indent="-198121" algn="just">
              <a:lnSpc>
                <a:spcPts val="3640"/>
              </a:lnSpc>
            </a:pPr>
            <a:r>
              <a:rPr lang="en-US" sz="2600">
                <a:solidFill>
                  <a:srgbClr val="000000"/>
                </a:solidFill>
                <a:latin typeface="Canva Sans"/>
                <a:ea typeface="Canva Sans"/>
                <a:cs typeface="Canva Sans"/>
                <a:sym typeface="Canva Sans"/>
              </a:rPr>
              <a:t>       Chip-level performance validation</a:t>
            </a:r>
          </a:p>
          <a:p>
            <a:pPr marL="594362" lvl="2" indent="-198121" algn="just">
              <a:lnSpc>
                <a:spcPts val="3640"/>
              </a:lnSpc>
              <a:buFont typeface="Arial"/>
              <a:buChar char="⚬"/>
            </a:pPr>
            <a:r>
              <a:rPr lang="en-US" sz="2600" u="sng">
                <a:solidFill>
                  <a:srgbClr val="000000"/>
                </a:solidFill>
                <a:latin typeface="Canva Sans Bold"/>
                <a:ea typeface="Canva Sans Bold"/>
                <a:cs typeface="Canva Sans Bold"/>
                <a:sym typeface="Canva Sans Bold"/>
              </a:rPr>
              <a:t>Packaging</a:t>
            </a:r>
          </a:p>
          <a:p>
            <a:pPr marL="594362" lvl="2" indent="-198121" algn="just">
              <a:lnSpc>
                <a:spcPts val="3640"/>
              </a:lnSpc>
            </a:pPr>
            <a:r>
              <a:rPr lang="en-US" sz="2600">
                <a:solidFill>
                  <a:srgbClr val="000000"/>
                </a:solidFill>
                <a:latin typeface="Canva Sans"/>
                <a:ea typeface="Canva Sans"/>
                <a:cs typeface="Canva Sans"/>
                <a:sym typeface="Canva Sans"/>
              </a:rPr>
              <a:t>       Encapsulate in protective package</a:t>
            </a:r>
          </a:p>
          <a:p>
            <a:pPr marL="594362" lvl="2" indent="-198121" algn="just">
              <a:lnSpc>
                <a:spcPts val="3640"/>
              </a:lnSpc>
            </a:pPr>
            <a:r>
              <a:rPr lang="en-US" sz="2600">
                <a:solidFill>
                  <a:srgbClr val="000000"/>
                </a:solidFill>
                <a:latin typeface="Canva Sans"/>
                <a:ea typeface="Canva Sans"/>
                <a:cs typeface="Canva Sans"/>
                <a:sym typeface="Canva Sans"/>
              </a:rPr>
              <a:t>       Attach system integration connections</a:t>
            </a:r>
          </a:p>
        </p:txBody>
      </p:sp>
      <p:grpSp>
        <p:nvGrpSpPr>
          <p:cNvPr id="4" name="Group 4"/>
          <p:cNvGrpSpPr/>
          <p:nvPr/>
        </p:nvGrpSpPr>
        <p:grpSpPr>
          <a:xfrm>
            <a:off x="8252139" y="760362"/>
            <a:ext cx="10035861" cy="9526638"/>
            <a:chOff x="0" y="0"/>
            <a:chExt cx="13381148" cy="12702184"/>
          </a:xfrm>
        </p:grpSpPr>
        <p:sp>
          <p:nvSpPr>
            <p:cNvPr id="5" name="Freeform 5"/>
            <p:cNvSpPr/>
            <p:nvPr/>
          </p:nvSpPr>
          <p:spPr>
            <a:xfrm>
              <a:off x="0" y="0"/>
              <a:ext cx="13381101" cy="12702159"/>
            </a:xfrm>
            <a:custGeom>
              <a:avLst/>
              <a:gdLst/>
              <a:ahLst/>
              <a:cxnLst/>
              <a:rect l="l" t="t" r="r" b="b"/>
              <a:pathLst>
                <a:path w="13381101" h="12702159">
                  <a:moveTo>
                    <a:pt x="0" y="0"/>
                  </a:moveTo>
                  <a:lnTo>
                    <a:pt x="13381101" y="0"/>
                  </a:lnTo>
                  <a:lnTo>
                    <a:pt x="13381101" y="12702159"/>
                  </a:lnTo>
                  <a:lnTo>
                    <a:pt x="0" y="12702159"/>
                  </a:lnTo>
                  <a:lnTo>
                    <a:pt x="0" y="0"/>
                  </a:lnTo>
                  <a:close/>
                </a:path>
              </a:pathLst>
            </a:custGeom>
            <a:blipFill>
              <a:blip r:embed="rId4"/>
              <a:stretch>
                <a:fillRect t="-12" b="-12"/>
              </a:stretch>
            </a:blipFill>
          </p:spPr>
        </p:sp>
      </p:grpSp>
      <p:sp>
        <p:nvSpPr>
          <p:cNvPr id="6" name="TextBox 6"/>
          <p:cNvSpPr txBox="1"/>
          <p:nvPr/>
        </p:nvSpPr>
        <p:spPr>
          <a:xfrm>
            <a:off x="1028700" y="-133350"/>
            <a:ext cx="12896691" cy="736600"/>
          </a:xfrm>
          <a:prstGeom prst="rect">
            <a:avLst/>
          </a:prstGeom>
        </p:spPr>
        <p:txBody>
          <a:bodyPr lIns="0" tIns="0" rIns="0" bIns="0" rtlCol="0" anchor="t">
            <a:spAutoFit/>
          </a:bodyPr>
          <a:lstStyle/>
          <a:p>
            <a:pPr algn="l">
              <a:lnSpc>
                <a:spcPts val="5598"/>
              </a:lnSpc>
            </a:pPr>
            <a:r>
              <a:rPr lang="en-US" sz="3999" u="sng" spc="79" dirty="0">
                <a:solidFill>
                  <a:srgbClr val="FFFFFF"/>
                </a:solidFill>
                <a:latin typeface="Garet Bold"/>
                <a:ea typeface="Garet Bold"/>
                <a:cs typeface="Garet Bold"/>
                <a:sym typeface="Garet Bold"/>
              </a:rPr>
              <a:t>OVERVIEW OF ASIC DESIGN FLOW </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BFBF9"/>
        </a:solidFill>
        <a:effectLst/>
      </p:bgPr>
    </p:bg>
    <p:spTree>
      <p:nvGrpSpPr>
        <p:cNvPr id="1" name=""/>
        <p:cNvGrpSpPr/>
        <p:nvPr/>
      </p:nvGrpSpPr>
      <p:grpSpPr>
        <a:xfrm>
          <a:off x="0" y="0"/>
          <a:ext cx="0" cy="0"/>
          <a:chOff x="0" y="0"/>
          <a:chExt cx="0" cy="0"/>
        </a:xfrm>
      </p:grpSpPr>
      <p:sp>
        <p:nvSpPr>
          <p:cNvPr id="2" name="Freeform 2"/>
          <p:cNvSpPr/>
          <p:nvPr/>
        </p:nvSpPr>
        <p:spPr>
          <a:xfrm>
            <a:off x="0" y="-144661"/>
            <a:ext cx="8310456" cy="10431661"/>
          </a:xfrm>
          <a:custGeom>
            <a:avLst/>
            <a:gdLst/>
            <a:ahLst/>
            <a:cxnLst/>
            <a:rect l="l" t="t" r="r" b="b"/>
            <a:pathLst>
              <a:path w="8310456" h="10431661">
                <a:moveTo>
                  <a:pt x="0" y="0"/>
                </a:moveTo>
                <a:lnTo>
                  <a:pt x="8310456" y="0"/>
                </a:lnTo>
                <a:lnTo>
                  <a:pt x="8310456" y="10431661"/>
                </a:lnTo>
                <a:lnTo>
                  <a:pt x="0" y="10431661"/>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3" name="Freeform 3"/>
          <p:cNvSpPr/>
          <p:nvPr/>
        </p:nvSpPr>
        <p:spPr>
          <a:xfrm>
            <a:off x="8607258" y="-308191"/>
            <a:ext cx="3281017" cy="1479329"/>
          </a:xfrm>
          <a:custGeom>
            <a:avLst/>
            <a:gdLst/>
            <a:ahLst/>
            <a:cxnLst/>
            <a:rect l="l" t="t" r="r" b="b"/>
            <a:pathLst>
              <a:path w="3281017" h="1479329">
                <a:moveTo>
                  <a:pt x="0" y="0"/>
                </a:moveTo>
                <a:lnTo>
                  <a:pt x="3281017" y="0"/>
                </a:lnTo>
                <a:lnTo>
                  <a:pt x="3281017" y="1479329"/>
                </a:lnTo>
                <a:lnTo>
                  <a:pt x="0" y="1479329"/>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4" name="Freeform 4"/>
          <p:cNvSpPr/>
          <p:nvPr/>
        </p:nvSpPr>
        <p:spPr>
          <a:xfrm>
            <a:off x="11210951" y="431474"/>
            <a:ext cx="816942" cy="816942"/>
          </a:xfrm>
          <a:custGeom>
            <a:avLst/>
            <a:gdLst/>
            <a:ahLst/>
            <a:cxnLst/>
            <a:rect l="l" t="t" r="r" b="b"/>
            <a:pathLst>
              <a:path w="816942" h="816942">
                <a:moveTo>
                  <a:pt x="0" y="0"/>
                </a:moveTo>
                <a:lnTo>
                  <a:pt x="816942" y="0"/>
                </a:lnTo>
                <a:lnTo>
                  <a:pt x="816942" y="816942"/>
                </a:lnTo>
                <a:lnTo>
                  <a:pt x="0" y="816942"/>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sp>
        <p:nvSpPr>
          <p:cNvPr id="5" name="TextBox 5"/>
          <p:cNvSpPr txBox="1"/>
          <p:nvPr/>
        </p:nvSpPr>
        <p:spPr>
          <a:xfrm>
            <a:off x="335298" y="180915"/>
            <a:ext cx="8469027" cy="1956435"/>
          </a:xfrm>
          <a:prstGeom prst="rect">
            <a:avLst/>
          </a:prstGeom>
        </p:spPr>
        <p:txBody>
          <a:bodyPr lIns="0" tIns="0" rIns="0" bIns="0" rtlCol="0" anchor="t">
            <a:spAutoFit/>
          </a:bodyPr>
          <a:lstStyle/>
          <a:p>
            <a:pPr algn="l">
              <a:lnSpc>
                <a:spcPts val="5040"/>
              </a:lnSpc>
            </a:pPr>
            <a:r>
              <a:rPr lang="en-US" sz="3600" spc="72">
                <a:solidFill>
                  <a:srgbClr val="FFFFFF"/>
                </a:solidFill>
                <a:latin typeface="Canva Sans Bold"/>
                <a:ea typeface="Canva Sans Bold"/>
                <a:cs typeface="Canva Sans Bold"/>
                <a:sym typeface="Canva Sans Bold"/>
              </a:rPr>
              <a:t>ASIC WAFER FABRICATION TECHNOLOGIES</a:t>
            </a:r>
          </a:p>
          <a:p>
            <a:pPr algn="l">
              <a:lnSpc>
                <a:spcPts val="5040"/>
              </a:lnSpc>
            </a:pPr>
            <a:endParaRPr lang="en-US" sz="3600" spc="72">
              <a:solidFill>
                <a:srgbClr val="FFFFFF"/>
              </a:solidFill>
              <a:latin typeface="Canva Sans Bold"/>
              <a:ea typeface="Canva Sans Bold"/>
              <a:cs typeface="Canva Sans Bold"/>
              <a:sym typeface="Canva Sans Bold"/>
            </a:endParaRPr>
          </a:p>
        </p:txBody>
      </p:sp>
      <p:sp>
        <p:nvSpPr>
          <p:cNvPr id="6" name="TextBox 6"/>
          <p:cNvSpPr txBox="1"/>
          <p:nvPr/>
        </p:nvSpPr>
        <p:spPr>
          <a:xfrm>
            <a:off x="395762" y="2093912"/>
            <a:ext cx="7436588" cy="6805296"/>
          </a:xfrm>
          <a:prstGeom prst="rect">
            <a:avLst/>
          </a:prstGeom>
        </p:spPr>
        <p:txBody>
          <a:bodyPr lIns="0" tIns="0" rIns="0" bIns="0" rtlCol="0" anchor="t">
            <a:spAutoFit/>
          </a:bodyPr>
          <a:lstStyle/>
          <a:p>
            <a:pPr algn="just">
              <a:lnSpc>
                <a:spcPts val="4494"/>
              </a:lnSpc>
            </a:pPr>
            <a:r>
              <a:rPr lang="en-US" sz="2899">
                <a:solidFill>
                  <a:srgbClr val="FFFFFF"/>
                </a:solidFill>
                <a:latin typeface="Open Sans"/>
                <a:ea typeface="Open Sans"/>
                <a:cs typeface="Open Sans"/>
                <a:sym typeface="Open Sans"/>
              </a:rPr>
              <a:t>ASIC (Application-Specific Integrated Circuit) fabrication technologies are processes used to create custom-designed silicon chips tailored for specific applications. These technologies encompass a variety of semiconductor processes that convert raw silicon wafers into highly functional integrated circuits. The choice of technology impacts the performance, power consumption, cost, and application suitability of the final product.</a:t>
            </a:r>
          </a:p>
        </p:txBody>
      </p:sp>
      <p:grpSp>
        <p:nvGrpSpPr>
          <p:cNvPr id="7" name="Group 7"/>
          <p:cNvGrpSpPr/>
          <p:nvPr/>
        </p:nvGrpSpPr>
        <p:grpSpPr>
          <a:xfrm>
            <a:off x="232255" y="1771815"/>
            <a:ext cx="2148903" cy="95250"/>
            <a:chOff x="0" y="0"/>
            <a:chExt cx="2865204" cy="127000"/>
          </a:xfrm>
        </p:grpSpPr>
        <p:sp>
          <p:nvSpPr>
            <p:cNvPr id="8" name="Freeform 8"/>
            <p:cNvSpPr/>
            <p:nvPr/>
          </p:nvSpPr>
          <p:spPr>
            <a:xfrm>
              <a:off x="63500" y="0"/>
              <a:ext cx="2738247" cy="127000"/>
            </a:xfrm>
            <a:custGeom>
              <a:avLst/>
              <a:gdLst/>
              <a:ahLst/>
              <a:cxnLst/>
              <a:rect l="l" t="t" r="r" b="b"/>
              <a:pathLst>
                <a:path w="2738247" h="127000">
                  <a:moveTo>
                    <a:pt x="0" y="0"/>
                  </a:moveTo>
                  <a:lnTo>
                    <a:pt x="2738247" y="0"/>
                  </a:lnTo>
                  <a:lnTo>
                    <a:pt x="2738247" y="127000"/>
                  </a:lnTo>
                  <a:lnTo>
                    <a:pt x="0" y="127000"/>
                  </a:lnTo>
                  <a:close/>
                </a:path>
              </a:pathLst>
            </a:custGeom>
            <a:solidFill>
              <a:srgbClr val="FFFFFF"/>
            </a:solidFill>
          </p:spPr>
        </p:sp>
      </p:grpSp>
      <p:sp>
        <p:nvSpPr>
          <p:cNvPr id="9" name="TextBox 9"/>
          <p:cNvSpPr txBox="1"/>
          <p:nvPr/>
        </p:nvSpPr>
        <p:spPr>
          <a:xfrm>
            <a:off x="8633229" y="819632"/>
            <a:ext cx="9429631" cy="6802272"/>
          </a:xfrm>
          <a:prstGeom prst="rect">
            <a:avLst/>
          </a:prstGeom>
        </p:spPr>
        <p:txBody>
          <a:bodyPr lIns="0" tIns="0" rIns="0" bIns="0" rtlCol="0" anchor="t">
            <a:spAutoFit/>
          </a:bodyPr>
          <a:lstStyle/>
          <a:p>
            <a:pPr algn="just">
              <a:lnSpc>
                <a:spcPts val="7690"/>
              </a:lnSpc>
            </a:pPr>
            <a:r>
              <a:rPr lang="en-US" sz="3076" u="sng" dirty="0">
                <a:solidFill>
                  <a:srgbClr val="000000"/>
                </a:solidFill>
                <a:latin typeface="Canva Sans Bold"/>
                <a:ea typeface="Canva Sans Bold"/>
                <a:cs typeface="Canva Sans Bold"/>
                <a:sym typeface="Canva Sans Bold"/>
              </a:rPr>
              <a:t>Types Of ASIC Wafer Fabrication Technologies:</a:t>
            </a:r>
          </a:p>
          <a:p>
            <a:pPr marL="611811" lvl="2" indent="-203937" algn="just">
              <a:lnSpc>
                <a:spcPts val="6689"/>
              </a:lnSpc>
              <a:buFont typeface="Arial"/>
              <a:buChar char="⚬"/>
            </a:pPr>
            <a:r>
              <a:rPr lang="en-US" sz="2676" dirty="0">
                <a:solidFill>
                  <a:srgbClr val="000000"/>
                </a:solidFill>
                <a:latin typeface="Canva Sans Bold"/>
                <a:ea typeface="Canva Sans Bold"/>
                <a:cs typeface="Canva Sans Bold"/>
                <a:sym typeface="Canva Sans Bold"/>
              </a:rPr>
              <a:t>CMOS(Complementary Metal-Oxide-Semiconductor)</a:t>
            </a:r>
          </a:p>
          <a:p>
            <a:pPr marL="611811" lvl="2" indent="-203937" algn="just">
              <a:lnSpc>
                <a:spcPts val="6689"/>
              </a:lnSpc>
              <a:buFont typeface="Arial"/>
              <a:buChar char="⚬"/>
            </a:pPr>
            <a:r>
              <a:rPr lang="en-US" sz="2676" dirty="0" err="1">
                <a:solidFill>
                  <a:srgbClr val="000000"/>
                </a:solidFill>
                <a:latin typeface="Canva Sans Bold"/>
                <a:ea typeface="Canva Sans Bold"/>
                <a:cs typeface="Canva Sans Bold"/>
                <a:sym typeface="Canva Sans Bold"/>
              </a:rPr>
              <a:t>BiCMOS</a:t>
            </a:r>
            <a:r>
              <a:rPr lang="en-US" sz="2676" dirty="0">
                <a:solidFill>
                  <a:srgbClr val="000000"/>
                </a:solidFill>
                <a:latin typeface="Canva Sans Bold"/>
                <a:ea typeface="Canva Sans Bold"/>
                <a:cs typeface="Canva Sans Bold"/>
                <a:sym typeface="Canva Sans Bold"/>
              </a:rPr>
              <a:t> (Bipolar CMOS)</a:t>
            </a:r>
          </a:p>
          <a:p>
            <a:pPr marL="611811" lvl="2" indent="-203937" algn="just">
              <a:lnSpc>
                <a:spcPts val="6689"/>
              </a:lnSpc>
              <a:buFont typeface="Arial"/>
              <a:buChar char="⚬"/>
            </a:pPr>
            <a:r>
              <a:rPr lang="en-US" sz="2676" dirty="0">
                <a:solidFill>
                  <a:srgbClr val="000000"/>
                </a:solidFill>
                <a:latin typeface="Canva Sans Bold"/>
                <a:ea typeface="Canva Sans Bold"/>
                <a:cs typeface="Canva Sans Bold"/>
                <a:sym typeface="Canva Sans Bold"/>
              </a:rPr>
              <a:t>GaAs (Gallium Arsenide)</a:t>
            </a:r>
          </a:p>
          <a:p>
            <a:pPr marL="611811" lvl="2" indent="-203937" algn="just">
              <a:lnSpc>
                <a:spcPts val="6689"/>
              </a:lnSpc>
              <a:buFont typeface="Arial"/>
              <a:buChar char="⚬"/>
            </a:pPr>
            <a:r>
              <a:rPr lang="en-US" sz="2676" dirty="0">
                <a:solidFill>
                  <a:srgbClr val="000000"/>
                </a:solidFill>
                <a:latin typeface="Canva Sans Bold"/>
                <a:ea typeface="Canva Sans Bold"/>
                <a:cs typeface="Canva Sans Bold"/>
                <a:sym typeface="Canva Sans Bold"/>
              </a:rPr>
              <a:t>SOI (Silicon on Insulator)</a:t>
            </a:r>
          </a:p>
          <a:p>
            <a:pPr marL="611811" lvl="2" indent="-203937" algn="just">
              <a:lnSpc>
                <a:spcPts val="6689"/>
              </a:lnSpc>
              <a:buFont typeface="Arial"/>
              <a:buChar char="⚬"/>
            </a:pPr>
            <a:r>
              <a:rPr lang="en-US" sz="2676" dirty="0" err="1">
                <a:solidFill>
                  <a:srgbClr val="000000"/>
                </a:solidFill>
                <a:latin typeface="Canva Sans Bold"/>
                <a:ea typeface="Canva Sans Bold"/>
                <a:cs typeface="Canva Sans Bold"/>
                <a:sym typeface="Canva Sans Bold"/>
              </a:rPr>
              <a:t>FinFET</a:t>
            </a:r>
            <a:r>
              <a:rPr lang="en-US" sz="2676" dirty="0">
                <a:solidFill>
                  <a:srgbClr val="000000"/>
                </a:solidFill>
                <a:latin typeface="Canva Sans Bold"/>
                <a:ea typeface="Canva Sans Bold"/>
                <a:cs typeface="Canva Sans Bold"/>
                <a:sym typeface="Canva Sans Bold"/>
              </a:rPr>
              <a:t> (Fin Field-Effect Transistor)</a:t>
            </a:r>
          </a:p>
          <a:p>
            <a:pPr marL="611811" lvl="2" indent="-203937" algn="just">
              <a:lnSpc>
                <a:spcPts val="6689"/>
              </a:lnSpc>
              <a:buFont typeface="Arial"/>
              <a:buChar char="⚬"/>
            </a:pPr>
            <a:r>
              <a:rPr lang="en-US" sz="2676" dirty="0" err="1">
                <a:solidFill>
                  <a:srgbClr val="000000"/>
                </a:solidFill>
                <a:latin typeface="Canva Sans Bold"/>
                <a:ea typeface="Canva Sans Bold"/>
                <a:cs typeface="Canva Sans Bold"/>
                <a:sym typeface="Canva Sans Bold"/>
              </a:rPr>
              <a:t>SiGe</a:t>
            </a:r>
            <a:r>
              <a:rPr lang="en-US" sz="2676" dirty="0">
                <a:solidFill>
                  <a:srgbClr val="000000"/>
                </a:solidFill>
                <a:latin typeface="Canva Sans Bold"/>
                <a:ea typeface="Canva Sans Bold"/>
                <a:cs typeface="Canva Sans Bold"/>
                <a:sym typeface="Canva Sans Bold"/>
              </a:rPr>
              <a:t> (Silicon-Germanium)</a:t>
            </a:r>
          </a:p>
          <a:p>
            <a:pPr marL="611811" lvl="2" indent="-203937" algn="just">
              <a:lnSpc>
                <a:spcPts val="6689"/>
              </a:lnSpc>
              <a:buFont typeface="Arial"/>
              <a:buChar char="⚬"/>
            </a:pPr>
            <a:r>
              <a:rPr lang="en-US" sz="2676" dirty="0">
                <a:solidFill>
                  <a:srgbClr val="000000"/>
                </a:solidFill>
                <a:latin typeface="Canva Sans Bold"/>
                <a:ea typeface="Canva Sans Bold"/>
                <a:cs typeface="Canva Sans Bold"/>
                <a:sym typeface="Canva Sans Bold"/>
              </a:rPr>
              <a:t>High-K Metal Gate (HKMG)</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BFBF9"/>
        </a:solidFill>
        <a:effectLst/>
      </p:bgPr>
    </p:bg>
    <p:spTree>
      <p:nvGrpSpPr>
        <p:cNvPr id="1" name=""/>
        <p:cNvGrpSpPr/>
        <p:nvPr/>
      </p:nvGrpSpPr>
      <p:grpSpPr>
        <a:xfrm>
          <a:off x="0" y="0"/>
          <a:ext cx="0" cy="0"/>
          <a:chOff x="0" y="0"/>
          <a:chExt cx="0" cy="0"/>
        </a:xfrm>
      </p:grpSpPr>
      <p:sp>
        <p:nvSpPr>
          <p:cNvPr id="2" name="Freeform 2"/>
          <p:cNvSpPr/>
          <p:nvPr/>
        </p:nvSpPr>
        <p:spPr>
          <a:xfrm>
            <a:off x="0" y="-144661"/>
            <a:ext cx="18288000" cy="905023"/>
          </a:xfrm>
          <a:custGeom>
            <a:avLst/>
            <a:gdLst/>
            <a:ahLst/>
            <a:cxnLst/>
            <a:rect l="l" t="t" r="r" b="b"/>
            <a:pathLst>
              <a:path w="18288000" h="905023">
                <a:moveTo>
                  <a:pt x="0" y="0"/>
                </a:moveTo>
                <a:lnTo>
                  <a:pt x="18288000" y="0"/>
                </a:lnTo>
                <a:lnTo>
                  <a:pt x="18288000" y="905023"/>
                </a:lnTo>
                <a:lnTo>
                  <a:pt x="0" y="905023"/>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grpSp>
        <p:nvGrpSpPr>
          <p:cNvPr id="3" name="Group 3"/>
          <p:cNvGrpSpPr/>
          <p:nvPr/>
        </p:nvGrpSpPr>
        <p:grpSpPr>
          <a:xfrm>
            <a:off x="13627980" y="1028700"/>
            <a:ext cx="4612395" cy="2843143"/>
            <a:chOff x="0" y="0"/>
            <a:chExt cx="6149860" cy="3790857"/>
          </a:xfrm>
        </p:grpSpPr>
        <p:sp>
          <p:nvSpPr>
            <p:cNvPr id="4" name="Freeform 4"/>
            <p:cNvSpPr/>
            <p:nvPr/>
          </p:nvSpPr>
          <p:spPr>
            <a:xfrm>
              <a:off x="0" y="0"/>
              <a:ext cx="6149848" cy="3790823"/>
            </a:xfrm>
            <a:custGeom>
              <a:avLst/>
              <a:gdLst/>
              <a:ahLst/>
              <a:cxnLst/>
              <a:rect l="l" t="t" r="r" b="b"/>
              <a:pathLst>
                <a:path w="6149848" h="3790823">
                  <a:moveTo>
                    <a:pt x="0" y="0"/>
                  </a:moveTo>
                  <a:lnTo>
                    <a:pt x="6149848" y="0"/>
                  </a:lnTo>
                  <a:lnTo>
                    <a:pt x="6149848" y="3790823"/>
                  </a:lnTo>
                  <a:lnTo>
                    <a:pt x="0" y="3790823"/>
                  </a:lnTo>
                  <a:lnTo>
                    <a:pt x="0" y="0"/>
                  </a:lnTo>
                  <a:close/>
                </a:path>
              </a:pathLst>
            </a:custGeom>
            <a:blipFill>
              <a:blip r:embed="rId4"/>
              <a:stretch>
                <a:fillRect l="-6484" r="-6484"/>
              </a:stretch>
            </a:blipFill>
          </p:spPr>
        </p:sp>
      </p:grpSp>
      <p:sp>
        <p:nvSpPr>
          <p:cNvPr id="5" name="TextBox 5"/>
          <p:cNvSpPr txBox="1"/>
          <p:nvPr/>
        </p:nvSpPr>
        <p:spPr>
          <a:xfrm>
            <a:off x="1028700" y="73710"/>
            <a:ext cx="20660162" cy="1239954"/>
          </a:xfrm>
          <a:prstGeom prst="rect">
            <a:avLst/>
          </a:prstGeom>
        </p:spPr>
        <p:txBody>
          <a:bodyPr lIns="0" tIns="0" rIns="0" bIns="0" rtlCol="0" anchor="t">
            <a:spAutoFit/>
          </a:bodyPr>
          <a:lstStyle/>
          <a:p>
            <a:pPr algn="l">
              <a:lnSpc>
                <a:spcPts val="4620"/>
              </a:lnSpc>
            </a:pPr>
            <a:r>
              <a:rPr lang="en-US" sz="3300" u="sng" spc="66">
                <a:solidFill>
                  <a:srgbClr val="FFFFFF"/>
                </a:solidFill>
                <a:latin typeface="Garet Bold"/>
                <a:ea typeface="Garet Bold"/>
                <a:cs typeface="Garet Bold"/>
                <a:sym typeface="Garet Bold"/>
              </a:rPr>
              <a:t>CMOS (COMPLEMENTARY METAL-OXIDE-SEMICONDUCTOR) TECHNOLOGY</a:t>
            </a:r>
          </a:p>
          <a:p>
            <a:pPr algn="l">
              <a:lnSpc>
                <a:spcPts val="1650"/>
              </a:lnSpc>
            </a:pPr>
            <a:endParaRPr lang="en-US" sz="3300" u="sng" spc="66">
              <a:solidFill>
                <a:srgbClr val="FFFFFF"/>
              </a:solidFill>
              <a:latin typeface="Garet Bold"/>
              <a:ea typeface="Garet Bold"/>
              <a:cs typeface="Garet Bold"/>
              <a:sym typeface="Garet Bold"/>
            </a:endParaRPr>
          </a:p>
          <a:p>
            <a:pPr algn="l">
              <a:lnSpc>
                <a:spcPts val="4620"/>
              </a:lnSpc>
            </a:pPr>
            <a:endParaRPr lang="en-US" sz="3300" u="sng" spc="66">
              <a:solidFill>
                <a:srgbClr val="FFFFFF"/>
              </a:solidFill>
              <a:latin typeface="Garet Bold"/>
              <a:ea typeface="Garet Bold"/>
              <a:cs typeface="Garet Bold"/>
              <a:sym typeface="Garet Bold"/>
            </a:endParaRPr>
          </a:p>
        </p:txBody>
      </p:sp>
      <p:grpSp>
        <p:nvGrpSpPr>
          <p:cNvPr id="6" name="Group 6"/>
          <p:cNvGrpSpPr/>
          <p:nvPr/>
        </p:nvGrpSpPr>
        <p:grpSpPr>
          <a:xfrm>
            <a:off x="18216562" y="1004946"/>
            <a:ext cx="71437" cy="9594028"/>
            <a:chOff x="0" y="0"/>
            <a:chExt cx="95249" cy="12792037"/>
          </a:xfrm>
        </p:grpSpPr>
        <p:sp>
          <p:nvSpPr>
            <p:cNvPr id="7" name="Freeform 7"/>
            <p:cNvSpPr/>
            <p:nvPr/>
          </p:nvSpPr>
          <p:spPr>
            <a:xfrm>
              <a:off x="0" y="31623"/>
              <a:ext cx="95250" cy="12728702"/>
            </a:xfrm>
            <a:custGeom>
              <a:avLst/>
              <a:gdLst/>
              <a:ahLst/>
              <a:cxnLst/>
              <a:rect l="l" t="t" r="r" b="b"/>
              <a:pathLst>
                <a:path w="95250" h="12728702">
                  <a:moveTo>
                    <a:pt x="95250" y="254"/>
                  </a:moveTo>
                  <a:lnTo>
                    <a:pt x="63500" y="12728702"/>
                  </a:lnTo>
                  <a:lnTo>
                    <a:pt x="0" y="12728575"/>
                  </a:lnTo>
                  <a:lnTo>
                    <a:pt x="31750" y="0"/>
                  </a:lnTo>
                  <a:close/>
                </a:path>
              </a:pathLst>
            </a:custGeom>
            <a:solidFill>
              <a:srgbClr val="000000">
                <a:alpha val="29804"/>
              </a:srgbClr>
            </a:solidFill>
          </p:spPr>
        </p:sp>
      </p:grpSp>
      <p:grpSp>
        <p:nvGrpSpPr>
          <p:cNvPr id="8" name="Group 8"/>
          <p:cNvGrpSpPr/>
          <p:nvPr/>
        </p:nvGrpSpPr>
        <p:grpSpPr>
          <a:xfrm>
            <a:off x="-23812" y="5266322"/>
            <a:ext cx="20673972" cy="47625"/>
            <a:chOff x="0" y="0"/>
            <a:chExt cx="27565296" cy="63500"/>
          </a:xfrm>
        </p:grpSpPr>
        <p:sp>
          <p:nvSpPr>
            <p:cNvPr id="9" name="Freeform 9"/>
            <p:cNvSpPr/>
            <p:nvPr/>
          </p:nvSpPr>
          <p:spPr>
            <a:xfrm>
              <a:off x="31750" y="0"/>
              <a:ext cx="27501850" cy="63500"/>
            </a:xfrm>
            <a:custGeom>
              <a:avLst/>
              <a:gdLst/>
              <a:ahLst/>
              <a:cxnLst/>
              <a:rect l="l" t="t" r="r" b="b"/>
              <a:pathLst>
                <a:path w="27501850" h="63500">
                  <a:moveTo>
                    <a:pt x="27501850" y="63500"/>
                  </a:moveTo>
                  <a:lnTo>
                    <a:pt x="0" y="63500"/>
                  </a:lnTo>
                  <a:lnTo>
                    <a:pt x="0" y="0"/>
                  </a:lnTo>
                  <a:lnTo>
                    <a:pt x="27501850" y="0"/>
                  </a:lnTo>
                  <a:close/>
                </a:path>
              </a:pathLst>
            </a:custGeom>
            <a:solidFill>
              <a:srgbClr val="000000">
                <a:alpha val="29804"/>
              </a:srgbClr>
            </a:solidFill>
          </p:spPr>
        </p:sp>
      </p:grpSp>
      <p:grpSp>
        <p:nvGrpSpPr>
          <p:cNvPr id="10" name="Group 10"/>
          <p:cNvGrpSpPr/>
          <p:nvPr/>
        </p:nvGrpSpPr>
        <p:grpSpPr>
          <a:xfrm>
            <a:off x="10683649" y="5782156"/>
            <a:ext cx="7556726" cy="3975040"/>
            <a:chOff x="0" y="0"/>
            <a:chExt cx="10075635" cy="5300053"/>
          </a:xfrm>
        </p:grpSpPr>
        <p:sp>
          <p:nvSpPr>
            <p:cNvPr id="11" name="Freeform 11"/>
            <p:cNvSpPr/>
            <p:nvPr/>
          </p:nvSpPr>
          <p:spPr>
            <a:xfrm>
              <a:off x="0" y="0"/>
              <a:ext cx="10075672" cy="5300091"/>
            </a:xfrm>
            <a:custGeom>
              <a:avLst/>
              <a:gdLst/>
              <a:ahLst/>
              <a:cxnLst/>
              <a:rect l="l" t="t" r="r" b="b"/>
              <a:pathLst>
                <a:path w="10075672" h="5300091">
                  <a:moveTo>
                    <a:pt x="0" y="0"/>
                  </a:moveTo>
                  <a:lnTo>
                    <a:pt x="10075672" y="0"/>
                  </a:lnTo>
                  <a:lnTo>
                    <a:pt x="10075672" y="5300091"/>
                  </a:lnTo>
                  <a:lnTo>
                    <a:pt x="0" y="5300091"/>
                  </a:lnTo>
                  <a:lnTo>
                    <a:pt x="0" y="0"/>
                  </a:lnTo>
                  <a:close/>
                </a:path>
              </a:pathLst>
            </a:custGeom>
            <a:blipFill>
              <a:blip r:embed="rId5"/>
              <a:stretch>
                <a:fillRect t="-8221" b="-8221"/>
              </a:stretch>
            </a:blipFill>
          </p:spPr>
        </p:sp>
      </p:grpSp>
      <p:sp>
        <p:nvSpPr>
          <p:cNvPr id="12" name="TextBox 12"/>
          <p:cNvSpPr txBox="1"/>
          <p:nvPr/>
        </p:nvSpPr>
        <p:spPr>
          <a:xfrm>
            <a:off x="57521" y="914459"/>
            <a:ext cx="13497125" cy="4751656"/>
          </a:xfrm>
          <a:prstGeom prst="rect">
            <a:avLst/>
          </a:prstGeom>
        </p:spPr>
        <p:txBody>
          <a:bodyPr lIns="0" tIns="0" rIns="0" bIns="0" rtlCol="0" anchor="t">
            <a:spAutoFit/>
          </a:bodyPr>
          <a:lstStyle/>
          <a:p>
            <a:pPr marL="611596" lvl="2" indent="-203865" algn="l">
              <a:lnSpc>
                <a:spcPts val="3746"/>
              </a:lnSpc>
              <a:buFont typeface="Arial"/>
              <a:buChar char="⚬"/>
            </a:pPr>
            <a:r>
              <a:rPr lang="en-US" sz="2675">
                <a:solidFill>
                  <a:srgbClr val="000000"/>
                </a:solidFill>
                <a:latin typeface="Canva Sans"/>
                <a:ea typeface="Canva Sans"/>
                <a:cs typeface="Canva Sans"/>
                <a:sym typeface="Canva Sans"/>
              </a:rPr>
              <a:t>Although a number of processing technologies are available, the majority of the production is done with traditional CMOS. Other processes are limited to areas where CMOS is not very suitable (like high speed RF applications)</a:t>
            </a:r>
          </a:p>
          <a:p>
            <a:pPr marL="611596" lvl="2" indent="-203865" algn="l">
              <a:lnSpc>
                <a:spcPts val="3746"/>
              </a:lnSpc>
              <a:buFont typeface="Arial"/>
              <a:buChar char="⚬"/>
            </a:pPr>
            <a:r>
              <a:rPr lang="en-US" sz="2675">
                <a:solidFill>
                  <a:srgbClr val="000000"/>
                </a:solidFill>
                <a:latin typeface="Canva Sans"/>
                <a:ea typeface="Canva Sans"/>
                <a:cs typeface="Canva Sans"/>
                <a:sym typeface="Canva Sans"/>
              </a:rPr>
              <a:t>The semiconductor surface is subjected to various processing steps in which impurities and other materials are added with specific geometrical patterns .</a:t>
            </a:r>
          </a:p>
          <a:p>
            <a:pPr marL="611596" lvl="2" indent="-203865" algn="l">
              <a:lnSpc>
                <a:spcPts val="3746"/>
              </a:lnSpc>
              <a:buFont typeface="Arial"/>
              <a:buChar char="⚬"/>
            </a:pPr>
            <a:r>
              <a:rPr lang="en-US" sz="2675">
                <a:solidFill>
                  <a:srgbClr val="000000"/>
                </a:solidFill>
                <a:latin typeface="Canva Sans"/>
                <a:ea typeface="Canva Sans"/>
                <a:cs typeface="Canva Sans"/>
                <a:sym typeface="Canva Sans"/>
              </a:rPr>
              <a:t>The fabrication steps are sequenced to form three dimensional regions that act as transistors and interconnects that form the network</a:t>
            </a:r>
          </a:p>
          <a:p>
            <a:pPr marL="611596" lvl="2" indent="-203865" algn="l">
              <a:lnSpc>
                <a:spcPts val="3746"/>
              </a:lnSpc>
              <a:buFont typeface="Arial"/>
              <a:buChar char="⚬"/>
            </a:pPr>
            <a:r>
              <a:rPr lang="en-US" sz="2675">
                <a:solidFill>
                  <a:srgbClr val="000000"/>
                </a:solidFill>
                <a:latin typeface="Canva Sans"/>
                <a:ea typeface="Canva Sans"/>
                <a:cs typeface="Canva Sans"/>
                <a:sym typeface="Canva Sans"/>
              </a:rPr>
              <a:t>An Integrated Circuit (IC) is an electronic network fabricated in a single piece of a semiconductor material </a:t>
            </a:r>
          </a:p>
          <a:p>
            <a:pPr marL="611596" lvl="2" indent="-203865" algn="l">
              <a:lnSpc>
                <a:spcPts val="3746"/>
              </a:lnSpc>
            </a:pPr>
            <a:endParaRPr lang="en-US" sz="2675">
              <a:solidFill>
                <a:srgbClr val="000000"/>
              </a:solidFill>
              <a:latin typeface="Canva Sans"/>
              <a:ea typeface="Canva Sans"/>
              <a:cs typeface="Canva Sans"/>
              <a:sym typeface="Canva Sans"/>
            </a:endParaRPr>
          </a:p>
        </p:txBody>
      </p:sp>
      <p:sp>
        <p:nvSpPr>
          <p:cNvPr id="13" name="TextBox 13"/>
          <p:cNvSpPr txBox="1"/>
          <p:nvPr/>
        </p:nvSpPr>
        <p:spPr>
          <a:xfrm>
            <a:off x="1880324" y="5236395"/>
            <a:ext cx="8803325" cy="996271"/>
          </a:xfrm>
          <a:prstGeom prst="rect">
            <a:avLst/>
          </a:prstGeom>
        </p:spPr>
        <p:txBody>
          <a:bodyPr lIns="0" tIns="0" rIns="0" bIns="0" rtlCol="0" anchor="t">
            <a:spAutoFit/>
          </a:bodyPr>
          <a:lstStyle/>
          <a:p>
            <a:pPr marL="634670" lvl="2" indent="-211557" algn="l">
              <a:lnSpc>
                <a:spcPts val="3886"/>
              </a:lnSpc>
              <a:buFont typeface="Arial"/>
              <a:buChar char="⚬"/>
            </a:pPr>
            <a:r>
              <a:rPr lang="en-US" sz="2776" u="sng">
                <a:solidFill>
                  <a:srgbClr val="000000"/>
                </a:solidFill>
                <a:latin typeface="Canva Sans Bold"/>
                <a:ea typeface="Canva Sans Bold"/>
                <a:cs typeface="Canva Sans Bold"/>
                <a:sym typeface="Canva Sans Bold"/>
              </a:rPr>
              <a:t>Fabrication process sequence</a:t>
            </a:r>
          </a:p>
          <a:p>
            <a:pPr marL="634670" lvl="2" indent="-211557" algn="ctr">
              <a:lnSpc>
                <a:spcPts val="3886"/>
              </a:lnSpc>
            </a:pPr>
            <a:endParaRPr lang="en-US" sz="2776" u="sng">
              <a:solidFill>
                <a:srgbClr val="000000"/>
              </a:solidFill>
              <a:latin typeface="Canva Sans Bold"/>
              <a:ea typeface="Canva Sans Bold"/>
              <a:cs typeface="Canva Sans Bold"/>
              <a:sym typeface="Canva Sans Bold"/>
            </a:endParaRPr>
          </a:p>
        </p:txBody>
      </p:sp>
      <p:sp>
        <p:nvSpPr>
          <p:cNvPr id="14" name="TextBox 14"/>
          <p:cNvSpPr txBox="1"/>
          <p:nvPr/>
        </p:nvSpPr>
        <p:spPr>
          <a:xfrm>
            <a:off x="57521" y="6137417"/>
            <a:ext cx="8721992" cy="2791460"/>
          </a:xfrm>
          <a:prstGeom prst="rect">
            <a:avLst/>
          </a:prstGeom>
        </p:spPr>
        <p:txBody>
          <a:bodyPr lIns="0" tIns="0" rIns="0" bIns="0" rtlCol="0" anchor="t">
            <a:spAutoFit/>
          </a:bodyPr>
          <a:lstStyle/>
          <a:p>
            <a:pPr marL="594362" lvl="2" indent="-198121" algn="just">
              <a:lnSpc>
                <a:spcPts val="3640"/>
              </a:lnSpc>
              <a:buFont typeface="Arial"/>
              <a:buChar char="⚬"/>
            </a:pPr>
            <a:r>
              <a:rPr lang="en-US" sz="2600">
                <a:solidFill>
                  <a:srgbClr val="000000"/>
                </a:solidFill>
                <a:latin typeface="Canva Sans"/>
                <a:ea typeface="Canva Sans"/>
                <a:cs typeface="Canva Sans"/>
                <a:sym typeface="Canva Sans"/>
              </a:rPr>
              <a:t>Silicon manifacture </a:t>
            </a:r>
          </a:p>
          <a:p>
            <a:pPr marL="594362" lvl="2" indent="-198121" algn="just">
              <a:lnSpc>
                <a:spcPts val="3640"/>
              </a:lnSpc>
              <a:buFont typeface="Arial"/>
              <a:buChar char="⚬"/>
            </a:pPr>
            <a:r>
              <a:rPr lang="en-US" sz="2600">
                <a:solidFill>
                  <a:srgbClr val="000000"/>
                </a:solidFill>
                <a:latin typeface="Canva Sans"/>
                <a:ea typeface="Canva Sans"/>
                <a:cs typeface="Canva Sans"/>
                <a:sym typeface="Canva Sans"/>
              </a:rPr>
              <a:t>Wafer processing - Lithography - Oxide growth and removal - Diffusion and ion implantation - Annealing - Silicon deposition - Metallization </a:t>
            </a:r>
          </a:p>
          <a:p>
            <a:pPr marL="594362" lvl="2" indent="-198121" algn="just">
              <a:lnSpc>
                <a:spcPts val="3640"/>
              </a:lnSpc>
              <a:buFont typeface="Arial"/>
              <a:buChar char="⚬"/>
            </a:pPr>
            <a:r>
              <a:rPr lang="en-US" sz="2600">
                <a:solidFill>
                  <a:srgbClr val="000000"/>
                </a:solidFill>
                <a:latin typeface="Canva Sans"/>
                <a:ea typeface="Canva Sans"/>
                <a:cs typeface="Canva Sans"/>
                <a:sym typeface="Canva Sans"/>
              </a:rPr>
              <a:t>Testing </a:t>
            </a:r>
          </a:p>
          <a:p>
            <a:pPr marL="594362" lvl="2" indent="-198121" algn="just">
              <a:lnSpc>
                <a:spcPts val="3640"/>
              </a:lnSpc>
              <a:buFont typeface="Arial"/>
              <a:buChar char="⚬"/>
            </a:pPr>
            <a:r>
              <a:rPr lang="en-US" sz="2600">
                <a:solidFill>
                  <a:srgbClr val="000000"/>
                </a:solidFill>
                <a:latin typeface="Canva Sans"/>
                <a:ea typeface="Canva Sans"/>
                <a:cs typeface="Canva Sans"/>
                <a:sym typeface="Canva Sans"/>
              </a:rPr>
              <a:t>Assembly and packaging</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BFBF9"/>
        </a:solidFill>
        <a:effectLst/>
      </p:bgPr>
    </p:bg>
    <p:spTree>
      <p:nvGrpSpPr>
        <p:cNvPr id="1" name=""/>
        <p:cNvGrpSpPr/>
        <p:nvPr/>
      </p:nvGrpSpPr>
      <p:grpSpPr>
        <a:xfrm>
          <a:off x="0" y="0"/>
          <a:ext cx="0" cy="0"/>
          <a:chOff x="0" y="0"/>
          <a:chExt cx="0" cy="0"/>
        </a:xfrm>
      </p:grpSpPr>
      <p:sp>
        <p:nvSpPr>
          <p:cNvPr id="2" name="Freeform 2"/>
          <p:cNvSpPr/>
          <p:nvPr/>
        </p:nvSpPr>
        <p:spPr>
          <a:xfrm>
            <a:off x="0" y="-144661"/>
            <a:ext cx="18288000" cy="905023"/>
          </a:xfrm>
          <a:custGeom>
            <a:avLst/>
            <a:gdLst/>
            <a:ahLst/>
            <a:cxnLst/>
            <a:rect l="l" t="t" r="r" b="b"/>
            <a:pathLst>
              <a:path w="18288000" h="905023">
                <a:moveTo>
                  <a:pt x="0" y="0"/>
                </a:moveTo>
                <a:lnTo>
                  <a:pt x="18288000" y="0"/>
                </a:lnTo>
                <a:lnTo>
                  <a:pt x="18288000" y="905023"/>
                </a:lnTo>
                <a:lnTo>
                  <a:pt x="0" y="905023"/>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3" name="TextBox 3"/>
          <p:cNvSpPr txBox="1"/>
          <p:nvPr/>
        </p:nvSpPr>
        <p:spPr>
          <a:xfrm>
            <a:off x="571404" y="-171450"/>
            <a:ext cx="11339274" cy="1647812"/>
          </a:xfrm>
          <a:prstGeom prst="rect">
            <a:avLst/>
          </a:prstGeom>
        </p:spPr>
        <p:txBody>
          <a:bodyPr lIns="0" tIns="0" rIns="0" bIns="0" rtlCol="0" anchor="t">
            <a:spAutoFit/>
          </a:bodyPr>
          <a:lstStyle/>
          <a:p>
            <a:pPr algn="ctr">
              <a:lnSpc>
                <a:spcPts val="6860"/>
              </a:lnSpc>
            </a:pPr>
            <a:r>
              <a:rPr lang="en-US" sz="4900" u="sng">
                <a:solidFill>
                  <a:srgbClr val="FFFFFF"/>
                </a:solidFill>
                <a:latin typeface="Canva Sans Bold Italics"/>
                <a:ea typeface="Canva Sans Bold Italics"/>
                <a:cs typeface="Canva Sans Bold Italics"/>
                <a:sym typeface="Canva Sans Bold Italics"/>
              </a:rPr>
              <a:t>Processes Of VLSI Wafer Fabrication:</a:t>
            </a:r>
          </a:p>
          <a:p>
            <a:pPr algn="ctr">
              <a:lnSpc>
                <a:spcPts val="5739"/>
              </a:lnSpc>
            </a:pPr>
            <a:endParaRPr lang="en-US" sz="4900" u="sng">
              <a:solidFill>
                <a:srgbClr val="FFFFFF"/>
              </a:solidFill>
              <a:latin typeface="Canva Sans Bold Italics"/>
              <a:ea typeface="Canva Sans Bold Italics"/>
              <a:cs typeface="Canva Sans Bold Italics"/>
              <a:sym typeface="Canva Sans Bold Italics"/>
            </a:endParaRPr>
          </a:p>
        </p:txBody>
      </p:sp>
      <p:sp>
        <p:nvSpPr>
          <p:cNvPr id="4" name="TextBox 4"/>
          <p:cNvSpPr txBox="1"/>
          <p:nvPr/>
        </p:nvSpPr>
        <p:spPr>
          <a:xfrm>
            <a:off x="213870" y="824178"/>
            <a:ext cx="17860261" cy="9235440"/>
          </a:xfrm>
          <a:prstGeom prst="rect">
            <a:avLst/>
          </a:prstGeom>
        </p:spPr>
        <p:txBody>
          <a:bodyPr lIns="0" tIns="0" rIns="0" bIns="0" rtlCol="0" anchor="t">
            <a:spAutoFit/>
          </a:bodyPr>
          <a:lstStyle/>
          <a:p>
            <a:pPr marL="548641" lvl="2" indent="-182880" algn="just">
              <a:lnSpc>
                <a:spcPts val="3359"/>
              </a:lnSpc>
              <a:buFont typeface="Arial"/>
              <a:buChar char="⚬"/>
            </a:pPr>
            <a:r>
              <a:rPr lang="en-US" sz="2400">
                <a:solidFill>
                  <a:srgbClr val="000000"/>
                </a:solidFill>
                <a:latin typeface="Canva Sans Bold"/>
                <a:ea typeface="Canva Sans Bold"/>
                <a:cs typeface="Canva Sans Bold"/>
                <a:sym typeface="Canva Sans Bold"/>
              </a:rPr>
              <a:t> </a:t>
            </a:r>
            <a:r>
              <a:rPr lang="en-US" sz="2400" u="sng">
                <a:solidFill>
                  <a:srgbClr val="000000"/>
                </a:solidFill>
                <a:latin typeface="Canva Sans Bold"/>
                <a:ea typeface="Canva Sans Bold"/>
                <a:cs typeface="Canva Sans Bold"/>
                <a:sym typeface="Canva Sans Bold"/>
              </a:rPr>
              <a:t>Wafer Preparation:</a:t>
            </a:r>
          </a:p>
          <a:p>
            <a:pPr marL="548641" lvl="2" indent="-182880" algn="just">
              <a:lnSpc>
                <a:spcPts val="3359"/>
              </a:lnSpc>
            </a:pPr>
            <a:r>
              <a:rPr lang="en-US" sz="2400">
                <a:solidFill>
                  <a:srgbClr val="000000"/>
                </a:solidFill>
                <a:latin typeface="Canva Sans"/>
                <a:ea typeface="Canva Sans"/>
                <a:cs typeface="Canva Sans"/>
                <a:sym typeface="Canva Sans"/>
              </a:rPr>
              <a:t>Crystal Growth: As described earlier, single crystal silicon ingots are grown using   methods like the Czochralski (CZ) or Float-Zone (FZ) method.</a:t>
            </a:r>
          </a:p>
          <a:p>
            <a:pPr marL="548641" lvl="2" indent="-182880" algn="just">
              <a:lnSpc>
                <a:spcPts val="3359"/>
              </a:lnSpc>
            </a:pPr>
            <a:r>
              <a:rPr lang="en-US" sz="2400">
                <a:solidFill>
                  <a:srgbClr val="000000"/>
                </a:solidFill>
                <a:latin typeface="Canva Sans"/>
                <a:ea typeface="Canva Sans"/>
                <a:cs typeface="Canva Sans"/>
                <a:sym typeface="Canva Sans"/>
              </a:rPr>
              <a:t> Wafer Slicing: The silicon ingot is sliced into thin wafers using a diamond saw.</a:t>
            </a:r>
          </a:p>
          <a:p>
            <a:pPr marL="548641" lvl="2" indent="-182880" algn="just">
              <a:lnSpc>
                <a:spcPts val="3359"/>
              </a:lnSpc>
            </a:pPr>
            <a:r>
              <a:rPr lang="en-US" sz="2400">
                <a:solidFill>
                  <a:srgbClr val="000000"/>
                </a:solidFill>
                <a:latin typeface="Canva Sans"/>
                <a:ea typeface="Canva Sans"/>
                <a:cs typeface="Canva Sans"/>
                <a:sym typeface="Canva Sans"/>
              </a:rPr>
              <a:t> Wafer Polishing: The sliced wafers are polished to achieve a smooth, mirror-like  surface.</a:t>
            </a:r>
          </a:p>
          <a:p>
            <a:pPr marL="548641" lvl="2" indent="-182880" algn="just">
              <a:lnSpc>
                <a:spcPts val="3359"/>
              </a:lnSpc>
              <a:buFont typeface="Arial"/>
              <a:buChar char="⚬"/>
            </a:pPr>
            <a:r>
              <a:rPr lang="en-US" sz="2400">
                <a:solidFill>
                  <a:srgbClr val="000000"/>
                </a:solidFill>
                <a:latin typeface="Canva Sans Bold"/>
                <a:ea typeface="Canva Sans Bold"/>
                <a:cs typeface="Canva Sans Bold"/>
                <a:sym typeface="Canva Sans Bold"/>
              </a:rPr>
              <a:t> </a:t>
            </a:r>
            <a:r>
              <a:rPr lang="en-US" sz="2400" u="sng">
                <a:solidFill>
                  <a:srgbClr val="000000"/>
                </a:solidFill>
                <a:latin typeface="Canva Sans Bold"/>
                <a:ea typeface="Canva Sans Bold"/>
                <a:cs typeface="Canva Sans Bold"/>
                <a:sym typeface="Canva Sans Bold"/>
              </a:rPr>
              <a:t>Oxidation</a:t>
            </a:r>
          </a:p>
          <a:p>
            <a:pPr marL="548641" lvl="2" indent="-182880" algn="just">
              <a:lnSpc>
                <a:spcPts val="3359"/>
              </a:lnSpc>
            </a:pPr>
            <a:r>
              <a:rPr lang="en-US" sz="2400">
                <a:solidFill>
                  <a:srgbClr val="000000"/>
                </a:solidFill>
                <a:latin typeface="Canva Sans"/>
                <a:ea typeface="Canva Sans"/>
                <a:cs typeface="Canva Sans"/>
                <a:sym typeface="Canva Sans"/>
              </a:rPr>
              <a:t> Thermal Oxidation: The silicon wafer is exposed to oxygen or water vapor at high temperatures, forming a thin layer of silicon dioxide (SiO₂) on the surface.</a:t>
            </a:r>
          </a:p>
          <a:p>
            <a:pPr marL="548641" lvl="2" indent="-182880" algn="just">
              <a:lnSpc>
                <a:spcPts val="3359"/>
              </a:lnSpc>
            </a:pPr>
            <a:r>
              <a:rPr lang="en-US" sz="2400">
                <a:solidFill>
                  <a:srgbClr val="000000"/>
                </a:solidFill>
                <a:latin typeface="Canva Sans"/>
                <a:ea typeface="Canva Sans"/>
                <a:cs typeface="Canva Sans"/>
                <a:sym typeface="Canva Sans"/>
              </a:rPr>
              <a:t> Purpose: The oxide layer serves as an insulator, a mask for ion implantation, or a gate dielectric in MOSFETs.</a:t>
            </a:r>
          </a:p>
          <a:p>
            <a:pPr marL="548641" lvl="2" indent="-182880" algn="just">
              <a:lnSpc>
                <a:spcPts val="3359"/>
              </a:lnSpc>
              <a:buFont typeface="Arial"/>
              <a:buChar char="⚬"/>
            </a:pPr>
            <a:r>
              <a:rPr lang="en-US" sz="2400">
                <a:solidFill>
                  <a:srgbClr val="000000"/>
                </a:solidFill>
                <a:latin typeface="Canva Sans"/>
                <a:ea typeface="Canva Sans"/>
                <a:cs typeface="Canva Sans"/>
                <a:sym typeface="Canva Sans"/>
              </a:rPr>
              <a:t> </a:t>
            </a:r>
            <a:r>
              <a:rPr lang="en-US" sz="2400" u="sng">
                <a:solidFill>
                  <a:srgbClr val="000000"/>
                </a:solidFill>
                <a:latin typeface="Canva Sans Bold"/>
                <a:ea typeface="Canva Sans Bold"/>
                <a:cs typeface="Canva Sans Bold"/>
                <a:sym typeface="Canva Sans Bold"/>
              </a:rPr>
              <a:t>Photolithography</a:t>
            </a:r>
          </a:p>
          <a:p>
            <a:pPr marL="548641" lvl="2" indent="-182880" algn="just">
              <a:lnSpc>
                <a:spcPts val="3359"/>
              </a:lnSpc>
            </a:pPr>
            <a:r>
              <a:rPr lang="en-US" sz="2400">
                <a:solidFill>
                  <a:srgbClr val="000000"/>
                </a:solidFill>
                <a:latin typeface="Canva Sans"/>
                <a:ea typeface="Canva Sans"/>
                <a:cs typeface="Canva Sans"/>
                <a:sym typeface="Canva Sans"/>
              </a:rPr>
              <a:t> Photoresist Application: A light-sensitive photoresist material is applied to the  wafer.</a:t>
            </a:r>
          </a:p>
          <a:p>
            <a:pPr marL="548641" lvl="2" indent="-182880" algn="just">
              <a:lnSpc>
                <a:spcPts val="3359"/>
              </a:lnSpc>
            </a:pPr>
            <a:r>
              <a:rPr lang="en-US" sz="2400">
                <a:solidFill>
                  <a:srgbClr val="000000"/>
                </a:solidFill>
                <a:latin typeface="Canva Sans"/>
                <a:ea typeface="Canva Sans"/>
                <a:cs typeface="Canva Sans"/>
                <a:sym typeface="Canva Sans"/>
              </a:rPr>
              <a:t> Mask Alignment and Exposure: A photomask with the desired pattern is aligned with the wafer, and UV light is used to transfer the pattern onto the photoresist.</a:t>
            </a:r>
          </a:p>
          <a:p>
            <a:pPr marL="548641" lvl="2" indent="-182880" algn="just">
              <a:lnSpc>
                <a:spcPts val="3359"/>
              </a:lnSpc>
            </a:pPr>
            <a:r>
              <a:rPr lang="en-US" sz="2400">
                <a:solidFill>
                  <a:srgbClr val="000000"/>
                </a:solidFill>
                <a:latin typeface="Canva Sans"/>
                <a:ea typeface="Canva Sans"/>
                <a:cs typeface="Canva Sans"/>
                <a:sym typeface="Canva Sans"/>
              </a:rPr>
              <a:t> Developing: The exposed photoresist is developed, leaving behind a patterned  photoresist on the wafer.</a:t>
            </a:r>
          </a:p>
          <a:p>
            <a:pPr marL="548641" lvl="2" indent="-182880" algn="just">
              <a:lnSpc>
                <a:spcPts val="3359"/>
              </a:lnSpc>
              <a:buFont typeface="Arial"/>
              <a:buChar char="⚬"/>
            </a:pPr>
            <a:r>
              <a:rPr lang="en-US" sz="2400" u="sng">
                <a:solidFill>
                  <a:srgbClr val="000000"/>
                </a:solidFill>
                <a:latin typeface="Canva Sans Bold"/>
                <a:ea typeface="Canva Sans Bold"/>
                <a:cs typeface="Canva Sans Bold"/>
                <a:sym typeface="Canva Sans Bold"/>
              </a:rPr>
              <a:t> Etching</a:t>
            </a:r>
          </a:p>
          <a:p>
            <a:pPr marL="548641" lvl="2" indent="-182880" algn="just">
              <a:lnSpc>
                <a:spcPts val="3359"/>
              </a:lnSpc>
            </a:pPr>
            <a:r>
              <a:rPr lang="en-US" sz="2400">
                <a:solidFill>
                  <a:srgbClr val="000000"/>
                </a:solidFill>
                <a:latin typeface="Canva Sans Bold"/>
                <a:ea typeface="Canva Sans Bold"/>
                <a:cs typeface="Canva Sans Bold"/>
                <a:sym typeface="Canva Sans Bold"/>
              </a:rPr>
              <a:t> </a:t>
            </a:r>
            <a:r>
              <a:rPr lang="en-US" sz="2400">
                <a:solidFill>
                  <a:srgbClr val="000000"/>
                </a:solidFill>
                <a:latin typeface="Canva Sans"/>
                <a:ea typeface="Canva Sans"/>
                <a:cs typeface="Canva Sans"/>
                <a:sym typeface="Canva Sans"/>
              </a:rPr>
              <a:t>Dry Etching: Plasma or reactive ion etching (RIE) is used to remove the exposed areas of silicon dioxide or other materials, leaving the desired pattern.</a:t>
            </a:r>
          </a:p>
          <a:p>
            <a:pPr marL="548641" lvl="2" indent="-182880" algn="just">
              <a:lnSpc>
                <a:spcPts val="3359"/>
              </a:lnSpc>
            </a:pPr>
            <a:r>
              <a:rPr lang="en-US" sz="2400">
                <a:solidFill>
                  <a:srgbClr val="000000"/>
                </a:solidFill>
                <a:latin typeface="Canva Sans"/>
                <a:ea typeface="Canva Sans"/>
                <a:cs typeface="Canva Sans"/>
                <a:sym typeface="Canva Sans"/>
              </a:rPr>
              <a:t> Wet Etching: Chemical solutions are used to etch away unprotected areas.</a:t>
            </a:r>
          </a:p>
          <a:p>
            <a:pPr marL="548641" lvl="2" indent="-182880" algn="just">
              <a:lnSpc>
                <a:spcPts val="3359"/>
              </a:lnSpc>
              <a:buFont typeface="Arial"/>
              <a:buChar char="⚬"/>
            </a:pPr>
            <a:r>
              <a:rPr lang="en-US" sz="2400" u="sng">
                <a:solidFill>
                  <a:srgbClr val="000000"/>
                </a:solidFill>
                <a:latin typeface="Canva Sans Bold"/>
                <a:ea typeface="Canva Sans Bold"/>
                <a:cs typeface="Canva Sans Bold"/>
                <a:sym typeface="Canva Sans Bold"/>
              </a:rPr>
              <a:t> Doping</a:t>
            </a:r>
          </a:p>
          <a:p>
            <a:pPr marL="548641" lvl="2" indent="-182880" algn="just">
              <a:lnSpc>
                <a:spcPts val="3359"/>
              </a:lnSpc>
            </a:pPr>
            <a:r>
              <a:rPr lang="en-US" sz="2400">
                <a:solidFill>
                  <a:srgbClr val="000000"/>
                </a:solidFill>
                <a:latin typeface="Canva Sans Bold"/>
                <a:ea typeface="Canva Sans Bold"/>
                <a:cs typeface="Canva Sans Bold"/>
                <a:sym typeface="Canva Sans Bold"/>
              </a:rPr>
              <a:t> </a:t>
            </a:r>
            <a:r>
              <a:rPr lang="en-US" sz="2400">
                <a:solidFill>
                  <a:srgbClr val="000000"/>
                </a:solidFill>
                <a:latin typeface="Canva Sans"/>
                <a:ea typeface="Canva Sans"/>
                <a:cs typeface="Canva Sans"/>
                <a:sym typeface="Canva Sans"/>
              </a:rPr>
              <a:t>Ion Implantation: Ions of dopant materials (e.g., boron, phosphorus) are accelerated and implanted into specific regions of the wafer.</a:t>
            </a:r>
          </a:p>
          <a:p>
            <a:pPr marL="548641" lvl="2" indent="-182880" algn="just">
              <a:lnSpc>
                <a:spcPts val="3359"/>
              </a:lnSpc>
            </a:pPr>
            <a:r>
              <a:rPr lang="en-US" sz="2400">
                <a:solidFill>
                  <a:srgbClr val="000000"/>
                </a:solidFill>
                <a:latin typeface="Canva Sans"/>
                <a:ea typeface="Canva Sans"/>
                <a:cs typeface="Canva Sans"/>
                <a:sym typeface="Canva Sans"/>
              </a:rPr>
              <a:t> Diffusion: The wafer is heated to drive the dopants into the silicon and activate them.</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BFBF9"/>
        </a:solidFill>
        <a:effectLst/>
      </p:bgPr>
    </p:bg>
    <p:spTree>
      <p:nvGrpSpPr>
        <p:cNvPr id="1" name=""/>
        <p:cNvGrpSpPr/>
        <p:nvPr/>
      </p:nvGrpSpPr>
      <p:grpSpPr>
        <a:xfrm>
          <a:off x="0" y="0"/>
          <a:ext cx="0" cy="0"/>
          <a:chOff x="0" y="0"/>
          <a:chExt cx="0" cy="0"/>
        </a:xfrm>
      </p:grpSpPr>
      <p:sp>
        <p:nvSpPr>
          <p:cNvPr id="2" name="TextBox 2"/>
          <p:cNvSpPr txBox="1"/>
          <p:nvPr/>
        </p:nvSpPr>
        <p:spPr>
          <a:xfrm>
            <a:off x="313485" y="383456"/>
            <a:ext cx="17661029" cy="9443889"/>
          </a:xfrm>
          <a:prstGeom prst="rect">
            <a:avLst/>
          </a:prstGeom>
        </p:spPr>
        <p:txBody>
          <a:bodyPr lIns="0" tIns="0" rIns="0" bIns="0" rtlCol="0" anchor="t">
            <a:spAutoFit/>
          </a:bodyPr>
          <a:lstStyle/>
          <a:p>
            <a:pPr marL="558509" lvl="2" indent="-186170" algn="just">
              <a:lnSpc>
                <a:spcPts val="3420"/>
              </a:lnSpc>
              <a:buFont typeface="Arial"/>
              <a:buChar char="⚬"/>
            </a:pPr>
            <a:r>
              <a:rPr lang="en-US" sz="2443" u="sng">
                <a:solidFill>
                  <a:srgbClr val="000000"/>
                </a:solidFill>
                <a:latin typeface="Canva Sans Bold"/>
                <a:ea typeface="Canva Sans Bold"/>
                <a:cs typeface="Canva Sans Bold"/>
                <a:sym typeface="Canva Sans Bold"/>
              </a:rPr>
              <a:t>Deposition</a:t>
            </a:r>
          </a:p>
          <a:p>
            <a:pPr marL="558509" lvl="2" indent="-186170" algn="just">
              <a:lnSpc>
                <a:spcPts val="3420"/>
              </a:lnSpc>
            </a:pPr>
            <a:r>
              <a:rPr lang="en-US" sz="2443">
                <a:solidFill>
                  <a:srgbClr val="000000"/>
                </a:solidFill>
                <a:latin typeface="Canva Sans"/>
                <a:ea typeface="Canva Sans"/>
                <a:cs typeface="Canva Sans"/>
                <a:sym typeface="Canva Sans"/>
              </a:rPr>
              <a:t> Chemical Vapor Deposition (CVD): Gaseous reactants are used to deposit thin films of materials like silicon dioxide, silicon nitride, or polysilicon onto the wafer.</a:t>
            </a:r>
          </a:p>
          <a:p>
            <a:pPr marL="558509" lvl="2" indent="-186170" algn="just">
              <a:lnSpc>
                <a:spcPts val="3420"/>
              </a:lnSpc>
            </a:pPr>
            <a:r>
              <a:rPr lang="en-US" sz="2443">
                <a:solidFill>
                  <a:srgbClr val="000000"/>
                </a:solidFill>
                <a:latin typeface="Canva Sans"/>
                <a:ea typeface="Canva Sans"/>
                <a:cs typeface="Canva Sans"/>
                <a:sym typeface="Canva Sans"/>
              </a:rPr>
              <a:t> Physical Vapor Deposition (PVD): Techniques like sputtering or evaporation are used to deposit metal films, such as aluminum or copper, for interconnects.</a:t>
            </a:r>
          </a:p>
          <a:p>
            <a:pPr marL="558509" lvl="2" indent="-186170" algn="just">
              <a:lnSpc>
                <a:spcPts val="3420"/>
              </a:lnSpc>
              <a:buFont typeface="Arial"/>
              <a:buChar char="⚬"/>
            </a:pPr>
            <a:r>
              <a:rPr lang="en-US" sz="2443" u="sng">
                <a:solidFill>
                  <a:srgbClr val="000000"/>
                </a:solidFill>
                <a:latin typeface="Canva Sans Bold"/>
                <a:ea typeface="Canva Sans Bold"/>
                <a:cs typeface="Canva Sans Bold"/>
                <a:sym typeface="Canva Sans Bold"/>
              </a:rPr>
              <a:t> Planarization</a:t>
            </a:r>
          </a:p>
          <a:p>
            <a:pPr marL="558509" lvl="2" indent="-186170" algn="just">
              <a:lnSpc>
                <a:spcPts val="3420"/>
              </a:lnSpc>
            </a:pPr>
            <a:r>
              <a:rPr lang="en-US" sz="2443">
                <a:solidFill>
                  <a:srgbClr val="000000"/>
                </a:solidFill>
                <a:latin typeface="Canva Sans"/>
                <a:ea typeface="Canva Sans"/>
                <a:cs typeface="Canva Sans"/>
                <a:sym typeface="Canva Sans"/>
              </a:rPr>
              <a:t> Chemical Mechanical Planarization (CMP): The wafer surface is polished to ensure a flat and even surface, which is crucial for subsequent photolithography  steps.</a:t>
            </a:r>
          </a:p>
          <a:p>
            <a:pPr marL="558509" lvl="2" indent="-186170" algn="just">
              <a:lnSpc>
                <a:spcPts val="3420"/>
              </a:lnSpc>
              <a:buFont typeface="Arial"/>
              <a:buChar char="⚬"/>
            </a:pPr>
            <a:r>
              <a:rPr lang="en-US" sz="2443" u="sng">
                <a:solidFill>
                  <a:srgbClr val="000000"/>
                </a:solidFill>
                <a:latin typeface="Canva Sans Bold"/>
                <a:ea typeface="Canva Sans Bold"/>
                <a:cs typeface="Canva Sans Bold"/>
                <a:sym typeface="Canva Sans Bold"/>
              </a:rPr>
              <a:t>Interconnect Formation</a:t>
            </a:r>
          </a:p>
          <a:p>
            <a:pPr marL="558509" lvl="2" indent="-186170" algn="just">
              <a:lnSpc>
                <a:spcPts val="3420"/>
              </a:lnSpc>
            </a:pPr>
            <a:r>
              <a:rPr lang="en-US" sz="2443">
                <a:solidFill>
                  <a:srgbClr val="000000"/>
                </a:solidFill>
                <a:latin typeface="Canva Sans"/>
                <a:ea typeface="Canva Sans"/>
                <a:cs typeface="Canva Sans"/>
                <a:sym typeface="Canva Sans"/>
              </a:rPr>
              <a:t>Metal Deposition: Metals (e.g., aluminum, copper) are deposited to form the wiring that connects different parts of the circuit.</a:t>
            </a:r>
          </a:p>
          <a:p>
            <a:pPr marL="558509" lvl="2" indent="-186170" algn="just">
              <a:lnSpc>
                <a:spcPts val="3420"/>
              </a:lnSpc>
            </a:pPr>
            <a:r>
              <a:rPr lang="en-US" sz="2443">
                <a:solidFill>
                  <a:srgbClr val="000000"/>
                </a:solidFill>
                <a:latin typeface="Canva Sans"/>
                <a:ea typeface="Canva Sans"/>
                <a:cs typeface="Canva Sans"/>
                <a:sym typeface="Canva Sans"/>
              </a:rPr>
              <a:t> Damascene Process: Trenches and vias are etched into the dielectric, filled with metal, and then planarized.</a:t>
            </a:r>
          </a:p>
          <a:p>
            <a:pPr marL="558509" lvl="2" indent="-186170" algn="just">
              <a:lnSpc>
                <a:spcPts val="3420"/>
              </a:lnSpc>
              <a:buFont typeface="Arial"/>
              <a:buChar char="⚬"/>
            </a:pPr>
            <a:r>
              <a:rPr lang="en-US" sz="2443" u="sng">
                <a:solidFill>
                  <a:srgbClr val="000000"/>
                </a:solidFill>
                <a:latin typeface="Canva Sans Bold"/>
                <a:ea typeface="Canva Sans Bold"/>
                <a:cs typeface="Canva Sans Bold"/>
                <a:sym typeface="Canva Sans Bold"/>
              </a:rPr>
              <a:t>Passivation</a:t>
            </a:r>
          </a:p>
          <a:p>
            <a:pPr marL="558509" lvl="2" indent="-186170" algn="just">
              <a:lnSpc>
                <a:spcPts val="3420"/>
              </a:lnSpc>
            </a:pPr>
            <a:r>
              <a:rPr lang="en-US" sz="2443">
                <a:solidFill>
                  <a:srgbClr val="000000"/>
                </a:solidFill>
                <a:latin typeface="Canva Sans"/>
                <a:ea typeface="Canva Sans"/>
                <a:cs typeface="Canva Sans"/>
                <a:sym typeface="Canva Sans"/>
              </a:rPr>
              <a:t> Passivation Layer: A protective layer of silicon nitride or silicon dioxide is deposited over the entire wafer to protect the circuits from contamination and damage.</a:t>
            </a:r>
          </a:p>
          <a:p>
            <a:pPr marL="558509" lvl="2" indent="-186170" algn="just">
              <a:lnSpc>
                <a:spcPts val="3420"/>
              </a:lnSpc>
              <a:buFont typeface="Arial"/>
              <a:buChar char="⚬"/>
            </a:pPr>
            <a:r>
              <a:rPr lang="en-US" sz="2443" u="sng">
                <a:solidFill>
                  <a:srgbClr val="000000"/>
                </a:solidFill>
                <a:latin typeface="Canva Sans Bold"/>
                <a:ea typeface="Canva Sans Bold"/>
                <a:cs typeface="Canva Sans Bold"/>
                <a:sym typeface="Canva Sans Bold"/>
              </a:rPr>
              <a:t>Testing and Packaging</a:t>
            </a:r>
          </a:p>
          <a:p>
            <a:pPr marL="558509" lvl="2" indent="-186170" algn="just">
              <a:lnSpc>
                <a:spcPts val="3420"/>
              </a:lnSpc>
            </a:pPr>
            <a:r>
              <a:rPr lang="en-US" sz="2443">
                <a:solidFill>
                  <a:srgbClr val="000000"/>
                </a:solidFill>
                <a:latin typeface="Canva Sans"/>
                <a:ea typeface="Canva Sans"/>
                <a:cs typeface="Canva Sans"/>
                <a:sym typeface="Canva Sans"/>
              </a:rPr>
              <a:t>Wafer Testing: Electrical tests are performed on each die (individual circuit) on the wafer to identify functional and non-functional dies.</a:t>
            </a:r>
          </a:p>
          <a:p>
            <a:pPr marL="558509" lvl="2" indent="-186170" algn="just">
              <a:lnSpc>
                <a:spcPts val="3420"/>
              </a:lnSpc>
            </a:pPr>
            <a:r>
              <a:rPr lang="en-US" sz="2443">
                <a:solidFill>
                  <a:srgbClr val="000000"/>
                </a:solidFill>
                <a:latin typeface="Canva Sans"/>
                <a:ea typeface="Canva Sans"/>
                <a:cs typeface="Canva Sans"/>
                <a:sym typeface="Canva Sans"/>
              </a:rPr>
              <a:t> Dicing: The wafer is cut into individual dies.</a:t>
            </a:r>
          </a:p>
          <a:p>
            <a:pPr marL="558509" lvl="2" indent="-186170" algn="just">
              <a:lnSpc>
                <a:spcPts val="3420"/>
              </a:lnSpc>
            </a:pPr>
            <a:r>
              <a:rPr lang="en-US" sz="2443">
                <a:solidFill>
                  <a:srgbClr val="000000"/>
                </a:solidFill>
                <a:latin typeface="Canva Sans"/>
                <a:ea typeface="Canva Sans"/>
                <a:cs typeface="Canva Sans"/>
                <a:sym typeface="Canva Sans"/>
              </a:rPr>
              <a:t> Packaging: Functional dies are mounted into packages, connected to external leads, and encapsulated for protection.</a:t>
            </a:r>
          </a:p>
          <a:p>
            <a:pPr marL="558509" lvl="2" indent="-186170" algn="just">
              <a:lnSpc>
                <a:spcPts val="3420"/>
              </a:lnSpc>
            </a:pPr>
            <a:r>
              <a:rPr lang="en-US" sz="2443">
                <a:solidFill>
                  <a:srgbClr val="000000"/>
                </a:solidFill>
                <a:latin typeface="Canva Sans"/>
                <a:ea typeface="Canva Sans"/>
                <a:cs typeface="Canva Sans"/>
                <a:sym typeface="Canva Sans"/>
              </a:rPr>
              <a:t> Final Testing:Packaged ICsundergo final testing to ensure they meet specifications.</a:t>
            </a:r>
          </a:p>
          <a:p>
            <a:pPr marL="558509" lvl="2" indent="-186170" algn="just">
              <a:lnSpc>
                <a:spcPts val="3420"/>
              </a:lnSpc>
            </a:pPr>
            <a:endParaRPr lang="en-US" sz="2443">
              <a:solidFill>
                <a:srgbClr val="000000"/>
              </a:solidFill>
              <a:latin typeface="Canva Sans"/>
              <a:ea typeface="Canva Sans"/>
              <a:cs typeface="Canva Sans"/>
              <a:sym typeface="Canva Sans"/>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BFBF9"/>
        </a:solidFill>
        <a:effectLst/>
      </p:bgPr>
    </p:bg>
    <p:spTree>
      <p:nvGrpSpPr>
        <p:cNvPr id="1" name=""/>
        <p:cNvGrpSpPr/>
        <p:nvPr/>
      </p:nvGrpSpPr>
      <p:grpSpPr>
        <a:xfrm>
          <a:off x="0" y="0"/>
          <a:ext cx="0" cy="0"/>
          <a:chOff x="0" y="0"/>
          <a:chExt cx="0" cy="0"/>
        </a:xfrm>
      </p:grpSpPr>
      <p:sp>
        <p:nvSpPr>
          <p:cNvPr id="2" name="Freeform 2"/>
          <p:cNvSpPr/>
          <p:nvPr/>
        </p:nvSpPr>
        <p:spPr>
          <a:xfrm>
            <a:off x="0" y="-144661"/>
            <a:ext cx="18288000" cy="1173361"/>
          </a:xfrm>
          <a:custGeom>
            <a:avLst/>
            <a:gdLst/>
            <a:ahLst/>
            <a:cxnLst/>
            <a:rect l="l" t="t" r="r" b="b"/>
            <a:pathLst>
              <a:path w="18288000" h="1173361">
                <a:moveTo>
                  <a:pt x="0" y="0"/>
                </a:moveTo>
                <a:lnTo>
                  <a:pt x="18288000" y="0"/>
                </a:lnTo>
                <a:lnTo>
                  <a:pt x="18288000" y="1173361"/>
                </a:lnTo>
                <a:lnTo>
                  <a:pt x="0" y="1173361"/>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3" name="TextBox 3"/>
          <p:cNvSpPr txBox="1"/>
          <p:nvPr/>
        </p:nvSpPr>
        <p:spPr>
          <a:xfrm>
            <a:off x="878991" y="33381"/>
            <a:ext cx="4022477" cy="1496046"/>
          </a:xfrm>
          <a:prstGeom prst="rect">
            <a:avLst/>
          </a:prstGeom>
        </p:spPr>
        <p:txBody>
          <a:bodyPr lIns="0" tIns="0" rIns="0" bIns="0" rtlCol="0" anchor="t">
            <a:spAutoFit/>
          </a:bodyPr>
          <a:lstStyle/>
          <a:p>
            <a:pPr algn="ctr">
              <a:lnSpc>
                <a:spcPts val="5740"/>
              </a:lnSpc>
            </a:pPr>
            <a:r>
              <a:rPr lang="en-US" sz="4100" u="sng">
                <a:solidFill>
                  <a:srgbClr val="FFFFFF"/>
                </a:solidFill>
                <a:latin typeface="Canva Sans Bold Italics"/>
                <a:ea typeface="Canva Sans Bold Italics"/>
                <a:cs typeface="Canva Sans Bold Italics"/>
                <a:sym typeface="Canva Sans Bold Italics"/>
              </a:rPr>
              <a:t>FOUNDARIES</a:t>
            </a:r>
          </a:p>
          <a:p>
            <a:pPr algn="ctr">
              <a:lnSpc>
                <a:spcPts val="5740"/>
              </a:lnSpc>
            </a:pPr>
            <a:endParaRPr lang="en-US" sz="4100" u="sng">
              <a:solidFill>
                <a:srgbClr val="FFFFFF"/>
              </a:solidFill>
              <a:latin typeface="Canva Sans Bold Italics"/>
              <a:ea typeface="Canva Sans Bold Italics"/>
              <a:cs typeface="Canva Sans Bold Italics"/>
              <a:sym typeface="Canva Sans Bold Italics"/>
            </a:endParaRPr>
          </a:p>
        </p:txBody>
      </p:sp>
      <p:grpSp>
        <p:nvGrpSpPr>
          <p:cNvPr id="4" name="Group 4"/>
          <p:cNvGrpSpPr/>
          <p:nvPr/>
        </p:nvGrpSpPr>
        <p:grpSpPr>
          <a:xfrm>
            <a:off x="10995132" y="-4619113"/>
            <a:ext cx="47625" cy="20673972"/>
            <a:chOff x="0" y="0"/>
            <a:chExt cx="63500" cy="27565296"/>
          </a:xfrm>
        </p:grpSpPr>
        <p:sp>
          <p:nvSpPr>
            <p:cNvPr id="5" name="Freeform 5"/>
            <p:cNvSpPr/>
            <p:nvPr/>
          </p:nvSpPr>
          <p:spPr>
            <a:xfrm>
              <a:off x="0" y="31750"/>
              <a:ext cx="63500" cy="27501850"/>
            </a:xfrm>
            <a:custGeom>
              <a:avLst/>
              <a:gdLst/>
              <a:ahLst/>
              <a:cxnLst/>
              <a:rect l="l" t="t" r="r" b="b"/>
              <a:pathLst>
                <a:path w="63500" h="27501850">
                  <a:moveTo>
                    <a:pt x="0" y="27501850"/>
                  </a:moveTo>
                  <a:lnTo>
                    <a:pt x="0" y="0"/>
                  </a:lnTo>
                  <a:lnTo>
                    <a:pt x="63500" y="0"/>
                  </a:lnTo>
                  <a:lnTo>
                    <a:pt x="63500" y="27501850"/>
                  </a:lnTo>
                  <a:close/>
                </a:path>
              </a:pathLst>
            </a:custGeom>
            <a:solidFill>
              <a:srgbClr val="000000">
                <a:alpha val="29804"/>
              </a:srgbClr>
            </a:solidFill>
          </p:spPr>
        </p:sp>
      </p:grpSp>
      <p:sp>
        <p:nvSpPr>
          <p:cNvPr id="6" name="TextBox 6"/>
          <p:cNvSpPr txBox="1"/>
          <p:nvPr/>
        </p:nvSpPr>
        <p:spPr>
          <a:xfrm>
            <a:off x="384965" y="1243492"/>
            <a:ext cx="10124391" cy="6906260"/>
          </a:xfrm>
          <a:prstGeom prst="rect">
            <a:avLst/>
          </a:prstGeom>
        </p:spPr>
        <p:txBody>
          <a:bodyPr lIns="0" tIns="0" rIns="0" bIns="0" rtlCol="0" anchor="t">
            <a:spAutoFit/>
          </a:bodyPr>
          <a:lstStyle/>
          <a:p>
            <a:pPr algn="just">
              <a:lnSpc>
                <a:spcPts val="3640"/>
              </a:lnSpc>
            </a:pPr>
            <a:r>
              <a:rPr lang="en-US" sz="2600">
                <a:solidFill>
                  <a:srgbClr val="000000"/>
                </a:solidFill>
                <a:latin typeface="Canva Sans"/>
                <a:ea typeface="Canva Sans"/>
                <a:cs typeface="Canva Sans"/>
                <a:sym typeface="Canva Sans"/>
              </a:rPr>
              <a:t>"Foundries" in the context of technology and manufacturing refer to companies that produce semiconductors, integrated circuits (ICs), and other microelectronics. These foundries specialize in the fabrication of silicon wafers, which are used to create chips that power a wide range of electronic devices, from smartphones to servers.</a:t>
            </a:r>
          </a:p>
          <a:p>
            <a:pPr algn="just">
              <a:lnSpc>
                <a:spcPts val="3640"/>
              </a:lnSpc>
            </a:pPr>
            <a:r>
              <a:rPr lang="en-US" sz="2600">
                <a:solidFill>
                  <a:srgbClr val="000000"/>
                </a:solidFill>
                <a:latin typeface="Canva Sans"/>
                <a:ea typeface="Canva Sans"/>
                <a:cs typeface="Canva Sans"/>
                <a:sym typeface="Canva Sans"/>
              </a:rPr>
              <a:t>The term "semiconductor foundry" is commonly used to describe these companies, and they typically operate on a contract manufacturing model. This means they manufacture ICs based on the designs provided by their customers, who may be fabless semiconductor companies (companies that design ICs but do not have their own manufacturing facilities) or integrated device manufacturers (IDMs) that design and manufacture their own ICs but may outsource some production.</a:t>
            </a:r>
          </a:p>
        </p:txBody>
      </p:sp>
      <p:sp>
        <p:nvSpPr>
          <p:cNvPr id="7" name="TextBox 7"/>
          <p:cNvSpPr txBox="1"/>
          <p:nvPr/>
        </p:nvSpPr>
        <p:spPr>
          <a:xfrm>
            <a:off x="11530514" y="1224442"/>
            <a:ext cx="6278899" cy="1874556"/>
          </a:xfrm>
          <a:prstGeom prst="rect">
            <a:avLst/>
          </a:prstGeom>
        </p:spPr>
        <p:txBody>
          <a:bodyPr lIns="0" tIns="0" rIns="0" bIns="0" rtlCol="0" anchor="t">
            <a:spAutoFit/>
          </a:bodyPr>
          <a:lstStyle/>
          <a:p>
            <a:pPr algn="ctr">
              <a:lnSpc>
                <a:spcPts val="4827"/>
              </a:lnSpc>
            </a:pPr>
            <a:r>
              <a:rPr lang="en-US" sz="3448" u="sng">
                <a:solidFill>
                  <a:srgbClr val="000000"/>
                </a:solidFill>
                <a:latin typeface="Canva Sans Bold"/>
                <a:ea typeface="Canva Sans Bold"/>
                <a:cs typeface="Canva Sans Bold"/>
                <a:sym typeface="Canva Sans Bold"/>
              </a:rPr>
              <a:t>Some well-known semiconductor foundries include:</a:t>
            </a:r>
          </a:p>
        </p:txBody>
      </p:sp>
      <p:sp>
        <p:nvSpPr>
          <p:cNvPr id="8" name="TextBox 8"/>
          <p:cNvSpPr txBox="1"/>
          <p:nvPr/>
        </p:nvSpPr>
        <p:spPr>
          <a:xfrm>
            <a:off x="11298925" y="3590332"/>
            <a:ext cx="6510488" cy="3705860"/>
          </a:xfrm>
          <a:prstGeom prst="rect">
            <a:avLst/>
          </a:prstGeom>
        </p:spPr>
        <p:txBody>
          <a:bodyPr lIns="0" tIns="0" rIns="0" bIns="0" rtlCol="0" anchor="t">
            <a:spAutoFit/>
          </a:bodyPr>
          <a:lstStyle/>
          <a:p>
            <a:pPr marL="594362" lvl="2" indent="-198121" algn="just">
              <a:lnSpc>
                <a:spcPts val="3640"/>
              </a:lnSpc>
              <a:buFont typeface="Arial"/>
              <a:buChar char="⚬"/>
            </a:pPr>
            <a:r>
              <a:rPr lang="en-US" sz="2600">
                <a:solidFill>
                  <a:srgbClr val="000000"/>
                </a:solidFill>
                <a:latin typeface="Canva Sans"/>
                <a:ea typeface="Canva Sans"/>
                <a:cs typeface="Canva Sans"/>
                <a:sym typeface="Canva Sans"/>
              </a:rPr>
              <a:t>TSMC (Taiwan Semiconductor Manufacturing Company)</a:t>
            </a:r>
          </a:p>
          <a:p>
            <a:pPr marL="594362" lvl="2" indent="-198121" algn="just">
              <a:lnSpc>
                <a:spcPts val="3640"/>
              </a:lnSpc>
              <a:buFont typeface="Arial"/>
              <a:buChar char="⚬"/>
            </a:pPr>
            <a:r>
              <a:rPr lang="en-US" sz="2600">
                <a:solidFill>
                  <a:srgbClr val="000000"/>
                </a:solidFill>
                <a:latin typeface="Canva Sans"/>
                <a:ea typeface="Canva Sans"/>
                <a:cs typeface="Canva Sans"/>
                <a:sym typeface="Canva Sans"/>
              </a:rPr>
              <a:t>Global Foundries</a:t>
            </a:r>
          </a:p>
          <a:p>
            <a:pPr marL="594362" lvl="2" indent="-198121" algn="just">
              <a:lnSpc>
                <a:spcPts val="3640"/>
              </a:lnSpc>
              <a:buFont typeface="Arial"/>
              <a:buChar char="⚬"/>
            </a:pPr>
            <a:r>
              <a:rPr lang="en-US" sz="2600">
                <a:solidFill>
                  <a:srgbClr val="000000"/>
                </a:solidFill>
                <a:latin typeface="Canva Sans"/>
                <a:ea typeface="Canva Sans"/>
                <a:cs typeface="Canva Sans"/>
                <a:sym typeface="Canva Sans"/>
              </a:rPr>
              <a:t>Samsung Foundry</a:t>
            </a:r>
          </a:p>
          <a:p>
            <a:pPr marL="594362" lvl="2" indent="-198121" algn="just">
              <a:lnSpc>
                <a:spcPts val="3640"/>
              </a:lnSpc>
              <a:buFont typeface="Arial"/>
              <a:buChar char="⚬"/>
            </a:pPr>
            <a:r>
              <a:rPr lang="en-US" sz="2600">
                <a:solidFill>
                  <a:srgbClr val="000000"/>
                </a:solidFill>
                <a:latin typeface="Canva Sans"/>
                <a:ea typeface="Canva Sans"/>
                <a:cs typeface="Canva Sans"/>
                <a:sym typeface="Canva Sans"/>
              </a:rPr>
              <a:t>UMC (United Microelectronics Corporation)</a:t>
            </a:r>
          </a:p>
          <a:p>
            <a:pPr marL="594362" lvl="2" indent="-198121" algn="l">
              <a:lnSpc>
                <a:spcPts val="3640"/>
              </a:lnSpc>
              <a:buFont typeface="Arial"/>
              <a:buChar char="⚬"/>
            </a:pPr>
            <a:r>
              <a:rPr lang="en-US" sz="2600">
                <a:solidFill>
                  <a:srgbClr val="000000"/>
                </a:solidFill>
                <a:latin typeface="Canva Sans"/>
                <a:ea typeface="Canva Sans"/>
                <a:cs typeface="Canva Sans"/>
                <a:sym typeface="Canva Sans"/>
              </a:rPr>
              <a:t>SMIC (Semiconductor Manufacturing International Corporation)</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BFBF9"/>
        </a:solidFill>
        <a:effectLst/>
      </p:bgPr>
    </p:bg>
    <p:spTree>
      <p:nvGrpSpPr>
        <p:cNvPr id="1" name=""/>
        <p:cNvGrpSpPr/>
        <p:nvPr/>
      </p:nvGrpSpPr>
      <p:grpSpPr>
        <a:xfrm>
          <a:off x="0" y="0"/>
          <a:ext cx="0" cy="0"/>
          <a:chOff x="0" y="0"/>
          <a:chExt cx="0" cy="0"/>
        </a:xfrm>
      </p:grpSpPr>
      <p:sp>
        <p:nvSpPr>
          <p:cNvPr id="2" name="Freeform 2"/>
          <p:cNvSpPr/>
          <p:nvPr/>
        </p:nvSpPr>
        <p:spPr>
          <a:xfrm>
            <a:off x="0" y="-144661"/>
            <a:ext cx="18288000" cy="905023"/>
          </a:xfrm>
          <a:custGeom>
            <a:avLst/>
            <a:gdLst/>
            <a:ahLst/>
            <a:cxnLst/>
            <a:rect l="l" t="t" r="r" b="b"/>
            <a:pathLst>
              <a:path w="18288000" h="905023">
                <a:moveTo>
                  <a:pt x="0" y="0"/>
                </a:moveTo>
                <a:lnTo>
                  <a:pt x="18288000" y="0"/>
                </a:lnTo>
                <a:lnTo>
                  <a:pt x="18288000" y="905023"/>
                </a:lnTo>
                <a:lnTo>
                  <a:pt x="0" y="905023"/>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3" name="TextBox 3"/>
          <p:cNvSpPr txBox="1"/>
          <p:nvPr/>
        </p:nvSpPr>
        <p:spPr>
          <a:xfrm>
            <a:off x="-1452189" y="-18274"/>
            <a:ext cx="12577266" cy="663561"/>
          </a:xfrm>
          <a:prstGeom prst="rect">
            <a:avLst/>
          </a:prstGeom>
        </p:spPr>
        <p:txBody>
          <a:bodyPr lIns="0" tIns="0" rIns="0" bIns="0" rtlCol="0" anchor="t">
            <a:spAutoFit/>
          </a:bodyPr>
          <a:lstStyle/>
          <a:p>
            <a:pPr algn="ctr">
              <a:lnSpc>
                <a:spcPts val="4900"/>
              </a:lnSpc>
            </a:pPr>
            <a:r>
              <a:rPr lang="en-US" sz="3500" u="sng">
                <a:solidFill>
                  <a:srgbClr val="FBFBF9"/>
                </a:solidFill>
                <a:latin typeface="Canva Sans Bold Italics"/>
                <a:ea typeface="Canva Sans Bold Italics"/>
                <a:cs typeface="Canva Sans Bold Italics"/>
                <a:sym typeface="Canva Sans Bold Italics"/>
              </a:rPr>
              <a:t> Testing and Verification of ASIC:</a:t>
            </a:r>
          </a:p>
        </p:txBody>
      </p:sp>
      <p:sp>
        <p:nvSpPr>
          <p:cNvPr id="4" name="TextBox 4"/>
          <p:cNvSpPr txBox="1"/>
          <p:nvPr/>
        </p:nvSpPr>
        <p:spPr>
          <a:xfrm>
            <a:off x="256644" y="914400"/>
            <a:ext cx="17774713" cy="962660"/>
          </a:xfrm>
          <a:prstGeom prst="rect">
            <a:avLst/>
          </a:prstGeom>
        </p:spPr>
        <p:txBody>
          <a:bodyPr lIns="0" tIns="0" rIns="0" bIns="0" rtlCol="0" anchor="t">
            <a:spAutoFit/>
          </a:bodyPr>
          <a:lstStyle/>
          <a:p>
            <a:pPr algn="just">
              <a:lnSpc>
                <a:spcPts val="3640"/>
              </a:lnSpc>
            </a:pPr>
            <a:r>
              <a:rPr lang="en-US" sz="2600">
                <a:solidFill>
                  <a:srgbClr val="000000"/>
                </a:solidFill>
                <a:latin typeface="Canva Sans"/>
                <a:ea typeface="Canva Sans"/>
                <a:cs typeface="Canva Sans"/>
                <a:sym typeface="Canva Sans"/>
              </a:rPr>
              <a:t>Testing of ASIC (Application-Specific Integrated Circuit) manufacturing before packaging is crucial to ensure the functionality and reliability of the chips. Here are the key steps involved in this process:</a:t>
            </a:r>
          </a:p>
        </p:txBody>
      </p:sp>
      <p:sp>
        <p:nvSpPr>
          <p:cNvPr id="5" name="TextBox 5"/>
          <p:cNvSpPr txBox="1"/>
          <p:nvPr/>
        </p:nvSpPr>
        <p:spPr>
          <a:xfrm>
            <a:off x="366618" y="2048510"/>
            <a:ext cx="17554764" cy="9075738"/>
          </a:xfrm>
          <a:prstGeom prst="rect">
            <a:avLst/>
          </a:prstGeom>
        </p:spPr>
        <p:txBody>
          <a:bodyPr lIns="0" tIns="0" rIns="0" bIns="0" rtlCol="0" anchor="t">
            <a:spAutoFit/>
          </a:bodyPr>
          <a:lstStyle/>
          <a:p>
            <a:pPr marL="525781" lvl="2" indent="-175260" algn="l">
              <a:lnSpc>
                <a:spcPts val="3220"/>
              </a:lnSpc>
              <a:buFont typeface="Arial"/>
              <a:buChar char="⚬"/>
            </a:pPr>
            <a:r>
              <a:rPr lang="en-US" sz="2300" u="sng">
                <a:solidFill>
                  <a:srgbClr val="000000"/>
                </a:solidFill>
                <a:latin typeface="Canva Sans Bold"/>
                <a:ea typeface="Canva Sans Bold"/>
                <a:cs typeface="Canva Sans Bold"/>
                <a:sym typeface="Canva Sans Bold"/>
              </a:rPr>
              <a:t>Wafer Testing (Wafer Probe Test):</a:t>
            </a:r>
          </a:p>
          <a:p>
            <a:pPr marL="525781" lvl="2" indent="-175260" algn="l">
              <a:lnSpc>
                <a:spcPts val="3220"/>
              </a:lnSpc>
            </a:pPr>
            <a:r>
              <a:rPr lang="en-US" sz="2300">
                <a:solidFill>
                  <a:srgbClr val="000000"/>
                </a:solidFill>
                <a:latin typeface="Canva Sans"/>
                <a:ea typeface="Canva Sans"/>
                <a:cs typeface="Canva Sans"/>
                <a:sym typeface="Canva Sans"/>
              </a:rPr>
              <a:t>      Objective: To identify defective chips before the costly packaging process.</a:t>
            </a:r>
          </a:p>
          <a:p>
            <a:pPr marL="525781" lvl="2" indent="-175260" algn="l">
              <a:lnSpc>
                <a:spcPts val="3220"/>
              </a:lnSpc>
            </a:pPr>
            <a:r>
              <a:rPr lang="en-US" sz="2300">
                <a:solidFill>
                  <a:srgbClr val="000000"/>
                </a:solidFill>
                <a:latin typeface="Canva Sans"/>
                <a:ea typeface="Canva Sans"/>
                <a:cs typeface="Canva Sans"/>
                <a:sym typeface="Canva Sans"/>
              </a:rPr>
              <a:t>   - Process: </a:t>
            </a:r>
          </a:p>
          <a:p>
            <a:pPr marL="525781" lvl="2" indent="-175260" algn="l">
              <a:lnSpc>
                <a:spcPts val="3220"/>
              </a:lnSpc>
            </a:pPr>
            <a:r>
              <a:rPr lang="en-US" sz="2300">
                <a:solidFill>
                  <a:srgbClr val="000000"/>
                </a:solidFill>
                <a:latin typeface="Canva Sans"/>
                <a:ea typeface="Canva Sans"/>
                <a:cs typeface="Canva Sans"/>
                <a:sym typeface="Canva Sans"/>
              </a:rPr>
              <a:t>   - A probe card is used to make temporary electrical contact with the pads or bumps on each die (individual chip) on the  </a:t>
            </a:r>
          </a:p>
          <a:p>
            <a:pPr marL="525781" lvl="2" indent="-175260" algn="l">
              <a:lnSpc>
                <a:spcPts val="3220"/>
              </a:lnSpc>
            </a:pPr>
            <a:r>
              <a:rPr lang="en-US" sz="2300">
                <a:solidFill>
                  <a:srgbClr val="000000"/>
                </a:solidFill>
                <a:latin typeface="Canva Sans"/>
                <a:ea typeface="Canva Sans"/>
                <a:cs typeface="Canva Sans"/>
                <a:sym typeface="Canva Sans"/>
              </a:rPr>
              <a:t>      wafer.                                                                                                        </a:t>
            </a:r>
          </a:p>
          <a:p>
            <a:pPr marL="525781" lvl="2" indent="-175260" algn="l">
              <a:lnSpc>
                <a:spcPts val="3220"/>
              </a:lnSpc>
            </a:pPr>
            <a:r>
              <a:rPr lang="en-US" sz="2300">
                <a:solidFill>
                  <a:srgbClr val="000000"/>
                </a:solidFill>
                <a:latin typeface="Canva Sans"/>
                <a:ea typeface="Canva Sans"/>
                <a:cs typeface="Canva Sans"/>
                <a:sym typeface="Canva Sans"/>
              </a:rPr>
              <a:t>   - Automated test equipment (ATE) runs a series of tests to check the electrical characteristics and functionality of each die.</a:t>
            </a:r>
          </a:p>
          <a:p>
            <a:pPr marL="525781" lvl="2" indent="-175260" algn="l">
              <a:lnSpc>
                <a:spcPts val="3220"/>
              </a:lnSpc>
            </a:pPr>
            <a:r>
              <a:rPr lang="en-US" sz="2300">
                <a:solidFill>
                  <a:srgbClr val="000000"/>
                </a:solidFill>
                <a:latin typeface="Canva Sans"/>
                <a:ea typeface="Canva Sans"/>
                <a:cs typeface="Canva Sans"/>
                <a:sym typeface="Canva Sans"/>
              </a:rPr>
              <a:t>   - Defective dies are marked with an ink dot or recorded in a map for later reference.</a:t>
            </a:r>
          </a:p>
          <a:p>
            <a:pPr marL="525781" lvl="2" indent="-175260" algn="l">
              <a:lnSpc>
                <a:spcPts val="3220"/>
              </a:lnSpc>
            </a:pPr>
            <a:endParaRPr lang="en-US" sz="2300">
              <a:solidFill>
                <a:srgbClr val="000000"/>
              </a:solidFill>
              <a:latin typeface="Canva Sans"/>
              <a:ea typeface="Canva Sans"/>
              <a:cs typeface="Canva Sans"/>
              <a:sym typeface="Canva Sans"/>
            </a:endParaRPr>
          </a:p>
          <a:p>
            <a:pPr marL="525781" lvl="2" indent="-175260" algn="l">
              <a:lnSpc>
                <a:spcPts val="3220"/>
              </a:lnSpc>
              <a:buFont typeface="Arial"/>
              <a:buChar char="⚬"/>
            </a:pPr>
            <a:r>
              <a:rPr lang="en-US" sz="2300" u="sng">
                <a:solidFill>
                  <a:srgbClr val="000000"/>
                </a:solidFill>
                <a:latin typeface="Canva Sans Bold"/>
                <a:ea typeface="Canva Sans Bold"/>
                <a:cs typeface="Canva Sans Bold"/>
                <a:sym typeface="Canva Sans Bold"/>
              </a:rPr>
              <a:t>Parametric Testing:</a:t>
            </a:r>
          </a:p>
          <a:p>
            <a:pPr marL="525781" lvl="2" indent="-175260" algn="l">
              <a:lnSpc>
                <a:spcPts val="3220"/>
              </a:lnSpc>
            </a:pPr>
            <a:r>
              <a:rPr lang="en-US" sz="2300">
                <a:solidFill>
                  <a:srgbClr val="000000"/>
                </a:solidFill>
                <a:latin typeface="Canva Sans"/>
                <a:ea typeface="Canva Sans"/>
                <a:cs typeface="Canva Sans"/>
                <a:sym typeface="Canva Sans"/>
              </a:rPr>
              <a:t>  - Objective: To ensure the electrical parameters of the ICs are within specified limits.</a:t>
            </a:r>
          </a:p>
          <a:p>
            <a:pPr marL="525781" lvl="2" indent="-175260" algn="l">
              <a:lnSpc>
                <a:spcPts val="3220"/>
              </a:lnSpc>
            </a:pPr>
            <a:r>
              <a:rPr lang="en-US" sz="2300">
                <a:solidFill>
                  <a:srgbClr val="000000"/>
                </a:solidFill>
                <a:latin typeface="Canva Sans"/>
                <a:ea typeface="Canva Sans"/>
                <a:cs typeface="Canva Sans"/>
                <a:sym typeface="Canva Sans"/>
              </a:rPr>
              <a:t>  - Process:</a:t>
            </a:r>
          </a:p>
          <a:p>
            <a:pPr marL="525781" lvl="2" indent="-175260" algn="l">
              <a:lnSpc>
                <a:spcPts val="3220"/>
              </a:lnSpc>
            </a:pPr>
            <a:r>
              <a:rPr lang="en-US" sz="2300">
                <a:solidFill>
                  <a:srgbClr val="000000"/>
                </a:solidFill>
                <a:latin typeface="Canva Sans"/>
                <a:ea typeface="Canva Sans"/>
                <a:cs typeface="Canva Sans"/>
                <a:sym typeface="Canva Sans"/>
              </a:rPr>
              <a:t>  - Tests include checking for parameters like voltage, current, frequency, and timing.</a:t>
            </a:r>
          </a:p>
          <a:p>
            <a:pPr marL="525781" lvl="2" indent="-175260" algn="l">
              <a:lnSpc>
                <a:spcPts val="3220"/>
              </a:lnSpc>
            </a:pPr>
            <a:r>
              <a:rPr lang="en-US" sz="2300">
                <a:solidFill>
                  <a:srgbClr val="000000"/>
                </a:solidFill>
                <a:latin typeface="Canva Sans"/>
                <a:ea typeface="Canva Sans"/>
                <a:cs typeface="Canva Sans"/>
                <a:sym typeface="Canva Sans"/>
              </a:rPr>
              <a:t>  - Helps in identifying process variations and ensures that the devices meet the design specifications.</a:t>
            </a:r>
          </a:p>
          <a:p>
            <a:pPr marL="525781" lvl="2" indent="-175260" algn="l">
              <a:lnSpc>
                <a:spcPts val="3220"/>
              </a:lnSpc>
            </a:pPr>
            <a:endParaRPr lang="en-US" sz="2300">
              <a:solidFill>
                <a:srgbClr val="000000"/>
              </a:solidFill>
              <a:latin typeface="Canva Sans"/>
              <a:ea typeface="Canva Sans"/>
              <a:cs typeface="Canva Sans"/>
              <a:sym typeface="Canva Sans"/>
            </a:endParaRPr>
          </a:p>
          <a:p>
            <a:pPr marL="525781" lvl="2" indent="-175260" algn="l">
              <a:lnSpc>
                <a:spcPts val="3220"/>
              </a:lnSpc>
              <a:buFont typeface="Arial"/>
              <a:buChar char="⚬"/>
            </a:pPr>
            <a:r>
              <a:rPr lang="en-US" sz="2300" u="sng">
                <a:solidFill>
                  <a:srgbClr val="000000"/>
                </a:solidFill>
                <a:latin typeface="Canva Sans Bold"/>
                <a:ea typeface="Canva Sans Bold"/>
                <a:cs typeface="Canva Sans Bold"/>
                <a:sym typeface="Canva Sans Bold"/>
              </a:rPr>
              <a:t>Burn-in Testing:</a:t>
            </a:r>
          </a:p>
          <a:p>
            <a:pPr marL="525781" lvl="2" indent="-175260" algn="l">
              <a:lnSpc>
                <a:spcPts val="3220"/>
              </a:lnSpc>
            </a:pPr>
            <a:r>
              <a:rPr lang="en-US" sz="2300">
                <a:solidFill>
                  <a:srgbClr val="000000"/>
                </a:solidFill>
                <a:latin typeface="Canva Sans"/>
                <a:ea typeface="Canva Sans"/>
                <a:cs typeface="Canva Sans"/>
                <a:sym typeface="Canva Sans"/>
              </a:rPr>
              <a:t>  - Objective: To identify early failures and ensure reliability.</a:t>
            </a:r>
          </a:p>
          <a:p>
            <a:pPr marL="525781" lvl="2" indent="-175260" algn="l">
              <a:lnSpc>
                <a:spcPts val="3220"/>
              </a:lnSpc>
            </a:pPr>
            <a:r>
              <a:rPr lang="en-US" sz="2300">
                <a:solidFill>
                  <a:srgbClr val="000000"/>
                </a:solidFill>
                <a:latin typeface="Canva Sans"/>
                <a:ea typeface="Canva Sans"/>
                <a:cs typeface="Canva Sans"/>
                <a:sym typeface="Canva Sans"/>
              </a:rPr>
              <a:t>  - Process:</a:t>
            </a:r>
          </a:p>
          <a:p>
            <a:pPr marL="525781" lvl="2" indent="-175260" algn="l">
              <a:lnSpc>
                <a:spcPts val="3220"/>
              </a:lnSpc>
            </a:pPr>
            <a:r>
              <a:rPr lang="en-US" sz="2300">
                <a:solidFill>
                  <a:srgbClr val="000000"/>
                </a:solidFill>
                <a:latin typeface="Canva Sans"/>
                <a:ea typeface="Canva Sans"/>
                <a:cs typeface="Canva Sans"/>
                <a:sym typeface="Canva Sans"/>
              </a:rPr>
              <a:t>  - The wafers or individual dies are subjected to elevated temperatures and voltages for an extended period.</a:t>
            </a:r>
          </a:p>
          <a:p>
            <a:pPr marL="525781" lvl="2" indent="-175260" algn="l">
              <a:lnSpc>
                <a:spcPts val="3220"/>
              </a:lnSpc>
            </a:pPr>
            <a:r>
              <a:rPr lang="en-US" sz="2300">
                <a:solidFill>
                  <a:srgbClr val="000000"/>
                </a:solidFill>
                <a:latin typeface="Canva Sans"/>
                <a:ea typeface="Canva Sans"/>
                <a:cs typeface="Canva Sans"/>
                <a:sym typeface="Canva Sans"/>
              </a:rPr>
              <a:t>  - This process accelerates potential failure mechanisms and identifies weak dies.</a:t>
            </a:r>
          </a:p>
          <a:p>
            <a:pPr marL="525781" lvl="2" indent="-175260" algn="l">
              <a:lnSpc>
                <a:spcPts val="3220"/>
              </a:lnSpc>
            </a:pPr>
            <a:endParaRPr lang="en-US" sz="2300">
              <a:solidFill>
                <a:srgbClr val="000000"/>
              </a:solidFill>
              <a:latin typeface="Canva Sans"/>
              <a:ea typeface="Canva Sans"/>
              <a:cs typeface="Canva Sans"/>
              <a:sym typeface="Canva Sans"/>
            </a:endParaRPr>
          </a:p>
          <a:p>
            <a:pPr marL="525781" lvl="2" indent="-175260" algn="l">
              <a:lnSpc>
                <a:spcPts val="3220"/>
              </a:lnSpc>
            </a:pPr>
            <a:endParaRPr lang="en-US" sz="2300">
              <a:solidFill>
                <a:srgbClr val="000000"/>
              </a:solidFill>
              <a:latin typeface="Canva Sans"/>
              <a:ea typeface="Canva Sans"/>
              <a:cs typeface="Canva Sans"/>
              <a:sym typeface="Canva Sans"/>
            </a:endParaRPr>
          </a:p>
          <a:p>
            <a:pPr marL="525781" lvl="2" indent="-175260" algn="l">
              <a:lnSpc>
                <a:spcPts val="3220"/>
              </a:lnSpc>
            </a:pPr>
            <a:endParaRPr lang="en-US" sz="2300">
              <a:solidFill>
                <a:srgbClr val="000000"/>
              </a:solidFill>
              <a:latin typeface="Canva Sans"/>
              <a:ea typeface="Canva Sans"/>
              <a:cs typeface="Canva Sans"/>
              <a:sym typeface="Canva Sans"/>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92</TotalTime>
  <Words>2514</Words>
  <Application>Microsoft Office PowerPoint</Application>
  <PresentationFormat>Custom</PresentationFormat>
  <Paragraphs>207</Paragraphs>
  <Slides>15</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15</vt:i4>
      </vt:variant>
    </vt:vector>
  </HeadingPairs>
  <TitlesOfParts>
    <vt:vector size="26" baseType="lpstr">
      <vt:lpstr>TT Chocolates</vt:lpstr>
      <vt:lpstr>Canva Sans Bold Italics</vt:lpstr>
      <vt:lpstr>TT Chocolates Bold</vt:lpstr>
      <vt:lpstr>TT Chocolates Ultra-Bold</vt:lpstr>
      <vt:lpstr>Calibri</vt:lpstr>
      <vt:lpstr>Canva Sans Bold</vt:lpstr>
      <vt:lpstr>Canva Sans</vt:lpstr>
      <vt:lpstr>Open Sans</vt:lpstr>
      <vt:lpstr>Garet Bold</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ASIC_MANUFACTURING_PROCESS[1].pptx</dc:title>
  <dc:creator>MSI</dc:creator>
  <cp:lastModifiedBy>Admin</cp:lastModifiedBy>
  <cp:revision>13</cp:revision>
  <dcterms:created xsi:type="dcterms:W3CDTF">2006-08-16T00:00:00Z</dcterms:created>
  <dcterms:modified xsi:type="dcterms:W3CDTF">2024-07-11T08:53:09Z</dcterms:modified>
  <dc:identifier>DAGKmb3l1Is</dc:identifier>
</cp:coreProperties>
</file>