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22" r:id="rId6"/>
    <p:sldId id="304" r:id="rId7"/>
    <p:sldId id="318" r:id="rId8"/>
    <p:sldId id="314" r:id="rId9"/>
    <p:sldId id="317" r:id="rId10"/>
    <p:sldId id="315" r:id="rId11"/>
    <p:sldId id="316" r:id="rId12"/>
    <p:sldId id="319" r:id="rId13"/>
    <p:sldId id="321"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p:scale>
          <a:sx n="76" d="100"/>
          <a:sy n="76" d="100"/>
        </p:scale>
        <p:origin x="260"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Analysing Amazon Sales data</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43CA-6EBB-D711-186F-8FC1C7636167}"/>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65324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5F08D3-BA08-591C-2425-D5FEAB4610D2}"/>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
        <p:nvSpPr>
          <p:cNvPr id="6" name="TextBox 5">
            <a:extLst>
              <a:ext uri="{FF2B5EF4-FFF2-40B4-BE49-F238E27FC236}">
                <a16:creationId xmlns:a16="http://schemas.microsoft.com/office/drawing/2014/main" id="{083696AF-68EC-AA34-1D57-732EE7484157}"/>
              </a:ext>
            </a:extLst>
          </p:cNvPr>
          <p:cNvSpPr txBox="1"/>
          <p:nvPr/>
        </p:nvSpPr>
        <p:spPr>
          <a:xfrm>
            <a:off x="2892105" y="441666"/>
            <a:ext cx="6102990" cy="646331"/>
          </a:xfrm>
          <a:prstGeom prst="rect">
            <a:avLst/>
          </a:prstGeom>
          <a:noFill/>
        </p:spPr>
        <p:txBody>
          <a:bodyPr wrap="square">
            <a:spAutoFit/>
          </a:bodyPr>
          <a:lstStyle/>
          <a:p>
            <a:r>
              <a:rPr lang="en-US" sz="3600" dirty="0">
                <a:solidFill>
                  <a:srgbClr val="202C8F"/>
                </a:solidFill>
              </a:rPr>
              <a:t>The Industry</a:t>
            </a:r>
            <a:endParaRPr lang="en-IN" sz="3600" dirty="0">
              <a:solidFill>
                <a:srgbClr val="202C8F"/>
              </a:solidFill>
            </a:endParaRPr>
          </a:p>
        </p:txBody>
      </p:sp>
      <p:sp>
        <p:nvSpPr>
          <p:cNvPr id="8" name="TextBox 7">
            <a:extLst>
              <a:ext uri="{FF2B5EF4-FFF2-40B4-BE49-F238E27FC236}">
                <a16:creationId xmlns:a16="http://schemas.microsoft.com/office/drawing/2014/main" id="{EEE7D909-A15D-5CD5-CF9A-AD1741F2B3A0}"/>
              </a:ext>
            </a:extLst>
          </p:cNvPr>
          <p:cNvSpPr txBox="1"/>
          <p:nvPr/>
        </p:nvSpPr>
        <p:spPr>
          <a:xfrm>
            <a:off x="2892105" y="1224603"/>
            <a:ext cx="6102990" cy="830997"/>
          </a:xfrm>
          <a:prstGeom prst="rect">
            <a:avLst/>
          </a:prstGeom>
          <a:noFill/>
        </p:spPr>
        <p:txBody>
          <a:bodyPr wrap="square">
            <a:spAutoFit/>
          </a:bodyPr>
          <a:lstStyle/>
          <a:p>
            <a:r>
              <a:rPr lang="en-IN" sz="2400" dirty="0">
                <a:solidFill>
                  <a:srgbClr val="202C8F"/>
                </a:solidFill>
              </a:rPr>
              <a:t># Amazon is a part of the "e-commerce"</a:t>
            </a:r>
          </a:p>
          <a:p>
            <a:r>
              <a:rPr lang="en-IN" sz="2400" dirty="0">
                <a:solidFill>
                  <a:srgbClr val="202C8F"/>
                </a:solidFill>
              </a:rPr>
              <a:t>Industry.</a:t>
            </a:r>
          </a:p>
        </p:txBody>
      </p:sp>
      <p:sp>
        <p:nvSpPr>
          <p:cNvPr id="10" name="TextBox 9">
            <a:extLst>
              <a:ext uri="{FF2B5EF4-FFF2-40B4-BE49-F238E27FC236}">
                <a16:creationId xmlns:a16="http://schemas.microsoft.com/office/drawing/2014/main" id="{DBD34C48-47F3-2B2B-1C34-8B897E8A2CCF}"/>
              </a:ext>
            </a:extLst>
          </p:cNvPr>
          <p:cNvSpPr txBox="1"/>
          <p:nvPr/>
        </p:nvSpPr>
        <p:spPr>
          <a:xfrm>
            <a:off x="2892105" y="2189337"/>
            <a:ext cx="6102990" cy="830997"/>
          </a:xfrm>
          <a:prstGeom prst="rect">
            <a:avLst/>
          </a:prstGeom>
          <a:noFill/>
        </p:spPr>
        <p:txBody>
          <a:bodyPr wrap="square">
            <a:spAutoFit/>
          </a:bodyPr>
          <a:lstStyle/>
          <a:p>
            <a:r>
              <a:rPr lang="en-IN" sz="2400" dirty="0">
                <a:solidFill>
                  <a:srgbClr val="202C8F"/>
                </a:solidFill>
              </a:rPr>
              <a:t># The industry has grown about 10% or more</a:t>
            </a:r>
          </a:p>
          <a:p>
            <a:r>
              <a:rPr lang="en-IN" sz="2400" dirty="0">
                <a:solidFill>
                  <a:srgbClr val="202C8F"/>
                </a:solidFill>
              </a:rPr>
              <a:t>each year for the past 15 years</a:t>
            </a:r>
            <a:r>
              <a:rPr lang="en-IN" dirty="0"/>
              <a:t>.</a:t>
            </a:r>
          </a:p>
        </p:txBody>
      </p:sp>
      <p:sp>
        <p:nvSpPr>
          <p:cNvPr id="12" name="TextBox 11">
            <a:extLst>
              <a:ext uri="{FF2B5EF4-FFF2-40B4-BE49-F238E27FC236}">
                <a16:creationId xmlns:a16="http://schemas.microsoft.com/office/drawing/2014/main" id="{6DA98434-DBDB-9E11-9786-F39226BF0A77}"/>
              </a:ext>
            </a:extLst>
          </p:cNvPr>
          <p:cNvSpPr txBox="1"/>
          <p:nvPr/>
        </p:nvSpPr>
        <p:spPr>
          <a:xfrm>
            <a:off x="2892105" y="3132827"/>
            <a:ext cx="7208240" cy="1200329"/>
          </a:xfrm>
          <a:prstGeom prst="rect">
            <a:avLst/>
          </a:prstGeom>
          <a:noFill/>
        </p:spPr>
        <p:txBody>
          <a:bodyPr wrap="square">
            <a:spAutoFit/>
          </a:bodyPr>
          <a:lstStyle/>
          <a:p>
            <a:r>
              <a:rPr lang="en-IN" sz="2400" dirty="0">
                <a:solidFill>
                  <a:srgbClr val="202C8F"/>
                </a:solidFill>
              </a:rPr>
              <a:t># In the recent years, online shopping has</a:t>
            </a:r>
          </a:p>
          <a:p>
            <a:r>
              <a:rPr lang="en-IN" sz="2400" dirty="0">
                <a:solidFill>
                  <a:srgbClr val="202C8F"/>
                </a:solidFill>
              </a:rPr>
              <a:t>become so easy with so many devices</a:t>
            </a:r>
          </a:p>
          <a:p>
            <a:r>
              <a:rPr lang="en-IN" sz="2400" dirty="0">
                <a:solidFill>
                  <a:srgbClr val="202C8F"/>
                </a:solidFill>
              </a:rPr>
              <a:t>such as Mobile phones, Tablets, Laptops.</a:t>
            </a:r>
          </a:p>
        </p:txBody>
      </p:sp>
      <p:sp>
        <p:nvSpPr>
          <p:cNvPr id="14" name="TextBox 13">
            <a:extLst>
              <a:ext uri="{FF2B5EF4-FFF2-40B4-BE49-F238E27FC236}">
                <a16:creationId xmlns:a16="http://schemas.microsoft.com/office/drawing/2014/main" id="{3AAF3232-38AE-D197-AE5C-840460B2D47A}"/>
              </a:ext>
            </a:extLst>
          </p:cNvPr>
          <p:cNvSpPr txBox="1"/>
          <p:nvPr/>
        </p:nvSpPr>
        <p:spPr>
          <a:xfrm>
            <a:off x="2892105" y="4445649"/>
            <a:ext cx="6102990" cy="830997"/>
          </a:xfrm>
          <a:prstGeom prst="rect">
            <a:avLst/>
          </a:prstGeom>
          <a:noFill/>
        </p:spPr>
        <p:txBody>
          <a:bodyPr wrap="square">
            <a:spAutoFit/>
          </a:bodyPr>
          <a:lstStyle/>
          <a:p>
            <a:r>
              <a:rPr lang="en-IN" sz="2400" dirty="0">
                <a:solidFill>
                  <a:srgbClr val="202C8F"/>
                </a:solidFill>
              </a:rPr>
              <a:t>Amazon is seen as being one of the world's</a:t>
            </a:r>
          </a:p>
          <a:p>
            <a:r>
              <a:rPr lang="en-IN" sz="2400" dirty="0">
                <a:solidFill>
                  <a:srgbClr val="202C8F"/>
                </a:solidFill>
              </a:rPr>
              <a:t>largest online retailer.</a:t>
            </a:r>
          </a:p>
        </p:txBody>
      </p:sp>
    </p:spTree>
    <p:extLst>
      <p:ext uri="{BB962C8B-B14F-4D97-AF65-F5344CB8AC3E}">
        <p14:creationId xmlns:p14="http://schemas.microsoft.com/office/powerpoint/2010/main" val="156971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0" y="0"/>
            <a:ext cx="7498080" cy="667552"/>
          </a:xfrm>
        </p:spPr>
        <p:txBody>
          <a:bodyPr/>
          <a:lstStyle/>
          <a:p>
            <a:r>
              <a:rPr lang="en-IN" sz="3200" dirty="0"/>
              <a:t>Problem Statement:</a:t>
            </a:r>
            <a:endParaRPr lang="en-US" sz="32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 y="667552"/>
            <a:ext cx="7558481" cy="3207344"/>
          </a:xfrm>
        </p:spPr>
        <p:txBody>
          <a:bodyPr>
            <a:noAutofit/>
          </a:bodyPr>
          <a:lstStyle/>
          <a:p>
            <a:r>
              <a:rPr lang="en-US" dirty="0"/>
              <a:t>Sales management has gained importance to meet increasing competition and the need for improved methods of distribution to reduce cost and to increase profits. Sales management today is the most important function in a commercial and business enterprise. Do ETL: Extract-Transform-Load some Amazon dataset and find for me Sales-trend -&gt; month-wise, year-wise, yearly month-wise Find key metrics and factors and show the meaningful relationships between attributes. Do your own research and come up with your findings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AA3EB1-B7D9-D7BD-8CCB-2ABE1DB79ED1}"/>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
        <p:nvSpPr>
          <p:cNvPr id="6" name="TextBox 5">
            <a:extLst>
              <a:ext uri="{FF2B5EF4-FFF2-40B4-BE49-F238E27FC236}">
                <a16:creationId xmlns:a16="http://schemas.microsoft.com/office/drawing/2014/main" id="{543435A3-2F04-A0FE-AFAD-91F763FCF2BA}"/>
              </a:ext>
            </a:extLst>
          </p:cNvPr>
          <p:cNvSpPr txBox="1"/>
          <p:nvPr/>
        </p:nvSpPr>
        <p:spPr>
          <a:xfrm>
            <a:off x="2732714" y="262056"/>
            <a:ext cx="6102990" cy="1569660"/>
          </a:xfrm>
          <a:prstGeom prst="rect">
            <a:avLst/>
          </a:prstGeom>
          <a:noFill/>
        </p:spPr>
        <p:txBody>
          <a:bodyPr wrap="square">
            <a:spAutoFit/>
          </a:bodyPr>
          <a:lstStyle/>
          <a:p>
            <a:r>
              <a:rPr lang="en-IN" sz="3200" dirty="0">
                <a:solidFill>
                  <a:srgbClr val="202C8F"/>
                </a:solidFill>
              </a:rPr>
              <a:t>Dashboard </a:t>
            </a:r>
          </a:p>
          <a:p>
            <a:endParaRPr lang="en-IN" sz="3200" dirty="0">
              <a:solidFill>
                <a:srgbClr val="202C8F"/>
              </a:solidFill>
            </a:endParaRPr>
          </a:p>
          <a:p>
            <a:r>
              <a:rPr lang="en-IN" sz="3200" dirty="0">
                <a:solidFill>
                  <a:srgbClr val="202C8F"/>
                </a:solidFill>
              </a:rPr>
              <a:t>Analysing Amazon Sales data</a:t>
            </a:r>
          </a:p>
        </p:txBody>
      </p:sp>
      <p:pic>
        <p:nvPicPr>
          <p:cNvPr id="8" name="Picture 7">
            <a:extLst>
              <a:ext uri="{FF2B5EF4-FFF2-40B4-BE49-F238E27FC236}">
                <a16:creationId xmlns:a16="http://schemas.microsoft.com/office/drawing/2014/main" id="{CF74D193-F183-40F4-F132-A228826B1F0D}"/>
              </a:ext>
            </a:extLst>
          </p:cNvPr>
          <p:cNvPicPr>
            <a:picLocks noChangeAspect="1"/>
          </p:cNvPicPr>
          <p:nvPr/>
        </p:nvPicPr>
        <p:blipFill>
          <a:blip r:embed="rId2"/>
          <a:stretch>
            <a:fillRect/>
          </a:stretch>
        </p:blipFill>
        <p:spPr>
          <a:xfrm>
            <a:off x="3087148" y="1831716"/>
            <a:ext cx="8699383" cy="5026283"/>
          </a:xfrm>
          <a:prstGeom prst="rect">
            <a:avLst/>
          </a:prstGeom>
        </p:spPr>
      </p:pic>
    </p:spTree>
    <p:extLst>
      <p:ext uri="{BB962C8B-B14F-4D97-AF65-F5344CB8AC3E}">
        <p14:creationId xmlns:p14="http://schemas.microsoft.com/office/powerpoint/2010/main" val="115262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1FD123-972C-9F10-1D6A-3E510169DBF7}"/>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4" name="Picture 3">
            <a:extLst>
              <a:ext uri="{FF2B5EF4-FFF2-40B4-BE49-F238E27FC236}">
                <a16:creationId xmlns:a16="http://schemas.microsoft.com/office/drawing/2014/main" id="{D79CB726-62C6-692E-AEC0-EED90DBC1E64}"/>
              </a:ext>
            </a:extLst>
          </p:cNvPr>
          <p:cNvPicPr>
            <a:picLocks noChangeAspect="1"/>
          </p:cNvPicPr>
          <p:nvPr/>
        </p:nvPicPr>
        <p:blipFill>
          <a:blip r:embed="rId2"/>
          <a:stretch>
            <a:fillRect/>
          </a:stretch>
        </p:blipFill>
        <p:spPr>
          <a:xfrm>
            <a:off x="11061" y="939566"/>
            <a:ext cx="5659907" cy="5293453"/>
          </a:xfrm>
          <a:prstGeom prst="rect">
            <a:avLst/>
          </a:prstGeom>
        </p:spPr>
      </p:pic>
      <p:pic>
        <p:nvPicPr>
          <p:cNvPr id="6" name="Picture 5">
            <a:extLst>
              <a:ext uri="{FF2B5EF4-FFF2-40B4-BE49-F238E27FC236}">
                <a16:creationId xmlns:a16="http://schemas.microsoft.com/office/drawing/2014/main" id="{319197E1-8E13-D974-2E25-4EAF54D13313}"/>
              </a:ext>
            </a:extLst>
          </p:cNvPr>
          <p:cNvPicPr>
            <a:picLocks noChangeAspect="1"/>
          </p:cNvPicPr>
          <p:nvPr/>
        </p:nvPicPr>
        <p:blipFill>
          <a:blip r:embed="rId3"/>
          <a:stretch>
            <a:fillRect/>
          </a:stretch>
        </p:blipFill>
        <p:spPr>
          <a:xfrm>
            <a:off x="5268286" y="939566"/>
            <a:ext cx="6820250" cy="5293453"/>
          </a:xfrm>
          <a:prstGeom prst="rect">
            <a:avLst/>
          </a:prstGeom>
        </p:spPr>
      </p:pic>
    </p:spTree>
    <p:extLst>
      <p:ext uri="{BB962C8B-B14F-4D97-AF65-F5344CB8AC3E}">
        <p14:creationId xmlns:p14="http://schemas.microsoft.com/office/powerpoint/2010/main" val="351897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E2B9BC-E2BC-68FC-4367-F83096BC48B0}"/>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4" name="Picture 3">
            <a:extLst>
              <a:ext uri="{FF2B5EF4-FFF2-40B4-BE49-F238E27FC236}">
                <a16:creationId xmlns:a16="http://schemas.microsoft.com/office/drawing/2014/main" id="{31B56C3F-9B1A-9C77-88AA-266DC7E95C8A}"/>
              </a:ext>
            </a:extLst>
          </p:cNvPr>
          <p:cNvPicPr>
            <a:picLocks noChangeAspect="1"/>
          </p:cNvPicPr>
          <p:nvPr/>
        </p:nvPicPr>
        <p:blipFill>
          <a:blip r:embed="rId2"/>
          <a:stretch>
            <a:fillRect/>
          </a:stretch>
        </p:blipFill>
        <p:spPr>
          <a:xfrm>
            <a:off x="1" y="701703"/>
            <a:ext cx="6096000" cy="5204148"/>
          </a:xfrm>
          <a:prstGeom prst="rect">
            <a:avLst/>
          </a:prstGeom>
        </p:spPr>
      </p:pic>
      <p:pic>
        <p:nvPicPr>
          <p:cNvPr id="8" name="Picture 7">
            <a:extLst>
              <a:ext uri="{FF2B5EF4-FFF2-40B4-BE49-F238E27FC236}">
                <a16:creationId xmlns:a16="http://schemas.microsoft.com/office/drawing/2014/main" id="{1D23AC29-1CA6-57B1-9124-F816D5DD65EA}"/>
              </a:ext>
            </a:extLst>
          </p:cNvPr>
          <p:cNvPicPr>
            <a:picLocks noChangeAspect="1"/>
          </p:cNvPicPr>
          <p:nvPr/>
        </p:nvPicPr>
        <p:blipFill>
          <a:blip r:embed="rId3"/>
          <a:stretch>
            <a:fillRect/>
          </a:stretch>
        </p:blipFill>
        <p:spPr>
          <a:xfrm>
            <a:off x="5822905" y="701703"/>
            <a:ext cx="5921684" cy="5204148"/>
          </a:xfrm>
          <a:prstGeom prst="rect">
            <a:avLst/>
          </a:prstGeom>
        </p:spPr>
      </p:pic>
    </p:spTree>
    <p:extLst>
      <p:ext uri="{BB962C8B-B14F-4D97-AF65-F5344CB8AC3E}">
        <p14:creationId xmlns:p14="http://schemas.microsoft.com/office/powerpoint/2010/main" val="358081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9F54FA-50A8-24B7-BB9D-C6450AD3EB83}"/>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4" name="Picture 3">
            <a:extLst>
              <a:ext uri="{FF2B5EF4-FFF2-40B4-BE49-F238E27FC236}">
                <a16:creationId xmlns:a16="http://schemas.microsoft.com/office/drawing/2014/main" id="{9B303B6E-225F-B2FC-4DEE-072D54254058}"/>
              </a:ext>
            </a:extLst>
          </p:cNvPr>
          <p:cNvPicPr>
            <a:picLocks noChangeAspect="1"/>
          </p:cNvPicPr>
          <p:nvPr/>
        </p:nvPicPr>
        <p:blipFill>
          <a:blip r:embed="rId2"/>
          <a:stretch>
            <a:fillRect/>
          </a:stretch>
        </p:blipFill>
        <p:spPr>
          <a:xfrm>
            <a:off x="1" y="15620"/>
            <a:ext cx="12192000" cy="6842379"/>
          </a:xfrm>
          <a:prstGeom prst="rect">
            <a:avLst/>
          </a:prstGeom>
        </p:spPr>
      </p:pic>
    </p:spTree>
    <p:extLst>
      <p:ext uri="{BB962C8B-B14F-4D97-AF65-F5344CB8AC3E}">
        <p14:creationId xmlns:p14="http://schemas.microsoft.com/office/powerpoint/2010/main" val="135679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A4CF4D-7B67-DF8C-D028-73E1B5356F9A}"/>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id="{4774B003-6D68-07DF-32DD-351828F15EED}"/>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59197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8B755B-20E4-0897-923A-ADA17714A72D}"/>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a16="http://schemas.microsoft.com/office/drawing/2014/main" id="{1084B0D8-C399-B836-BA91-AE3D86D78A54}"/>
              </a:ext>
            </a:extLst>
          </p:cNvPr>
          <p:cNvPicPr>
            <a:picLocks noChangeAspect="1"/>
          </p:cNvPicPr>
          <p:nvPr/>
        </p:nvPicPr>
        <p:blipFill>
          <a:blip r:embed="rId2"/>
          <a:stretch>
            <a:fillRect/>
          </a:stretch>
        </p:blipFill>
        <p:spPr>
          <a:xfrm>
            <a:off x="0" y="457199"/>
            <a:ext cx="5536734" cy="5851322"/>
          </a:xfrm>
          <a:prstGeom prst="rect">
            <a:avLst/>
          </a:prstGeom>
        </p:spPr>
      </p:pic>
      <p:pic>
        <p:nvPicPr>
          <p:cNvPr id="7" name="Picture 6">
            <a:extLst>
              <a:ext uri="{FF2B5EF4-FFF2-40B4-BE49-F238E27FC236}">
                <a16:creationId xmlns:a16="http://schemas.microsoft.com/office/drawing/2014/main" id="{6D383644-92C7-4DC0-0DC2-E45AB228766E}"/>
              </a:ext>
            </a:extLst>
          </p:cNvPr>
          <p:cNvPicPr>
            <a:picLocks noChangeAspect="1"/>
          </p:cNvPicPr>
          <p:nvPr/>
        </p:nvPicPr>
        <p:blipFill>
          <a:blip r:embed="rId3"/>
          <a:stretch>
            <a:fillRect/>
          </a:stretch>
        </p:blipFill>
        <p:spPr>
          <a:xfrm>
            <a:off x="5087948" y="364919"/>
            <a:ext cx="6662242" cy="5943602"/>
          </a:xfrm>
          <a:prstGeom prst="rect">
            <a:avLst/>
          </a:prstGeom>
        </p:spPr>
      </p:pic>
    </p:spTree>
    <p:extLst>
      <p:ext uri="{BB962C8B-B14F-4D97-AF65-F5344CB8AC3E}">
        <p14:creationId xmlns:p14="http://schemas.microsoft.com/office/powerpoint/2010/main" val="109315759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{903099B2-434B-4B04-974D-3B1A74C7EBCE}tf78438558_win32</Template>
  <TotalTime>34</TotalTime>
  <Words>174</Words>
  <Application>Microsoft Office PowerPoint</Application>
  <PresentationFormat>Widescreen</PresentationFormat>
  <Paragraphs>25</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Analysing Amazon Sales data</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 Gahlawat</dc:creator>
  <cp:lastModifiedBy>Harsh Gahlawat</cp:lastModifiedBy>
  <cp:revision>1</cp:revision>
  <dcterms:created xsi:type="dcterms:W3CDTF">2024-07-21T03:15:49Z</dcterms:created>
  <dcterms:modified xsi:type="dcterms:W3CDTF">2024-07-21T03:50:24Z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