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29" r:id="rId7"/>
    <p:sldId id="330" r:id="rId8"/>
    <p:sldId id="331" r:id="rId9"/>
    <p:sldId id="332" r:id="rId10"/>
    <p:sldId id="324" r:id="rId11"/>
    <p:sldId id="325"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p:scale>
          <a:sx n="91" d="100"/>
          <a:sy n="91" d="100"/>
        </p:scale>
        <p:origin x="-700" y="-19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33532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FIFA World Cup Analysis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156979"/>
            <a:ext cx="6801793" cy="600440"/>
          </a:xfrm>
        </p:spPr>
        <p:txBody>
          <a:bodyPr/>
          <a:lstStyle/>
          <a:p>
            <a:r>
              <a:rPr lang="en-IN" sz="3200" dirty="0"/>
              <a:t>Problem Statement:</a:t>
            </a:r>
            <a:endParaRPr lang="en-US" sz="32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51002" y="830510"/>
            <a:ext cx="7347078" cy="6027490"/>
          </a:xfrm>
        </p:spPr>
        <p:txBody>
          <a:bodyPr>
            <a:normAutofit fontScale="92500" lnSpcReduction="20000"/>
          </a:bodyPr>
          <a:lstStyle/>
          <a:p>
            <a:r>
              <a:rPr lang="en-US" dirty="0"/>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CC2CA7-5177-1CD7-71D5-82812116C5A1}"/>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6" name="TextBox 5">
            <a:extLst>
              <a:ext uri="{FF2B5EF4-FFF2-40B4-BE49-F238E27FC236}">
                <a16:creationId xmlns:a16="http://schemas.microsoft.com/office/drawing/2014/main" id="{F75A49A0-B077-ABFF-00D4-FF788FDF3947}"/>
              </a:ext>
            </a:extLst>
          </p:cNvPr>
          <p:cNvSpPr txBox="1"/>
          <p:nvPr/>
        </p:nvSpPr>
        <p:spPr>
          <a:xfrm>
            <a:off x="2749492" y="133943"/>
            <a:ext cx="6102990" cy="1754326"/>
          </a:xfrm>
          <a:prstGeom prst="rect">
            <a:avLst/>
          </a:prstGeom>
          <a:noFill/>
        </p:spPr>
        <p:txBody>
          <a:bodyPr wrap="square">
            <a:spAutoFit/>
          </a:bodyPr>
          <a:lstStyle/>
          <a:p>
            <a:r>
              <a:rPr lang="en-IN" sz="3600" dirty="0">
                <a:solidFill>
                  <a:srgbClr val="202C8F"/>
                </a:solidFill>
              </a:rPr>
              <a:t>Dashboard  </a:t>
            </a:r>
          </a:p>
          <a:p>
            <a:endParaRPr lang="en-IN" sz="3600" dirty="0">
              <a:solidFill>
                <a:srgbClr val="202C8F"/>
              </a:solidFill>
            </a:endParaRPr>
          </a:p>
          <a:p>
            <a:r>
              <a:rPr lang="en-IN" sz="3600" dirty="0">
                <a:solidFill>
                  <a:srgbClr val="202C8F"/>
                </a:solidFill>
              </a:rPr>
              <a:t>FIFA World Cup Analysis</a:t>
            </a:r>
          </a:p>
        </p:txBody>
      </p:sp>
      <p:pic>
        <p:nvPicPr>
          <p:cNvPr id="8" name="Picture 7">
            <a:extLst>
              <a:ext uri="{FF2B5EF4-FFF2-40B4-BE49-F238E27FC236}">
                <a16:creationId xmlns:a16="http://schemas.microsoft.com/office/drawing/2014/main" id="{CD3F0A80-99E2-1C1C-E942-B10AFF0DC797}"/>
              </a:ext>
            </a:extLst>
          </p:cNvPr>
          <p:cNvPicPr>
            <a:picLocks noChangeAspect="1"/>
          </p:cNvPicPr>
          <p:nvPr/>
        </p:nvPicPr>
        <p:blipFill>
          <a:blip r:embed="rId2"/>
          <a:stretch>
            <a:fillRect/>
          </a:stretch>
        </p:blipFill>
        <p:spPr>
          <a:xfrm>
            <a:off x="3330429" y="1774266"/>
            <a:ext cx="7941586" cy="4764952"/>
          </a:xfrm>
          <a:prstGeom prst="rect">
            <a:avLst/>
          </a:prstGeom>
        </p:spPr>
      </p:pic>
    </p:spTree>
    <p:extLst>
      <p:ext uri="{BB962C8B-B14F-4D97-AF65-F5344CB8AC3E}">
        <p14:creationId xmlns:p14="http://schemas.microsoft.com/office/powerpoint/2010/main" val="420354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D2D70-B55B-F49B-F123-9079C1074C38}"/>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8" name="Picture 7">
            <a:extLst>
              <a:ext uri="{FF2B5EF4-FFF2-40B4-BE49-F238E27FC236}">
                <a16:creationId xmlns:a16="http://schemas.microsoft.com/office/drawing/2014/main" id="{8BE62150-C609-E064-5E88-B629D37FEEA7}"/>
              </a:ext>
            </a:extLst>
          </p:cNvPr>
          <p:cNvPicPr>
            <a:picLocks noChangeAspect="1"/>
          </p:cNvPicPr>
          <p:nvPr/>
        </p:nvPicPr>
        <p:blipFill>
          <a:blip r:embed="rId2"/>
          <a:stretch>
            <a:fillRect/>
          </a:stretch>
        </p:blipFill>
        <p:spPr>
          <a:xfrm>
            <a:off x="0" y="894472"/>
            <a:ext cx="6316910" cy="5069054"/>
          </a:xfrm>
          <a:prstGeom prst="rect">
            <a:avLst/>
          </a:prstGeom>
        </p:spPr>
      </p:pic>
      <p:pic>
        <p:nvPicPr>
          <p:cNvPr id="10" name="Picture 9">
            <a:extLst>
              <a:ext uri="{FF2B5EF4-FFF2-40B4-BE49-F238E27FC236}">
                <a16:creationId xmlns:a16="http://schemas.microsoft.com/office/drawing/2014/main" id="{A6F97107-7BE3-C9FD-B996-7399277E5E0E}"/>
              </a:ext>
            </a:extLst>
          </p:cNvPr>
          <p:cNvPicPr>
            <a:picLocks noChangeAspect="1"/>
          </p:cNvPicPr>
          <p:nvPr/>
        </p:nvPicPr>
        <p:blipFill>
          <a:blip r:embed="rId3"/>
          <a:stretch>
            <a:fillRect/>
          </a:stretch>
        </p:blipFill>
        <p:spPr>
          <a:xfrm>
            <a:off x="5756591" y="894472"/>
            <a:ext cx="6435409" cy="5069053"/>
          </a:xfrm>
          <a:prstGeom prst="rect">
            <a:avLst/>
          </a:prstGeom>
        </p:spPr>
      </p:pic>
    </p:spTree>
    <p:extLst>
      <p:ext uri="{BB962C8B-B14F-4D97-AF65-F5344CB8AC3E}">
        <p14:creationId xmlns:p14="http://schemas.microsoft.com/office/powerpoint/2010/main" val="11296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545A37-728D-10F3-14C8-C1C5EF6CCB73}"/>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4" name="Picture 3">
            <a:extLst>
              <a:ext uri="{FF2B5EF4-FFF2-40B4-BE49-F238E27FC236}">
                <a16:creationId xmlns:a16="http://schemas.microsoft.com/office/drawing/2014/main" id="{93BC09F0-D4EC-9ABA-305C-034C73CF8C48}"/>
              </a:ext>
            </a:extLst>
          </p:cNvPr>
          <p:cNvPicPr>
            <a:picLocks noChangeAspect="1"/>
          </p:cNvPicPr>
          <p:nvPr/>
        </p:nvPicPr>
        <p:blipFill>
          <a:blip r:embed="rId3"/>
          <a:stretch>
            <a:fillRect/>
          </a:stretch>
        </p:blipFill>
        <p:spPr>
          <a:xfrm>
            <a:off x="0" y="906011"/>
            <a:ext cx="6096000" cy="5377343"/>
          </a:xfrm>
          <a:prstGeom prst="rect">
            <a:avLst/>
          </a:prstGeom>
        </p:spPr>
      </p:pic>
      <p:pic>
        <p:nvPicPr>
          <p:cNvPr id="6" name="Picture 5">
            <a:extLst>
              <a:ext uri="{FF2B5EF4-FFF2-40B4-BE49-F238E27FC236}">
                <a16:creationId xmlns:a16="http://schemas.microsoft.com/office/drawing/2014/main" id="{CEEC4A0B-DB83-C30C-623C-FB874F32D2F6}"/>
              </a:ext>
            </a:extLst>
          </p:cNvPr>
          <p:cNvPicPr>
            <a:picLocks noChangeAspect="1"/>
          </p:cNvPicPr>
          <p:nvPr/>
        </p:nvPicPr>
        <p:blipFill>
          <a:blip r:embed="rId4"/>
          <a:stretch>
            <a:fillRect/>
          </a:stretch>
        </p:blipFill>
        <p:spPr>
          <a:xfrm>
            <a:off x="5956182" y="906011"/>
            <a:ext cx="6235817" cy="5377343"/>
          </a:xfrm>
          <a:prstGeom prst="rect">
            <a:avLst/>
          </a:prstGeom>
        </p:spPr>
      </p:pic>
    </p:spTree>
    <p:extLst>
      <p:ext uri="{BB962C8B-B14F-4D97-AF65-F5344CB8AC3E}">
        <p14:creationId xmlns:p14="http://schemas.microsoft.com/office/powerpoint/2010/main" val="188786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61763B-26FE-49DD-7379-E6818F138608}"/>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 name="Picture 3">
            <a:extLst>
              <a:ext uri="{FF2B5EF4-FFF2-40B4-BE49-F238E27FC236}">
                <a16:creationId xmlns:a16="http://schemas.microsoft.com/office/drawing/2014/main" id="{7BDA58DC-57FC-1E5E-F715-EB9175D8EEF5}"/>
              </a:ext>
            </a:extLst>
          </p:cNvPr>
          <p:cNvPicPr>
            <a:picLocks noChangeAspect="1"/>
          </p:cNvPicPr>
          <p:nvPr/>
        </p:nvPicPr>
        <p:blipFill>
          <a:blip r:embed="rId2"/>
          <a:stretch>
            <a:fillRect/>
          </a:stretch>
        </p:blipFill>
        <p:spPr>
          <a:xfrm>
            <a:off x="0" y="852703"/>
            <a:ext cx="6096000" cy="5364159"/>
          </a:xfrm>
          <a:prstGeom prst="rect">
            <a:avLst/>
          </a:prstGeom>
        </p:spPr>
      </p:pic>
      <p:pic>
        <p:nvPicPr>
          <p:cNvPr id="6" name="Picture 5">
            <a:extLst>
              <a:ext uri="{FF2B5EF4-FFF2-40B4-BE49-F238E27FC236}">
                <a16:creationId xmlns:a16="http://schemas.microsoft.com/office/drawing/2014/main" id="{AEEBCF6B-FF98-49DD-03C7-14FC6D61BAC3}"/>
              </a:ext>
            </a:extLst>
          </p:cNvPr>
          <p:cNvPicPr>
            <a:picLocks noChangeAspect="1"/>
          </p:cNvPicPr>
          <p:nvPr/>
        </p:nvPicPr>
        <p:blipFill>
          <a:blip r:embed="rId3"/>
          <a:stretch>
            <a:fillRect/>
          </a:stretch>
        </p:blipFill>
        <p:spPr>
          <a:xfrm>
            <a:off x="5545123" y="852703"/>
            <a:ext cx="6646877" cy="5364159"/>
          </a:xfrm>
          <a:prstGeom prst="rect">
            <a:avLst/>
          </a:prstGeom>
        </p:spPr>
      </p:pic>
    </p:spTree>
    <p:extLst>
      <p:ext uri="{BB962C8B-B14F-4D97-AF65-F5344CB8AC3E}">
        <p14:creationId xmlns:p14="http://schemas.microsoft.com/office/powerpoint/2010/main" val="63701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E31421-6E00-B284-2ACA-B6F9D6FA1E6E}"/>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6" name="TextBox 5">
            <a:extLst>
              <a:ext uri="{FF2B5EF4-FFF2-40B4-BE49-F238E27FC236}">
                <a16:creationId xmlns:a16="http://schemas.microsoft.com/office/drawing/2014/main" id="{04E01192-A870-4585-54DD-76ECA0905E3F}"/>
              </a:ext>
            </a:extLst>
          </p:cNvPr>
          <p:cNvSpPr txBox="1"/>
          <p:nvPr/>
        </p:nvSpPr>
        <p:spPr>
          <a:xfrm>
            <a:off x="75501" y="768444"/>
            <a:ext cx="7390701" cy="5262979"/>
          </a:xfrm>
          <a:prstGeom prst="rect">
            <a:avLst/>
          </a:prstGeom>
          <a:noFill/>
        </p:spPr>
        <p:txBody>
          <a:bodyPr wrap="square">
            <a:spAutoFit/>
          </a:bodyPr>
          <a:lstStyle/>
          <a:p>
            <a:r>
              <a:rPr lang="en-US" sz="2400" dirty="0">
                <a:solidFill>
                  <a:srgbClr val="202C8F"/>
                </a:solidFill>
              </a:rPr>
              <a:t>BASED ON ANALYSIS FIFA </a:t>
            </a:r>
            <a:r>
              <a:rPr lang="en-US" sz="2400" dirty="0" err="1">
                <a:solidFill>
                  <a:srgbClr val="202C8F"/>
                </a:solidFill>
              </a:rPr>
              <a:t>Wc</a:t>
            </a:r>
            <a:r>
              <a:rPr lang="en-US" sz="2400" dirty="0">
                <a:solidFill>
                  <a:srgbClr val="202C8F"/>
                </a:solidFill>
              </a:rPr>
              <a:t> WE CAN DRAW THE FOLLOWING</a:t>
            </a:r>
          </a:p>
          <a:p>
            <a:endParaRPr lang="en-US" sz="2400" dirty="0">
              <a:solidFill>
                <a:srgbClr val="202C8F"/>
              </a:solidFill>
            </a:endParaRPr>
          </a:p>
          <a:p>
            <a:r>
              <a:rPr lang="en-US" sz="2200" dirty="0">
                <a:solidFill>
                  <a:srgbClr val="202C8F"/>
                </a:solidFill>
              </a:rPr>
              <a:t># By seeing the analysis we can say that Brazil , Germany &amp; Italy are the most successful teams in tournament.</a:t>
            </a:r>
          </a:p>
          <a:p>
            <a:r>
              <a:rPr lang="en-US" sz="2200" dirty="0">
                <a:solidFill>
                  <a:srgbClr val="202C8F"/>
                </a:solidFill>
              </a:rPr>
              <a:t># Brazil has won most no. of titles.</a:t>
            </a:r>
          </a:p>
          <a:p>
            <a:r>
              <a:rPr lang="en-US" sz="2200" dirty="0">
                <a:solidFill>
                  <a:srgbClr val="202C8F"/>
                </a:solidFill>
              </a:rPr>
              <a:t># Germany &amp; Italy has almost equal no. of titles.</a:t>
            </a:r>
          </a:p>
          <a:p>
            <a:r>
              <a:rPr lang="en-US" sz="2200" dirty="0">
                <a:solidFill>
                  <a:srgbClr val="202C8F"/>
                </a:solidFill>
              </a:rPr>
              <a:t># We can conclude that Brazil is most 'Successful Team' in the tournament.</a:t>
            </a:r>
          </a:p>
          <a:p>
            <a:r>
              <a:rPr lang="en-US" sz="2200" dirty="0">
                <a:solidFill>
                  <a:srgbClr val="202C8F"/>
                </a:solidFill>
              </a:rPr>
              <a:t>#Attendance can be boosting factor in winning ,as audience cheers &amp; boost the confidence of players.</a:t>
            </a:r>
          </a:p>
          <a:p>
            <a:r>
              <a:rPr lang="en-US" sz="2200" dirty="0">
                <a:solidFill>
                  <a:srgbClr val="202C8F"/>
                </a:solidFill>
              </a:rPr>
              <a:t>#Match Outcomes by 'Home Team' as winning is more. [57%]</a:t>
            </a:r>
          </a:p>
          <a:p>
            <a:r>
              <a:rPr lang="en-US" sz="2200" dirty="0">
                <a:solidFill>
                  <a:srgbClr val="202C8F"/>
                </a:solidFill>
              </a:rPr>
              <a:t>#We can conclude that Home Team has more advantage od winning tournament.</a:t>
            </a:r>
            <a:endParaRPr lang="en-IN" sz="2200" dirty="0">
              <a:solidFill>
                <a:srgbClr val="202C8F"/>
              </a:solidFill>
            </a:endParaRPr>
          </a:p>
        </p:txBody>
      </p:sp>
    </p:spTree>
    <p:extLst>
      <p:ext uri="{BB962C8B-B14F-4D97-AF65-F5344CB8AC3E}">
        <p14:creationId xmlns:p14="http://schemas.microsoft.com/office/powerpoint/2010/main" val="368466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D0-C10C-235C-763B-2E198868266F}"/>
              </a:ext>
            </a:extLst>
          </p:cNvPr>
          <p:cNvSpPr>
            <a:spLocks noGrp="1"/>
          </p:cNvSpPr>
          <p:nvPr>
            <p:ph type="ctrTitle"/>
          </p:nvPr>
        </p:nvSpPr>
        <p:spPr>
          <a:xfrm>
            <a:off x="2899789" y="998691"/>
            <a:ext cx="6392421" cy="3831221"/>
          </a:xfrm>
        </p:spPr>
        <p:txBody>
          <a:bodyPr/>
          <a:lstStyle/>
          <a:p>
            <a:r>
              <a:rPr lang="en-IN" sz="4400" dirty="0"/>
              <a:t>Thank you</a:t>
            </a:r>
          </a:p>
        </p:txBody>
      </p:sp>
    </p:spTree>
    <p:extLst>
      <p:ext uri="{BB962C8B-B14F-4D97-AF65-F5344CB8AC3E}">
        <p14:creationId xmlns:p14="http://schemas.microsoft.com/office/powerpoint/2010/main" val="118570858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{903099B2-434B-4B04-974D-3B1A74C7EBCE}tf78438558_win32</Template>
  <TotalTime>30</TotalTime>
  <Words>272</Words>
  <Application>Microsoft Office PowerPoint</Application>
  <PresentationFormat>Widescreen</PresentationFormat>
  <Paragraphs>22</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FIFA World Cup Analysis</vt:lpstr>
      <vt:lpstr>Problem Statement: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 Gahlawat</dc:creator>
  <cp:lastModifiedBy>Harsh Gahlawat</cp:lastModifiedBy>
  <cp:revision>1</cp:revision>
  <dcterms:created xsi:type="dcterms:W3CDTF">2024-07-21T02:40:04Z</dcterms:created>
  <dcterms:modified xsi:type="dcterms:W3CDTF">2024-07-21T03:10:29Z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