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323" r:id="rId7"/>
    <p:sldId id="282" r:id="rId8"/>
    <p:sldId id="324" r:id="rId9"/>
    <p:sldId id="327" r:id="rId10"/>
    <p:sldId id="325" r:id="rId11"/>
    <p:sldId id="326" r:id="rId12"/>
    <p:sldId id="328" r:id="rId13"/>
    <p:sldId id="330"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p:scale>
          <a:sx n="76" d="100"/>
          <a:sy n="76" d="100"/>
        </p:scale>
        <p:origin x="260"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Heart Disease Diagnostic</a:t>
            </a:r>
            <a:br>
              <a:rPr lang="en-US" dirty="0"/>
            </a:br>
            <a:r>
              <a:rPr lang="en-US" dirty="0"/>
              <a:t>Analysis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E7AE-24AB-08B3-2193-257EA4C7EDBC}"/>
              </a:ext>
            </a:extLst>
          </p:cNvPr>
          <p:cNvSpPr>
            <a:spLocks noGrp="1"/>
          </p:cNvSpPr>
          <p:nvPr>
            <p:ph type="ctrTitle"/>
          </p:nvPr>
        </p:nvSpPr>
        <p:spPr>
          <a:xfrm>
            <a:off x="2899790" y="781555"/>
            <a:ext cx="6392421" cy="3831221"/>
          </a:xfrm>
        </p:spPr>
        <p:txBody>
          <a:bodyPr/>
          <a:lstStyle/>
          <a:p>
            <a:r>
              <a:rPr lang="en-IN" dirty="0"/>
              <a:t>Thank you</a:t>
            </a:r>
          </a:p>
        </p:txBody>
      </p:sp>
    </p:spTree>
    <p:extLst>
      <p:ext uri="{BB962C8B-B14F-4D97-AF65-F5344CB8AC3E}">
        <p14:creationId xmlns:p14="http://schemas.microsoft.com/office/powerpoint/2010/main" val="297224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0" y="-20122"/>
            <a:ext cx="5570290" cy="1426129"/>
          </a:xfrm>
        </p:spPr>
        <p:txBody>
          <a:bodyPr/>
          <a:lstStyle/>
          <a:p>
            <a:r>
              <a:rPr lang="en-IN" kern="100" dirty="0">
                <a:solidFill>
                  <a:srgbClr val="202C8F"/>
                </a:solidFill>
                <a:effectLst/>
                <a:latin typeface="Calibri" panose="020F0502020204030204" pitchFamily="34" charset="0"/>
                <a:ea typeface="Calibri" panose="020F0502020204030204" pitchFamily="34" charset="0"/>
              </a:rPr>
              <a:t>Problem Statement</a:t>
            </a:r>
            <a:r>
              <a:rPr lang="en-IN" sz="4000" kern="100" dirty="0">
                <a:solidFill>
                  <a:srgbClr val="202C8F"/>
                </a:solidFill>
                <a:effectLst/>
                <a:latin typeface="Calibri" panose="020F0502020204030204" pitchFamily="34" charset="0"/>
                <a:ea typeface="Calibri" panose="020F0502020204030204" pitchFamily="34" charset="0"/>
              </a:rPr>
              <a:t>:</a:t>
            </a:r>
            <a:br>
              <a:rPr lang="en-IN" sz="1800" kern="100" dirty="0">
                <a:solidFill>
                  <a:srgbClr val="000000"/>
                </a:solidFill>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58724" y="1040235"/>
            <a:ext cx="7961152" cy="6140741"/>
          </a:xfrm>
        </p:spPr>
        <p:txBody>
          <a:bodyPr>
            <a:normAutofit fontScale="32500" lnSpcReduction="20000"/>
          </a:bodyPr>
          <a:lstStyle/>
          <a:p>
            <a:pPr algn="just">
              <a:lnSpc>
                <a:spcPct val="148000"/>
              </a:lnSpc>
              <a:spcAft>
                <a:spcPts val="1200"/>
              </a:spcAft>
            </a:pPr>
            <a:r>
              <a:rPr lang="en-IN" sz="6200" kern="100" dirty="0">
                <a:solidFill>
                  <a:schemeClr val="accent3">
                    <a:lumMod val="50000"/>
                  </a:schemeClr>
                </a:solidFill>
                <a:effectLst/>
                <a:latin typeface="Calibri" panose="020F0502020204030204" pitchFamily="34" charset="0"/>
                <a:ea typeface="Calibri" panose="020F0502020204030204" pitchFamily="34" charset="0"/>
              </a:rPr>
              <a:t>Health is real wealth in the pandemic time we all realized the brute effects of covid-19 on all irrespective of any status. You are required to analyse this health and medical data for better future preparation.</a:t>
            </a:r>
          </a:p>
          <a:p>
            <a:pPr marR="80010" indent="-6350">
              <a:lnSpc>
                <a:spcPct val="107000"/>
              </a:lnSpc>
              <a:spcAft>
                <a:spcPts val="1420"/>
              </a:spcAft>
            </a:pPr>
            <a:r>
              <a:rPr lang="en-IN" sz="6200" kern="100" dirty="0">
                <a:solidFill>
                  <a:schemeClr val="accent3">
                    <a:lumMod val="50000"/>
                  </a:schemeClr>
                </a:solidFill>
                <a:effectLst/>
                <a:latin typeface="Calibri" panose="020F0502020204030204" pitchFamily="34" charset="0"/>
                <a:ea typeface="Calibri" panose="020F0502020204030204" pitchFamily="34" charset="0"/>
              </a:rPr>
              <a:t>Do ETL: Extract- Transform and Load data from the heart disease diagnostic database</a:t>
            </a:r>
          </a:p>
          <a:p>
            <a:pPr marR="80010" indent="-6350">
              <a:lnSpc>
                <a:spcPct val="148000"/>
              </a:lnSpc>
              <a:spcAft>
                <a:spcPts val="1200"/>
              </a:spcAft>
            </a:pPr>
            <a:r>
              <a:rPr lang="en-IN" sz="6200" kern="100" dirty="0">
                <a:solidFill>
                  <a:schemeClr val="accent3">
                    <a:lumMod val="50000"/>
                  </a:schemeClr>
                </a:solidFill>
                <a:effectLst/>
                <a:latin typeface="Calibri" panose="020F0502020204030204" pitchFamily="34" charset="0"/>
                <a:ea typeface="Calibri" panose="020F0502020204030204" pitchFamily="34" charset="0"/>
              </a:rPr>
              <a:t>You can perform EDA through python. The database extracts various information such as Heart disease rates, Heart disease by gender, by age.</a:t>
            </a:r>
          </a:p>
          <a:p>
            <a:pPr marR="80010" indent="-6350">
              <a:lnSpc>
                <a:spcPct val="148000"/>
              </a:lnSpc>
              <a:spcAft>
                <a:spcPts val="825"/>
              </a:spcAft>
            </a:pPr>
            <a:r>
              <a:rPr lang="en-IN" sz="6200" kern="100" dirty="0">
                <a:solidFill>
                  <a:schemeClr val="accent3">
                    <a:lumMod val="50000"/>
                  </a:schemeClr>
                </a:solidFill>
                <a:effectLst/>
                <a:latin typeface="Calibri" panose="020F0502020204030204" pitchFamily="34" charset="0"/>
                <a:ea typeface="Calibri" panose="020F0502020204030204" pitchFamily="34" charset="0"/>
              </a:rPr>
              <a:t>You can even compare attributes of the data set to extract necessary information. Make the necessary dashboard with the best you can extract from the data. Use various visualization and features and make the best dashboard</a:t>
            </a:r>
          </a:p>
          <a:p>
            <a:pPr marR="80010" indent="-6350">
              <a:lnSpc>
                <a:spcPct val="107000"/>
              </a:lnSpc>
              <a:spcAft>
                <a:spcPts val="1420"/>
              </a:spcAft>
            </a:pPr>
            <a:r>
              <a:rPr lang="en-IN" sz="6200" kern="100" dirty="0">
                <a:solidFill>
                  <a:schemeClr val="accent3">
                    <a:lumMod val="50000"/>
                  </a:schemeClr>
                </a:solidFill>
                <a:effectLst/>
                <a:latin typeface="Calibri" panose="020F0502020204030204" pitchFamily="34" charset="0"/>
                <a:ea typeface="Calibri" panose="020F0502020204030204" pitchFamily="34" charset="0"/>
              </a:rPr>
              <a:t>Find key metrics and factors and show the meaningful relationships between attributes.</a:t>
            </a:r>
          </a:p>
          <a:p>
            <a:pPr marR="80010" indent="-6350">
              <a:lnSpc>
                <a:spcPct val="107000"/>
              </a:lnSpc>
              <a:spcAft>
                <a:spcPts val="1420"/>
              </a:spcAft>
            </a:pPr>
            <a:r>
              <a:rPr lang="en-IN" sz="6200" kern="100" dirty="0">
                <a:solidFill>
                  <a:schemeClr val="accent3">
                    <a:lumMod val="50000"/>
                  </a:schemeClr>
                </a:solidFill>
                <a:effectLst/>
                <a:latin typeface="Calibri" panose="020F0502020204030204" pitchFamily="34" charset="0"/>
                <a:ea typeface="Calibri" panose="020F0502020204030204" pitchFamily="34" charset="0"/>
              </a:rPr>
              <a:t>Do your own research and come up with your findings.</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5324-6324-3AC3-2C65-682C87EB5D86}"/>
              </a:ext>
            </a:extLst>
          </p:cNvPr>
          <p:cNvSpPr>
            <a:spLocks noGrp="1"/>
          </p:cNvSpPr>
          <p:nvPr>
            <p:ph type="title"/>
          </p:nvPr>
        </p:nvSpPr>
        <p:spPr>
          <a:xfrm>
            <a:off x="433111" y="419974"/>
            <a:ext cx="5259554" cy="637301"/>
          </a:xfrm>
        </p:spPr>
        <p:txBody>
          <a:bodyPr/>
          <a:lstStyle/>
          <a:p>
            <a:r>
              <a:rPr lang="en-IN" dirty="0"/>
              <a:t>Main KPIs</a:t>
            </a:r>
          </a:p>
        </p:txBody>
      </p:sp>
      <p:sp>
        <p:nvSpPr>
          <p:cNvPr id="3" name="Content Placeholder 2">
            <a:extLst>
              <a:ext uri="{FF2B5EF4-FFF2-40B4-BE49-F238E27FC236}">
                <a16:creationId xmlns:a16="http://schemas.microsoft.com/office/drawing/2014/main" id="{BD6BC1FB-E9C8-EE71-C69E-E55DCA4F7F9F}"/>
              </a:ext>
            </a:extLst>
          </p:cNvPr>
          <p:cNvSpPr>
            <a:spLocks noGrp="1"/>
          </p:cNvSpPr>
          <p:nvPr>
            <p:ph idx="1"/>
          </p:nvPr>
        </p:nvSpPr>
        <p:spPr>
          <a:xfrm>
            <a:off x="433111" y="1140903"/>
            <a:ext cx="6445861" cy="5780015"/>
          </a:xfrm>
        </p:spPr>
        <p:txBody>
          <a:bodyPr>
            <a:noAutofit/>
          </a:bodyPr>
          <a:lstStyle/>
          <a:p>
            <a:r>
              <a:rPr lang="en-US" dirty="0"/>
              <a:t>Attribute Information:</a:t>
            </a:r>
          </a:p>
          <a:p>
            <a:endParaRPr lang="en-US" sz="2000" dirty="0"/>
          </a:p>
          <a:p>
            <a:r>
              <a:rPr lang="en-US" sz="2000" dirty="0"/>
              <a:t> Age</a:t>
            </a:r>
          </a:p>
          <a:p>
            <a:r>
              <a:rPr lang="en-US" sz="2000" dirty="0"/>
              <a:t> Sex</a:t>
            </a:r>
          </a:p>
          <a:p>
            <a:r>
              <a:rPr lang="en-US" sz="2000" dirty="0"/>
              <a:t> Chest pain type (4 values)</a:t>
            </a:r>
          </a:p>
          <a:p>
            <a:r>
              <a:rPr lang="en-US" sz="2000" dirty="0"/>
              <a:t> Resting blood pressure</a:t>
            </a:r>
          </a:p>
          <a:p>
            <a:r>
              <a:rPr lang="en-US" sz="2000" dirty="0"/>
              <a:t> Serum cholesterol in mg/dl</a:t>
            </a:r>
          </a:p>
          <a:p>
            <a:r>
              <a:rPr lang="en-US" sz="2000" dirty="0"/>
              <a:t> Fasting blood sugar &gt; 120 mg/dl</a:t>
            </a:r>
          </a:p>
          <a:p>
            <a:r>
              <a:rPr lang="en-US" sz="2000" dirty="0"/>
              <a:t> Resting electrocardiographic results (values 0, 1 ,2)</a:t>
            </a:r>
          </a:p>
          <a:p>
            <a:r>
              <a:rPr lang="en-US" sz="2000" dirty="0"/>
              <a:t> Maximum heart rate achieved</a:t>
            </a:r>
          </a:p>
          <a:p>
            <a:r>
              <a:rPr lang="en-US" sz="2000" dirty="0"/>
              <a:t> Exercise induced angina</a:t>
            </a:r>
          </a:p>
          <a:p>
            <a:r>
              <a:rPr lang="en-US" sz="2000" dirty="0"/>
              <a:t> Old peak = ST depression induced by exercise relative to        rest</a:t>
            </a:r>
          </a:p>
          <a:p>
            <a:r>
              <a:rPr lang="en-US" sz="2000" dirty="0"/>
              <a:t> The slope of the peak exercise ST segment</a:t>
            </a:r>
          </a:p>
          <a:p>
            <a:r>
              <a:rPr lang="en-US" sz="2000" dirty="0"/>
              <a:t> Number of major vessels (0-3) colored by fluoroscopy</a:t>
            </a:r>
          </a:p>
          <a:p>
            <a:r>
              <a:rPr lang="en-US" sz="2000" dirty="0"/>
              <a:t> </a:t>
            </a:r>
            <a:r>
              <a:rPr lang="en-US" sz="2000" dirty="0" err="1"/>
              <a:t>Thal</a:t>
            </a:r>
            <a:r>
              <a:rPr lang="en-US" sz="2000" dirty="0"/>
              <a:t>: 0 = normal; 1 = fixed defect; 2 = reversable defect</a:t>
            </a:r>
          </a:p>
          <a:p>
            <a:endParaRPr lang="en-US" sz="2000" dirty="0"/>
          </a:p>
        </p:txBody>
      </p:sp>
      <p:sp>
        <p:nvSpPr>
          <p:cNvPr id="5" name="TextBox 4">
            <a:extLst>
              <a:ext uri="{FF2B5EF4-FFF2-40B4-BE49-F238E27FC236}">
                <a16:creationId xmlns:a16="http://schemas.microsoft.com/office/drawing/2014/main" id="{7AC68997-E445-3642-560A-CB93F4BCAB20}"/>
              </a:ext>
            </a:extLst>
          </p:cNvPr>
          <p:cNvSpPr txBox="1"/>
          <p:nvPr/>
        </p:nvSpPr>
        <p:spPr>
          <a:xfrm>
            <a:off x="9009777" y="1759038"/>
            <a:ext cx="2180504" cy="4524315"/>
          </a:xfrm>
          <a:prstGeom prst="rect">
            <a:avLst/>
          </a:prstGeom>
          <a:noFill/>
        </p:spPr>
        <p:txBody>
          <a:bodyPr wrap="square" rtlCol="0">
            <a:spAutoFit/>
          </a:bodyPr>
          <a:lstStyle/>
          <a:p>
            <a:r>
              <a:rPr lang="en-US" sz="2400" dirty="0">
                <a:solidFill>
                  <a:schemeClr val="accent3">
                    <a:lumMod val="50000"/>
                  </a:schemeClr>
                </a:solidFill>
              </a:rPr>
              <a:t>Age</a:t>
            </a:r>
          </a:p>
          <a:p>
            <a:r>
              <a:rPr lang="en-US" sz="2400" dirty="0">
                <a:solidFill>
                  <a:schemeClr val="accent3">
                    <a:lumMod val="50000"/>
                  </a:schemeClr>
                </a:solidFill>
              </a:rPr>
              <a:t>Sex</a:t>
            </a:r>
          </a:p>
          <a:p>
            <a:r>
              <a:rPr lang="en-US" sz="2400" dirty="0">
                <a:solidFill>
                  <a:schemeClr val="accent3">
                    <a:lumMod val="50000"/>
                  </a:schemeClr>
                </a:solidFill>
              </a:rPr>
              <a:t>Cp</a:t>
            </a:r>
          </a:p>
          <a:p>
            <a:r>
              <a:rPr lang="en-US" sz="2400" dirty="0" err="1">
                <a:solidFill>
                  <a:schemeClr val="accent3">
                    <a:lumMod val="50000"/>
                  </a:schemeClr>
                </a:solidFill>
              </a:rPr>
              <a:t>Trest</a:t>
            </a:r>
            <a:r>
              <a:rPr lang="en-US" sz="2400" dirty="0">
                <a:solidFill>
                  <a:schemeClr val="accent3">
                    <a:lumMod val="50000"/>
                  </a:schemeClr>
                </a:solidFill>
              </a:rPr>
              <a:t> bps</a:t>
            </a:r>
          </a:p>
          <a:p>
            <a:r>
              <a:rPr lang="en-US" sz="2400" dirty="0">
                <a:solidFill>
                  <a:schemeClr val="accent3">
                    <a:lumMod val="50000"/>
                  </a:schemeClr>
                </a:solidFill>
              </a:rPr>
              <a:t>Chol</a:t>
            </a:r>
          </a:p>
          <a:p>
            <a:r>
              <a:rPr lang="en-US" sz="2400" dirty="0" err="1">
                <a:solidFill>
                  <a:schemeClr val="accent3">
                    <a:lumMod val="50000"/>
                  </a:schemeClr>
                </a:solidFill>
              </a:rPr>
              <a:t>Fbs</a:t>
            </a:r>
            <a:endParaRPr lang="en-US" sz="2400" dirty="0">
              <a:solidFill>
                <a:schemeClr val="accent3">
                  <a:lumMod val="50000"/>
                </a:schemeClr>
              </a:solidFill>
            </a:endParaRPr>
          </a:p>
          <a:p>
            <a:r>
              <a:rPr lang="en-US" sz="2400" dirty="0" err="1">
                <a:solidFill>
                  <a:schemeClr val="accent3">
                    <a:lumMod val="50000"/>
                  </a:schemeClr>
                </a:solidFill>
              </a:rPr>
              <a:t>Restecg</a:t>
            </a:r>
            <a:endParaRPr lang="en-US" sz="2400" dirty="0">
              <a:solidFill>
                <a:schemeClr val="accent3">
                  <a:lumMod val="50000"/>
                </a:schemeClr>
              </a:solidFill>
            </a:endParaRPr>
          </a:p>
          <a:p>
            <a:r>
              <a:rPr lang="en-US" sz="2400" dirty="0" err="1">
                <a:solidFill>
                  <a:schemeClr val="accent3">
                    <a:lumMod val="50000"/>
                  </a:schemeClr>
                </a:solidFill>
              </a:rPr>
              <a:t>Thalach</a:t>
            </a:r>
            <a:endParaRPr lang="en-US" sz="2400" dirty="0">
              <a:solidFill>
                <a:schemeClr val="accent3">
                  <a:lumMod val="50000"/>
                </a:schemeClr>
              </a:solidFill>
            </a:endParaRPr>
          </a:p>
          <a:p>
            <a:r>
              <a:rPr lang="en-US" sz="2400" dirty="0" err="1">
                <a:solidFill>
                  <a:schemeClr val="accent3">
                    <a:lumMod val="50000"/>
                  </a:schemeClr>
                </a:solidFill>
              </a:rPr>
              <a:t>Exang</a:t>
            </a:r>
            <a:endParaRPr lang="en-US" sz="2400" dirty="0">
              <a:solidFill>
                <a:schemeClr val="accent3">
                  <a:lumMod val="50000"/>
                </a:schemeClr>
              </a:solidFill>
            </a:endParaRPr>
          </a:p>
          <a:p>
            <a:r>
              <a:rPr lang="en-US" sz="2400" dirty="0">
                <a:solidFill>
                  <a:schemeClr val="accent3">
                    <a:lumMod val="50000"/>
                  </a:schemeClr>
                </a:solidFill>
              </a:rPr>
              <a:t>Old peak</a:t>
            </a:r>
          </a:p>
          <a:p>
            <a:r>
              <a:rPr lang="en-US" sz="2400" dirty="0">
                <a:solidFill>
                  <a:schemeClr val="accent3">
                    <a:lumMod val="50000"/>
                  </a:schemeClr>
                </a:solidFill>
              </a:rPr>
              <a:t>Slope</a:t>
            </a:r>
          </a:p>
          <a:p>
            <a:r>
              <a:rPr lang="en-US" sz="2400" dirty="0">
                <a:solidFill>
                  <a:schemeClr val="accent3">
                    <a:lumMod val="50000"/>
                  </a:schemeClr>
                </a:solidFill>
              </a:rPr>
              <a:t>Ca</a:t>
            </a:r>
            <a:endParaRPr lang="en-IN" sz="2400" dirty="0">
              <a:solidFill>
                <a:schemeClr val="accent3">
                  <a:lumMod val="50000"/>
                </a:schemeClr>
              </a:solidFill>
            </a:endParaRPr>
          </a:p>
        </p:txBody>
      </p:sp>
    </p:spTree>
    <p:extLst>
      <p:ext uri="{BB962C8B-B14F-4D97-AF65-F5344CB8AC3E}">
        <p14:creationId xmlns:p14="http://schemas.microsoft.com/office/powerpoint/2010/main" val="286657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556C871-8904-E313-A997-B13A336CC471}"/>
              </a:ext>
            </a:extLst>
          </p:cNvPr>
          <p:cNvSpPr txBox="1"/>
          <p:nvPr/>
        </p:nvSpPr>
        <p:spPr>
          <a:xfrm>
            <a:off x="2799827" y="129921"/>
            <a:ext cx="9213208" cy="1215717"/>
          </a:xfrm>
          <a:prstGeom prst="rect">
            <a:avLst/>
          </a:prstGeom>
          <a:noFill/>
        </p:spPr>
        <p:txBody>
          <a:bodyPr wrap="square">
            <a:spAutoFit/>
          </a:bodyPr>
          <a:lstStyle/>
          <a:p>
            <a:r>
              <a:rPr lang="en-IN" sz="3600" dirty="0">
                <a:solidFill>
                  <a:srgbClr val="202C8F"/>
                </a:solidFill>
              </a:rPr>
              <a:t>Dashboard </a:t>
            </a:r>
          </a:p>
          <a:p>
            <a:endParaRPr lang="en-IN" sz="900" dirty="0">
              <a:solidFill>
                <a:srgbClr val="202C8F"/>
              </a:solidFill>
            </a:endParaRPr>
          </a:p>
          <a:p>
            <a:r>
              <a:rPr lang="en-IN" sz="2800" dirty="0">
                <a:solidFill>
                  <a:srgbClr val="202C8F"/>
                </a:solidFill>
              </a:rPr>
              <a:t>Heart Disease Diagnostic Analysis</a:t>
            </a:r>
          </a:p>
        </p:txBody>
      </p:sp>
      <p:pic>
        <p:nvPicPr>
          <p:cNvPr id="34" name="Picture 33">
            <a:extLst>
              <a:ext uri="{FF2B5EF4-FFF2-40B4-BE49-F238E27FC236}">
                <a16:creationId xmlns:a16="http://schemas.microsoft.com/office/drawing/2014/main" id="{ADCE8C32-961B-FB65-14F2-901396EA98AB}"/>
              </a:ext>
            </a:extLst>
          </p:cNvPr>
          <p:cNvPicPr>
            <a:picLocks noChangeAspect="1"/>
          </p:cNvPicPr>
          <p:nvPr/>
        </p:nvPicPr>
        <p:blipFill>
          <a:blip r:embed="rId3"/>
          <a:stretch>
            <a:fillRect/>
          </a:stretch>
        </p:blipFill>
        <p:spPr>
          <a:xfrm>
            <a:off x="2589631" y="1593908"/>
            <a:ext cx="9482127" cy="4870188"/>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6649B5-FB6F-4B53-AC63-1C80AEE06551}"/>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4" name="Picture 3">
            <a:extLst>
              <a:ext uri="{FF2B5EF4-FFF2-40B4-BE49-F238E27FC236}">
                <a16:creationId xmlns:a16="http://schemas.microsoft.com/office/drawing/2014/main" id="{F6C39A0B-BE89-CF08-2801-B12D7E9D1C01}"/>
              </a:ext>
            </a:extLst>
          </p:cNvPr>
          <p:cNvPicPr>
            <a:picLocks noChangeAspect="1"/>
          </p:cNvPicPr>
          <p:nvPr/>
        </p:nvPicPr>
        <p:blipFill>
          <a:blip r:embed="rId2"/>
          <a:stretch>
            <a:fillRect/>
          </a:stretch>
        </p:blipFill>
        <p:spPr>
          <a:xfrm>
            <a:off x="1" y="457199"/>
            <a:ext cx="5939406" cy="5725487"/>
          </a:xfrm>
          <a:prstGeom prst="rect">
            <a:avLst/>
          </a:prstGeom>
        </p:spPr>
      </p:pic>
      <p:pic>
        <p:nvPicPr>
          <p:cNvPr id="6" name="Picture 5">
            <a:extLst>
              <a:ext uri="{FF2B5EF4-FFF2-40B4-BE49-F238E27FC236}">
                <a16:creationId xmlns:a16="http://schemas.microsoft.com/office/drawing/2014/main" id="{03F11873-9558-08B9-BEE0-4133A0A2D8ED}"/>
              </a:ext>
            </a:extLst>
          </p:cNvPr>
          <p:cNvPicPr>
            <a:picLocks noChangeAspect="1"/>
          </p:cNvPicPr>
          <p:nvPr/>
        </p:nvPicPr>
        <p:blipFill>
          <a:blip r:embed="rId3"/>
          <a:stretch>
            <a:fillRect/>
          </a:stretch>
        </p:blipFill>
        <p:spPr>
          <a:xfrm>
            <a:off x="5536734" y="457198"/>
            <a:ext cx="6655265" cy="5725487"/>
          </a:xfrm>
          <a:prstGeom prst="rect">
            <a:avLst/>
          </a:prstGeom>
        </p:spPr>
      </p:pic>
    </p:spTree>
    <p:extLst>
      <p:ext uri="{BB962C8B-B14F-4D97-AF65-F5344CB8AC3E}">
        <p14:creationId xmlns:p14="http://schemas.microsoft.com/office/powerpoint/2010/main" val="266536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BB502E-5A20-803F-FD15-470266B07DE3}"/>
              </a:ext>
            </a:extLst>
          </p:cNvPr>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4" name="Picture 3">
            <a:extLst>
              <a:ext uri="{FF2B5EF4-FFF2-40B4-BE49-F238E27FC236}">
                <a16:creationId xmlns:a16="http://schemas.microsoft.com/office/drawing/2014/main" id="{8C9A2E83-0C0E-87B2-8294-8E672C7A8434}"/>
              </a:ext>
            </a:extLst>
          </p:cNvPr>
          <p:cNvPicPr>
            <a:picLocks noChangeAspect="1"/>
          </p:cNvPicPr>
          <p:nvPr/>
        </p:nvPicPr>
        <p:blipFill>
          <a:blip r:embed="rId2"/>
          <a:stretch>
            <a:fillRect/>
          </a:stretch>
        </p:blipFill>
        <p:spPr>
          <a:xfrm>
            <a:off x="0" y="860482"/>
            <a:ext cx="6493080" cy="5137036"/>
          </a:xfrm>
          <a:prstGeom prst="rect">
            <a:avLst/>
          </a:prstGeom>
        </p:spPr>
      </p:pic>
      <p:pic>
        <p:nvPicPr>
          <p:cNvPr id="6" name="Picture 5">
            <a:extLst>
              <a:ext uri="{FF2B5EF4-FFF2-40B4-BE49-F238E27FC236}">
                <a16:creationId xmlns:a16="http://schemas.microsoft.com/office/drawing/2014/main" id="{F6C8A851-A70D-0E88-F24A-9BD337F1B3E9}"/>
              </a:ext>
            </a:extLst>
          </p:cNvPr>
          <p:cNvPicPr>
            <a:picLocks noChangeAspect="1"/>
          </p:cNvPicPr>
          <p:nvPr/>
        </p:nvPicPr>
        <p:blipFill>
          <a:blip r:embed="rId3"/>
          <a:stretch>
            <a:fillRect/>
          </a:stretch>
        </p:blipFill>
        <p:spPr>
          <a:xfrm>
            <a:off x="5914238" y="860483"/>
            <a:ext cx="6277761" cy="5137036"/>
          </a:xfrm>
          <a:prstGeom prst="rect">
            <a:avLst/>
          </a:prstGeom>
        </p:spPr>
      </p:pic>
    </p:spTree>
    <p:extLst>
      <p:ext uri="{BB962C8B-B14F-4D97-AF65-F5344CB8AC3E}">
        <p14:creationId xmlns:p14="http://schemas.microsoft.com/office/powerpoint/2010/main" val="53133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F6651-4CF2-B9FA-A540-3D700D835778}"/>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4" name="Picture 3">
            <a:extLst>
              <a:ext uri="{FF2B5EF4-FFF2-40B4-BE49-F238E27FC236}">
                <a16:creationId xmlns:a16="http://schemas.microsoft.com/office/drawing/2014/main" id="{611036AA-7351-B771-C749-5525CBCAA9C2}"/>
              </a:ext>
            </a:extLst>
          </p:cNvPr>
          <p:cNvPicPr>
            <a:picLocks noChangeAspect="1"/>
          </p:cNvPicPr>
          <p:nvPr/>
        </p:nvPicPr>
        <p:blipFill>
          <a:blip r:embed="rId2"/>
          <a:stretch>
            <a:fillRect/>
          </a:stretch>
        </p:blipFill>
        <p:spPr>
          <a:xfrm>
            <a:off x="1" y="701702"/>
            <a:ext cx="6095999" cy="5146035"/>
          </a:xfrm>
          <a:prstGeom prst="rect">
            <a:avLst/>
          </a:prstGeom>
        </p:spPr>
      </p:pic>
      <p:pic>
        <p:nvPicPr>
          <p:cNvPr id="6" name="Picture 5">
            <a:extLst>
              <a:ext uri="{FF2B5EF4-FFF2-40B4-BE49-F238E27FC236}">
                <a16:creationId xmlns:a16="http://schemas.microsoft.com/office/drawing/2014/main" id="{2DBA5F52-458D-43E2-A206-5FECDD5B8118}"/>
              </a:ext>
            </a:extLst>
          </p:cNvPr>
          <p:cNvPicPr>
            <a:picLocks noChangeAspect="1"/>
          </p:cNvPicPr>
          <p:nvPr/>
        </p:nvPicPr>
        <p:blipFill>
          <a:blip r:embed="rId3"/>
          <a:stretch>
            <a:fillRect/>
          </a:stretch>
        </p:blipFill>
        <p:spPr>
          <a:xfrm>
            <a:off x="5612234" y="701702"/>
            <a:ext cx="6579765" cy="5146035"/>
          </a:xfrm>
          <a:prstGeom prst="rect">
            <a:avLst/>
          </a:prstGeom>
        </p:spPr>
      </p:pic>
    </p:spTree>
    <p:extLst>
      <p:ext uri="{BB962C8B-B14F-4D97-AF65-F5344CB8AC3E}">
        <p14:creationId xmlns:p14="http://schemas.microsoft.com/office/powerpoint/2010/main" val="22831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CE3D05-7F1F-6D25-59FC-4BA9F63A03AE}"/>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 name="Picture 3">
            <a:extLst>
              <a:ext uri="{FF2B5EF4-FFF2-40B4-BE49-F238E27FC236}">
                <a16:creationId xmlns:a16="http://schemas.microsoft.com/office/drawing/2014/main" id="{2A5F82EF-C037-2607-54BB-845DE9436EC6}"/>
              </a:ext>
            </a:extLst>
          </p:cNvPr>
          <p:cNvPicPr>
            <a:picLocks noChangeAspect="1"/>
          </p:cNvPicPr>
          <p:nvPr/>
        </p:nvPicPr>
        <p:blipFill>
          <a:blip r:embed="rId2"/>
          <a:stretch>
            <a:fillRect/>
          </a:stretch>
        </p:blipFill>
        <p:spPr>
          <a:xfrm>
            <a:off x="0" y="701702"/>
            <a:ext cx="12192000" cy="5343788"/>
          </a:xfrm>
          <a:prstGeom prst="rect">
            <a:avLst/>
          </a:prstGeom>
        </p:spPr>
      </p:pic>
    </p:spTree>
    <p:extLst>
      <p:ext uri="{BB962C8B-B14F-4D97-AF65-F5344CB8AC3E}">
        <p14:creationId xmlns:p14="http://schemas.microsoft.com/office/powerpoint/2010/main" val="227027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A36DC4-7360-34AC-C664-B8135E481D60}"/>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4" name="TextBox 3">
            <a:extLst>
              <a:ext uri="{FF2B5EF4-FFF2-40B4-BE49-F238E27FC236}">
                <a16:creationId xmlns:a16="http://schemas.microsoft.com/office/drawing/2014/main" id="{5067696A-F880-F3DE-B72A-7BDD94E77655}"/>
              </a:ext>
            </a:extLst>
          </p:cNvPr>
          <p:cNvSpPr txBox="1"/>
          <p:nvPr/>
        </p:nvSpPr>
        <p:spPr>
          <a:xfrm>
            <a:off x="125835" y="742804"/>
            <a:ext cx="12066165" cy="5632311"/>
          </a:xfrm>
          <a:prstGeom prst="rect">
            <a:avLst/>
          </a:prstGeom>
          <a:noFill/>
        </p:spPr>
        <p:txBody>
          <a:bodyPr wrap="square">
            <a:spAutoFit/>
          </a:bodyPr>
          <a:lstStyle/>
          <a:p>
            <a:r>
              <a:rPr lang="en-IN" sz="2000" dirty="0">
                <a:solidFill>
                  <a:srgbClr val="202C8F"/>
                </a:solidFill>
              </a:rPr>
              <a:t># In datasets of 1025, we have 498 individuals which are not having Heart disease and remaining 527</a:t>
            </a:r>
          </a:p>
          <a:p>
            <a:r>
              <a:rPr lang="en-IN" sz="2000" dirty="0">
                <a:solidFill>
                  <a:srgbClr val="202C8F"/>
                </a:solidFill>
              </a:rPr>
              <a:t>individuals suffering from Heart Disease.</a:t>
            </a:r>
          </a:p>
          <a:p>
            <a:r>
              <a:rPr lang="en-IN" sz="2000" dirty="0">
                <a:solidFill>
                  <a:srgbClr val="202C8F"/>
                </a:solidFill>
              </a:rPr>
              <a:t>i.e.-Chart shows 51.5% suffering from heart disease.</a:t>
            </a:r>
          </a:p>
          <a:p>
            <a:r>
              <a:rPr lang="en-IN" sz="2000" dirty="0">
                <a:solidFill>
                  <a:srgbClr val="202C8F"/>
                </a:solidFill>
              </a:rPr>
              <a:t># Male are more prone to Heart Disease.</a:t>
            </a:r>
          </a:p>
          <a:p>
            <a:r>
              <a:rPr lang="en-IN" sz="2000" dirty="0">
                <a:solidFill>
                  <a:srgbClr val="202C8F"/>
                </a:solidFill>
              </a:rPr>
              <a:t># The people suffering from Heart Disease have non-Typical pain. Also we can see if people having</a:t>
            </a:r>
          </a:p>
          <a:p>
            <a:r>
              <a:rPr lang="en-IN" sz="2000" dirty="0">
                <a:solidFill>
                  <a:srgbClr val="202C8F"/>
                </a:solidFill>
              </a:rPr>
              <a:t># Asymptomatic pain that doesn't mean people suffer from Heart Disease.</a:t>
            </a:r>
          </a:p>
          <a:p>
            <a:r>
              <a:rPr lang="en-IN" sz="2000" dirty="0">
                <a:solidFill>
                  <a:srgbClr val="202C8F"/>
                </a:solidFill>
              </a:rPr>
              <a:t># We can see that a higher number of men are suffering from Typical type of Chest Pain.</a:t>
            </a:r>
          </a:p>
          <a:p>
            <a:r>
              <a:rPr lang="en-IN" sz="2000" dirty="0">
                <a:solidFill>
                  <a:srgbClr val="202C8F"/>
                </a:solidFill>
              </a:rPr>
              <a:t># There is very high number of Typical Angina Pain in Elderly age Category.</a:t>
            </a:r>
          </a:p>
          <a:p>
            <a:r>
              <a:rPr lang="en-IN" sz="2000" dirty="0">
                <a:solidFill>
                  <a:srgbClr val="202C8F"/>
                </a:solidFill>
              </a:rPr>
              <a:t># Blood Pressure are almost same in Male and Female and Females have little bit of higher cholesterol than</a:t>
            </a:r>
          </a:p>
          <a:p>
            <a:r>
              <a:rPr lang="en-IN" sz="2000" dirty="0">
                <a:solidFill>
                  <a:srgbClr val="202C8F"/>
                </a:solidFill>
              </a:rPr>
              <a:t>Males.</a:t>
            </a:r>
          </a:p>
          <a:p>
            <a:r>
              <a:rPr lang="en-IN" sz="2000" dirty="0">
                <a:solidFill>
                  <a:srgbClr val="202C8F"/>
                </a:solidFill>
              </a:rPr>
              <a:t># Higher Blood pressure prone to Heart Disease. Observation found that Blood Pressure increases between</a:t>
            </a:r>
          </a:p>
          <a:p>
            <a:r>
              <a:rPr lang="en-IN" sz="2000" dirty="0">
                <a:solidFill>
                  <a:srgbClr val="202C8F"/>
                </a:solidFill>
              </a:rPr>
              <a:t>age of 50 to 60 and somehow continue the pattern till 70. Cholesterol level also increase after age of 50.</a:t>
            </a:r>
          </a:p>
          <a:p>
            <a:r>
              <a:rPr lang="en-IN" sz="2000" dirty="0">
                <a:solidFill>
                  <a:srgbClr val="202C8F"/>
                </a:solidFill>
              </a:rPr>
              <a:t># If you suffer from Angina, you may be concerned that exercise will make your Heart Disease symptoms. </a:t>
            </a:r>
          </a:p>
          <a:p>
            <a:r>
              <a:rPr lang="en-IN" sz="2000" dirty="0">
                <a:solidFill>
                  <a:srgbClr val="202C8F"/>
                </a:solidFill>
              </a:rPr>
              <a:t># Males have high Exercise Angina. Angina is type of chest pain caused by reduced blood flow to</a:t>
            </a:r>
          </a:p>
          <a:p>
            <a:r>
              <a:rPr lang="en-IN" sz="2000" dirty="0">
                <a:solidFill>
                  <a:srgbClr val="202C8F"/>
                </a:solidFill>
              </a:rPr>
              <a:t>the heart.</a:t>
            </a:r>
          </a:p>
          <a:p>
            <a:r>
              <a:rPr lang="en-IN" sz="2000" dirty="0">
                <a:solidFill>
                  <a:srgbClr val="202C8F"/>
                </a:solidFill>
              </a:rPr>
              <a:t># ST depression mostly increases between the age group of 30-40 and ST depression are more in Male</a:t>
            </a:r>
          </a:p>
          <a:p>
            <a:r>
              <a:rPr lang="en-IN" sz="2000" dirty="0">
                <a:solidFill>
                  <a:srgbClr val="202C8F"/>
                </a:solidFill>
              </a:rPr>
              <a:t>compare to Female.</a:t>
            </a:r>
          </a:p>
          <a:p>
            <a:r>
              <a:rPr lang="en-IN" sz="2000" dirty="0">
                <a:solidFill>
                  <a:srgbClr val="202C8F"/>
                </a:solidFill>
              </a:rPr>
              <a:t># More ST depression then more prone to Heart Disease.</a:t>
            </a:r>
          </a:p>
        </p:txBody>
      </p:sp>
      <p:sp>
        <p:nvSpPr>
          <p:cNvPr id="6" name="TextBox 5">
            <a:extLst>
              <a:ext uri="{FF2B5EF4-FFF2-40B4-BE49-F238E27FC236}">
                <a16:creationId xmlns:a16="http://schemas.microsoft.com/office/drawing/2014/main" id="{9BBE3CCC-0605-9164-3DF5-2F9B146CFA8D}"/>
              </a:ext>
            </a:extLst>
          </p:cNvPr>
          <p:cNvSpPr txBox="1"/>
          <p:nvPr/>
        </p:nvSpPr>
        <p:spPr>
          <a:xfrm>
            <a:off x="203433" y="96473"/>
            <a:ext cx="6094602" cy="646331"/>
          </a:xfrm>
          <a:prstGeom prst="rect">
            <a:avLst/>
          </a:prstGeom>
          <a:noFill/>
        </p:spPr>
        <p:txBody>
          <a:bodyPr wrap="square">
            <a:spAutoFit/>
          </a:bodyPr>
          <a:lstStyle/>
          <a:p>
            <a:r>
              <a:rPr lang="en-IN" sz="3600" dirty="0">
                <a:solidFill>
                  <a:srgbClr val="202C8F"/>
                </a:solidFill>
              </a:rPr>
              <a:t>Main Points</a:t>
            </a:r>
          </a:p>
        </p:txBody>
      </p:sp>
    </p:spTree>
    <p:extLst>
      <p:ext uri="{BB962C8B-B14F-4D97-AF65-F5344CB8AC3E}">
        <p14:creationId xmlns:p14="http://schemas.microsoft.com/office/powerpoint/2010/main" val="70828503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{903099B2-434B-4B04-974D-3B1A74C7EBCE}tf78438558_win32</Template>
  <TotalTime>46</TotalTime>
  <Words>529</Words>
  <Application>Microsoft Office PowerPoint</Application>
  <PresentationFormat>Widescreen</PresentationFormat>
  <Paragraphs>65</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Heart Disease Diagnostic Analysis</vt:lpstr>
      <vt:lpstr>Problem Statement: </vt:lpstr>
      <vt:lpstr>Main KPIs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Harsh Gahlawat</dc:creator>
  <cp:lastModifiedBy>Harsh Gahlawat</cp:lastModifiedBy>
  <cp:revision>1</cp:revision>
  <dcterms:created xsi:type="dcterms:W3CDTF">2024-07-20T09:26:29Z</dcterms:created>
  <dcterms:modified xsi:type="dcterms:W3CDTF">2024-07-20T10:12:35Z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