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80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5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2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01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880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15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7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20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7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4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77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34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2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5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7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9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8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harsh-garg-54216820b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background with food and drinks">
            <a:extLst>
              <a:ext uri="{FF2B5EF4-FFF2-40B4-BE49-F238E27FC236}">
                <a16:creationId xmlns:a16="http://schemas.microsoft.com/office/drawing/2014/main" id="{58D09C77-FD8E-FAD9-B977-C32494B3DE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975" r="15342" b="5"/>
          <a:stretch>
            <a:fillRect/>
          </a:stretch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D1CAB03-F6A4-4736-85F6-261056424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"/>
            <a:ext cx="9144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2321B3-5D47-422E-8DD6-192DA485FF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30000"/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sharpenSoften amount="35000"/>
                      </a14:imgEffect>
                    </a14:imgLayer>
                  </a14:imgProps>
                </a:ext>
              </a:extLst>
            </a:blip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196451" y="576355"/>
            <a:ext cx="675109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400" b="1" cap="all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rPr>
              <a:t>Zomato IPO Valuation &amp; Strategy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96451" y="5411103"/>
            <a:ext cx="675109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12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Harsh Garg |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589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IPO valued at 30.1× EV/Revenue vs peer median 13.4× -&gt; overvalued.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7589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Peer‑implied market cap ≈ ₹31k Cr, ~50% below IPO cap.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011680"/>
            <a:ext cx="7589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38× oversubscription and 51% listing gain due to demand.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468880"/>
            <a:ext cx="7589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Stock corrected –25% within a year, aligning with fundamentals.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Company Snapshot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589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Food delivery &amp; restaurant discovery platform (founded 2010).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7589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IPO Date: 23 Jul 2021 | Issue Size: ₹9,375 Cr.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011680"/>
            <a:ext cx="7589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Price Band: ₹72‑76 | Final Price: ₹76.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2468880"/>
            <a:ext cx="7589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Listing Market Cap: ₹64,365 Cr | Enterprise Value: ₹59,933 Cr.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Comparable Company EV/Revenue</a:t>
            </a:r>
          </a:p>
        </p:txBody>
      </p:sp>
      <p:pic>
        <p:nvPicPr>
          <p:cNvPr id="3" name="Picture 2" descr="Peer_EV_Revenue_Bar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858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Valuation Bridge</a:t>
            </a:r>
          </a:p>
        </p:txBody>
      </p:sp>
      <p:pic>
        <p:nvPicPr>
          <p:cNvPr id="3" name="Picture 2" descr="Zomato_Valuation_Waterfal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431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Oversubscription by Investor Type</a:t>
            </a:r>
          </a:p>
        </p:txBody>
      </p:sp>
      <p:pic>
        <p:nvPicPr>
          <p:cNvPr id="3" name="Picture 2" descr="Zomato_IPO_Oversubscription_Bar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858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Strategic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589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Aggressive pricing succeeded via anchor &amp; book‑building strategy.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7589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Market corrected valuation within 12 months.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2011680"/>
            <a:ext cx="75895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Case study in demand-driven tech IPO pricing.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7481" y="3200400"/>
            <a:ext cx="25690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dirty="0"/>
              <a:t>Harsh Garg | </a:t>
            </a:r>
            <a:r>
              <a:rPr dirty="0">
                <a:hlinkClick r:id="rId2"/>
              </a:rPr>
              <a:t>LinkedIn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</TotalTime>
  <Words>178</Words>
  <Application>Microsoft Office PowerPoint</Application>
  <PresentationFormat>On-screen Show (4:3)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Calibri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Mr. HARSH GARG</cp:lastModifiedBy>
  <cp:revision>2</cp:revision>
  <dcterms:created xsi:type="dcterms:W3CDTF">2013-01-27T09:14:16Z</dcterms:created>
  <dcterms:modified xsi:type="dcterms:W3CDTF">2025-07-14T13:13:50Z</dcterms:modified>
  <cp:category/>
</cp:coreProperties>
</file>