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D522D6-D0B8-4DB8-8E0C-A3DC6F84542B}" type="doc">
      <dgm:prSet loTypeId="urn:microsoft.com/office/officeart/2005/8/layout/process1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IN"/>
        </a:p>
      </dgm:t>
    </dgm:pt>
    <dgm:pt modelId="{098C8EC2-2463-481A-B08A-45EDCA15AB52}">
      <dgm:prSet/>
      <dgm:spPr/>
      <dgm:t>
        <a:bodyPr/>
        <a:lstStyle/>
        <a:p>
          <a:r>
            <a:rPr lang="en-US" b="1" i="0" baseline="0" dirty="0"/>
            <a:t>Data Collection:</a:t>
          </a:r>
          <a:br>
            <a:rPr lang="en-US" b="0" i="0" baseline="0" dirty="0"/>
          </a:br>
          <a:r>
            <a:rPr lang="en-US" b="0" i="0" baseline="0" dirty="0"/>
            <a:t>       </a:t>
          </a:r>
        </a:p>
        <a:p>
          <a:r>
            <a:rPr lang="en-US" b="0" i="0" baseline="0" dirty="0"/>
            <a:t>Used a dataset with factors like region, soil type, crop type, weather, rainfall, etc.</a:t>
          </a:r>
          <a:endParaRPr lang="en-IN" dirty="0"/>
        </a:p>
      </dgm:t>
    </dgm:pt>
    <dgm:pt modelId="{402BD31C-5295-46C7-A6B2-3F5A51A72D1C}" type="parTrans" cxnId="{E9A71FE1-3F41-4398-9506-D91799C04EE8}">
      <dgm:prSet/>
      <dgm:spPr/>
      <dgm:t>
        <a:bodyPr/>
        <a:lstStyle/>
        <a:p>
          <a:endParaRPr lang="en-IN"/>
        </a:p>
      </dgm:t>
    </dgm:pt>
    <dgm:pt modelId="{25DA496F-8E71-4E9D-99E8-91FE6EC67D90}" type="sibTrans" cxnId="{E9A71FE1-3F41-4398-9506-D91799C04EE8}">
      <dgm:prSet/>
      <dgm:spPr/>
      <dgm:t>
        <a:bodyPr/>
        <a:lstStyle/>
        <a:p>
          <a:endParaRPr lang="en-IN"/>
        </a:p>
      </dgm:t>
    </dgm:pt>
    <dgm:pt modelId="{202381E2-0C28-400F-A2D8-E440C9A29E57}">
      <dgm:prSet/>
      <dgm:spPr/>
      <dgm:t>
        <a:bodyPr/>
        <a:lstStyle/>
        <a:p>
          <a:endParaRPr lang="en-US" b="1" i="0" baseline="0" dirty="0"/>
        </a:p>
        <a:p>
          <a:r>
            <a:rPr lang="en-US" b="1" i="0" baseline="0" dirty="0"/>
            <a:t>Data Preprocessing:</a:t>
          </a:r>
          <a:br>
            <a:rPr lang="en-US" b="0" i="0" baseline="0" dirty="0"/>
          </a:br>
          <a:r>
            <a:rPr lang="en-US" b="0" i="0" baseline="0" dirty="0"/>
            <a:t>      </a:t>
          </a:r>
        </a:p>
        <a:p>
          <a:r>
            <a:rPr lang="en-US" b="0" i="0" baseline="0" dirty="0"/>
            <a:t>Handled categorical and numerical features using one-hot encoding and other transformations.</a:t>
          </a:r>
          <a:endParaRPr lang="en-IN" dirty="0"/>
        </a:p>
      </dgm:t>
    </dgm:pt>
    <dgm:pt modelId="{5363FB77-F65A-42A1-90BE-6FC5B77B6553}" type="parTrans" cxnId="{5A3DE824-08E8-40EA-B9E4-0E3D6386AF1E}">
      <dgm:prSet/>
      <dgm:spPr/>
      <dgm:t>
        <a:bodyPr/>
        <a:lstStyle/>
        <a:p>
          <a:endParaRPr lang="en-IN"/>
        </a:p>
      </dgm:t>
    </dgm:pt>
    <dgm:pt modelId="{8F3A3A40-D9EA-4AF7-9DFE-8D37E80180C3}" type="sibTrans" cxnId="{5A3DE824-08E8-40EA-B9E4-0E3D6386AF1E}">
      <dgm:prSet/>
      <dgm:spPr/>
      <dgm:t>
        <a:bodyPr/>
        <a:lstStyle/>
        <a:p>
          <a:endParaRPr lang="en-IN"/>
        </a:p>
      </dgm:t>
    </dgm:pt>
    <dgm:pt modelId="{6FDE052E-79AB-4205-861F-F0460E7AFCA0}">
      <dgm:prSet/>
      <dgm:spPr/>
      <dgm:t>
        <a:bodyPr/>
        <a:lstStyle/>
        <a:p>
          <a:r>
            <a:rPr lang="en-US" b="1" i="0" baseline="0" dirty="0"/>
            <a:t>Model Training:</a:t>
          </a:r>
          <a:br>
            <a:rPr lang="en-US" b="0" i="0" baseline="0" dirty="0"/>
          </a:br>
          <a:r>
            <a:rPr lang="en-US" b="0" i="0" baseline="0" dirty="0"/>
            <a:t>       </a:t>
          </a:r>
        </a:p>
        <a:p>
          <a:r>
            <a:rPr lang="en-US" b="0" i="0" baseline="0" dirty="0"/>
            <a:t>Applied Random Forest Regressor to learn patterns from historical data.</a:t>
          </a:r>
          <a:endParaRPr lang="en-IN" dirty="0"/>
        </a:p>
      </dgm:t>
    </dgm:pt>
    <dgm:pt modelId="{7BFDD5EF-0529-4E20-9757-83DD88B5CD1F}" type="parTrans" cxnId="{A2C7CA14-C8D1-4D2C-B786-EA950D5E71A5}">
      <dgm:prSet/>
      <dgm:spPr/>
      <dgm:t>
        <a:bodyPr/>
        <a:lstStyle/>
        <a:p>
          <a:endParaRPr lang="en-IN"/>
        </a:p>
      </dgm:t>
    </dgm:pt>
    <dgm:pt modelId="{49056F50-6B27-4A37-B75C-2F6987792269}" type="sibTrans" cxnId="{A2C7CA14-C8D1-4D2C-B786-EA950D5E71A5}">
      <dgm:prSet/>
      <dgm:spPr/>
      <dgm:t>
        <a:bodyPr/>
        <a:lstStyle/>
        <a:p>
          <a:endParaRPr lang="en-IN"/>
        </a:p>
      </dgm:t>
    </dgm:pt>
    <dgm:pt modelId="{2D0D6014-7039-49F6-919B-716A77AB631A}">
      <dgm:prSet/>
      <dgm:spPr/>
      <dgm:t>
        <a:bodyPr/>
        <a:lstStyle/>
        <a:p>
          <a:r>
            <a:rPr lang="en-US" b="1" i="0" baseline="0" dirty="0"/>
            <a:t>User Interaction:</a:t>
          </a:r>
          <a:br>
            <a:rPr lang="en-US" b="0" i="0" baseline="0" dirty="0"/>
          </a:br>
          <a:r>
            <a:rPr lang="en-US" b="0" i="0" baseline="0" dirty="0"/>
            <a:t>      </a:t>
          </a:r>
        </a:p>
        <a:p>
          <a:r>
            <a:rPr lang="en-US" b="0" i="0" baseline="0" dirty="0"/>
            <a:t> Built an interface to collect input from users in a structured way.</a:t>
          </a:r>
          <a:endParaRPr lang="en-IN" dirty="0"/>
        </a:p>
      </dgm:t>
    </dgm:pt>
    <dgm:pt modelId="{877C0346-B013-4A8D-A79C-A28DB792D539}" type="parTrans" cxnId="{D934423F-2BB3-47BB-B7C4-9B9897F5AEBF}">
      <dgm:prSet/>
      <dgm:spPr/>
      <dgm:t>
        <a:bodyPr/>
        <a:lstStyle/>
        <a:p>
          <a:endParaRPr lang="en-IN"/>
        </a:p>
      </dgm:t>
    </dgm:pt>
    <dgm:pt modelId="{EED2FCD2-7315-4C51-A3A7-6544552820B4}" type="sibTrans" cxnId="{D934423F-2BB3-47BB-B7C4-9B9897F5AEBF}">
      <dgm:prSet/>
      <dgm:spPr/>
      <dgm:t>
        <a:bodyPr/>
        <a:lstStyle/>
        <a:p>
          <a:endParaRPr lang="en-IN"/>
        </a:p>
      </dgm:t>
    </dgm:pt>
    <dgm:pt modelId="{2DE559F8-5265-418B-A88F-1F7D642225A1}">
      <dgm:prSet/>
      <dgm:spPr/>
      <dgm:t>
        <a:bodyPr/>
        <a:lstStyle/>
        <a:p>
          <a:r>
            <a:rPr lang="en-US" b="1" i="0" baseline="0" dirty="0"/>
            <a:t>Prediction &amp; Evaluation:</a:t>
          </a:r>
          <a:br>
            <a:rPr lang="en-US" b="0" i="0" baseline="0" dirty="0"/>
          </a:br>
          <a:r>
            <a:rPr lang="en-US" b="0" i="0" baseline="0" dirty="0"/>
            <a:t>       </a:t>
          </a:r>
        </a:p>
        <a:p>
          <a:r>
            <a:rPr lang="en-US" b="0" i="0" baseline="0" dirty="0"/>
            <a:t>Provided predicted yield along with an expected range to account for variations.</a:t>
          </a:r>
          <a:endParaRPr lang="en-IN" dirty="0"/>
        </a:p>
      </dgm:t>
    </dgm:pt>
    <dgm:pt modelId="{77DDF5A8-FD3D-49B7-A0B2-EB8CF760CBF2}" type="parTrans" cxnId="{EF96EF1F-9D16-4098-B1E2-72335B3752D7}">
      <dgm:prSet/>
      <dgm:spPr/>
      <dgm:t>
        <a:bodyPr/>
        <a:lstStyle/>
        <a:p>
          <a:endParaRPr lang="en-IN"/>
        </a:p>
      </dgm:t>
    </dgm:pt>
    <dgm:pt modelId="{9A3DC394-3A3D-425E-84C7-B3396C140DBD}" type="sibTrans" cxnId="{EF96EF1F-9D16-4098-B1E2-72335B3752D7}">
      <dgm:prSet/>
      <dgm:spPr/>
      <dgm:t>
        <a:bodyPr/>
        <a:lstStyle/>
        <a:p>
          <a:endParaRPr lang="en-IN"/>
        </a:p>
      </dgm:t>
    </dgm:pt>
    <dgm:pt modelId="{88CE4E93-8A8A-4A54-96C7-F8934861E033}" type="pres">
      <dgm:prSet presAssocID="{ECD522D6-D0B8-4DB8-8E0C-A3DC6F84542B}" presName="Name0" presStyleCnt="0">
        <dgm:presLayoutVars>
          <dgm:dir/>
          <dgm:resizeHandles val="exact"/>
        </dgm:presLayoutVars>
      </dgm:prSet>
      <dgm:spPr/>
    </dgm:pt>
    <dgm:pt modelId="{0592F223-0176-4447-92D5-9965B1A56D74}" type="pres">
      <dgm:prSet presAssocID="{098C8EC2-2463-481A-B08A-45EDCA15AB52}" presName="node" presStyleLbl="node1" presStyleIdx="0" presStyleCnt="5">
        <dgm:presLayoutVars>
          <dgm:bulletEnabled val="1"/>
        </dgm:presLayoutVars>
      </dgm:prSet>
      <dgm:spPr/>
    </dgm:pt>
    <dgm:pt modelId="{470FD932-008C-4E20-AD15-D53A2467E6BB}" type="pres">
      <dgm:prSet presAssocID="{25DA496F-8E71-4E9D-99E8-91FE6EC67D90}" presName="sibTrans" presStyleLbl="sibTrans2D1" presStyleIdx="0" presStyleCnt="4"/>
      <dgm:spPr/>
    </dgm:pt>
    <dgm:pt modelId="{B1CA6900-3FBF-4830-8CB4-A1309DDD9A15}" type="pres">
      <dgm:prSet presAssocID="{25DA496F-8E71-4E9D-99E8-91FE6EC67D90}" presName="connectorText" presStyleLbl="sibTrans2D1" presStyleIdx="0" presStyleCnt="4"/>
      <dgm:spPr/>
    </dgm:pt>
    <dgm:pt modelId="{B63383BD-11F2-4F23-86E8-B4AD656E42E7}" type="pres">
      <dgm:prSet presAssocID="{202381E2-0C28-400F-A2D8-E440C9A29E57}" presName="node" presStyleLbl="node1" presStyleIdx="1" presStyleCnt="5">
        <dgm:presLayoutVars>
          <dgm:bulletEnabled val="1"/>
        </dgm:presLayoutVars>
      </dgm:prSet>
      <dgm:spPr/>
    </dgm:pt>
    <dgm:pt modelId="{9B01FDED-EFCB-4A93-BE3C-220E062F7CF8}" type="pres">
      <dgm:prSet presAssocID="{8F3A3A40-D9EA-4AF7-9DFE-8D37E80180C3}" presName="sibTrans" presStyleLbl="sibTrans2D1" presStyleIdx="1" presStyleCnt="4"/>
      <dgm:spPr/>
    </dgm:pt>
    <dgm:pt modelId="{603EA653-F036-4022-9B59-8F38BF7EDF94}" type="pres">
      <dgm:prSet presAssocID="{8F3A3A40-D9EA-4AF7-9DFE-8D37E80180C3}" presName="connectorText" presStyleLbl="sibTrans2D1" presStyleIdx="1" presStyleCnt="4"/>
      <dgm:spPr/>
    </dgm:pt>
    <dgm:pt modelId="{EF874575-34E4-45E7-A413-8FCE0678AA96}" type="pres">
      <dgm:prSet presAssocID="{6FDE052E-79AB-4205-861F-F0460E7AFCA0}" presName="node" presStyleLbl="node1" presStyleIdx="2" presStyleCnt="5">
        <dgm:presLayoutVars>
          <dgm:bulletEnabled val="1"/>
        </dgm:presLayoutVars>
      </dgm:prSet>
      <dgm:spPr/>
    </dgm:pt>
    <dgm:pt modelId="{5D02047C-F2AD-4051-BC9F-A88E2C3CF59C}" type="pres">
      <dgm:prSet presAssocID="{49056F50-6B27-4A37-B75C-2F6987792269}" presName="sibTrans" presStyleLbl="sibTrans2D1" presStyleIdx="2" presStyleCnt="4"/>
      <dgm:spPr/>
    </dgm:pt>
    <dgm:pt modelId="{6C180730-EEC3-457A-92FD-9DB7AD44BEF1}" type="pres">
      <dgm:prSet presAssocID="{49056F50-6B27-4A37-B75C-2F6987792269}" presName="connectorText" presStyleLbl="sibTrans2D1" presStyleIdx="2" presStyleCnt="4"/>
      <dgm:spPr/>
    </dgm:pt>
    <dgm:pt modelId="{152FAA10-BA88-497C-879E-9E303AFA6DBE}" type="pres">
      <dgm:prSet presAssocID="{2D0D6014-7039-49F6-919B-716A77AB631A}" presName="node" presStyleLbl="node1" presStyleIdx="3" presStyleCnt="5">
        <dgm:presLayoutVars>
          <dgm:bulletEnabled val="1"/>
        </dgm:presLayoutVars>
      </dgm:prSet>
      <dgm:spPr/>
    </dgm:pt>
    <dgm:pt modelId="{AD3E7B1C-FAD5-4184-9482-08289DAE776E}" type="pres">
      <dgm:prSet presAssocID="{EED2FCD2-7315-4C51-A3A7-6544552820B4}" presName="sibTrans" presStyleLbl="sibTrans2D1" presStyleIdx="3" presStyleCnt="4"/>
      <dgm:spPr/>
    </dgm:pt>
    <dgm:pt modelId="{0D1CE826-106D-4ED9-B6A2-16D20E0CCBC9}" type="pres">
      <dgm:prSet presAssocID="{EED2FCD2-7315-4C51-A3A7-6544552820B4}" presName="connectorText" presStyleLbl="sibTrans2D1" presStyleIdx="3" presStyleCnt="4"/>
      <dgm:spPr/>
    </dgm:pt>
    <dgm:pt modelId="{1B44BB97-1A3B-4F79-B708-DADAF3FF19A3}" type="pres">
      <dgm:prSet presAssocID="{2DE559F8-5265-418B-A88F-1F7D642225A1}" presName="node" presStyleLbl="node1" presStyleIdx="4" presStyleCnt="5">
        <dgm:presLayoutVars>
          <dgm:bulletEnabled val="1"/>
        </dgm:presLayoutVars>
      </dgm:prSet>
      <dgm:spPr/>
    </dgm:pt>
  </dgm:ptLst>
  <dgm:cxnLst>
    <dgm:cxn modelId="{D1495C12-B054-48E2-A535-A51629C342D7}" type="presOf" srcId="{6FDE052E-79AB-4205-861F-F0460E7AFCA0}" destId="{EF874575-34E4-45E7-A413-8FCE0678AA96}" srcOrd="0" destOrd="0" presId="urn:microsoft.com/office/officeart/2005/8/layout/process1"/>
    <dgm:cxn modelId="{A2C7CA14-C8D1-4D2C-B786-EA950D5E71A5}" srcId="{ECD522D6-D0B8-4DB8-8E0C-A3DC6F84542B}" destId="{6FDE052E-79AB-4205-861F-F0460E7AFCA0}" srcOrd="2" destOrd="0" parTransId="{7BFDD5EF-0529-4E20-9757-83DD88B5CD1F}" sibTransId="{49056F50-6B27-4A37-B75C-2F6987792269}"/>
    <dgm:cxn modelId="{EF96EF1F-9D16-4098-B1E2-72335B3752D7}" srcId="{ECD522D6-D0B8-4DB8-8E0C-A3DC6F84542B}" destId="{2DE559F8-5265-418B-A88F-1F7D642225A1}" srcOrd="4" destOrd="0" parTransId="{77DDF5A8-FD3D-49B7-A0B2-EB8CF760CBF2}" sibTransId="{9A3DC394-3A3D-425E-84C7-B3396C140DBD}"/>
    <dgm:cxn modelId="{AB0C1120-D142-49F7-BE4D-8038E2473E77}" type="presOf" srcId="{EED2FCD2-7315-4C51-A3A7-6544552820B4}" destId="{0D1CE826-106D-4ED9-B6A2-16D20E0CCBC9}" srcOrd="1" destOrd="0" presId="urn:microsoft.com/office/officeart/2005/8/layout/process1"/>
    <dgm:cxn modelId="{5A3DE824-08E8-40EA-B9E4-0E3D6386AF1E}" srcId="{ECD522D6-D0B8-4DB8-8E0C-A3DC6F84542B}" destId="{202381E2-0C28-400F-A2D8-E440C9A29E57}" srcOrd="1" destOrd="0" parTransId="{5363FB77-F65A-42A1-90BE-6FC5B77B6553}" sibTransId="{8F3A3A40-D9EA-4AF7-9DFE-8D37E80180C3}"/>
    <dgm:cxn modelId="{7C103E36-E9AB-43A1-9A5E-77FC7E83A22D}" type="presOf" srcId="{25DA496F-8E71-4E9D-99E8-91FE6EC67D90}" destId="{470FD932-008C-4E20-AD15-D53A2467E6BB}" srcOrd="0" destOrd="0" presId="urn:microsoft.com/office/officeart/2005/8/layout/process1"/>
    <dgm:cxn modelId="{D934423F-2BB3-47BB-B7C4-9B9897F5AEBF}" srcId="{ECD522D6-D0B8-4DB8-8E0C-A3DC6F84542B}" destId="{2D0D6014-7039-49F6-919B-716A77AB631A}" srcOrd="3" destOrd="0" parTransId="{877C0346-B013-4A8D-A79C-A28DB792D539}" sibTransId="{EED2FCD2-7315-4C51-A3A7-6544552820B4}"/>
    <dgm:cxn modelId="{FBA46861-EDFB-4889-B1CC-8E6B6E3698F4}" type="presOf" srcId="{2DE559F8-5265-418B-A88F-1F7D642225A1}" destId="{1B44BB97-1A3B-4F79-B708-DADAF3FF19A3}" srcOrd="0" destOrd="0" presId="urn:microsoft.com/office/officeart/2005/8/layout/process1"/>
    <dgm:cxn modelId="{09E88564-60E5-4416-A7CF-84A488B97469}" type="presOf" srcId="{ECD522D6-D0B8-4DB8-8E0C-A3DC6F84542B}" destId="{88CE4E93-8A8A-4A54-96C7-F8934861E033}" srcOrd="0" destOrd="0" presId="urn:microsoft.com/office/officeart/2005/8/layout/process1"/>
    <dgm:cxn modelId="{D3736A67-B2E3-43FC-A9CC-A44E8AA20809}" type="presOf" srcId="{202381E2-0C28-400F-A2D8-E440C9A29E57}" destId="{B63383BD-11F2-4F23-86E8-B4AD656E42E7}" srcOrd="0" destOrd="0" presId="urn:microsoft.com/office/officeart/2005/8/layout/process1"/>
    <dgm:cxn modelId="{5CC3AE53-9745-47A5-A1F3-1000F75CFF37}" type="presOf" srcId="{49056F50-6B27-4A37-B75C-2F6987792269}" destId="{5D02047C-F2AD-4051-BC9F-A88E2C3CF59C}" srcOrd="0" destOrd="0" presId="urn:microsoft.com/office/officeart/2005/8/layout/process1"/>
    <dgm:cxn modelId="{7B701979-2F7A-4BC5-BC67-B066E5248B97}" type="presOf" srcId="{49056F50-6B27-4A37-B75C-2F6987792269}" destId="{6C180730-EEC3-457A-92FD-9DB7AD44BEF1}" srcOrd="1" destOrd="0" presId="urn:microsoft.com/office/officeart/2005/8/layout/process1"/>
    <dgm:cxn modelId="{457D8796-84F2-4615-A196-748E1FD92A8D}" type="presOf" srcId="{098C8EC2-2463-481A-B08A-45EDCA15AB52}" destId="{0592F223-0176-4447-92D5-9965B1A56D74}" srcOrd="0" destOrd="0" presId="urn:microsoft.com/office/officeart/2005/8/layout/process1"/>
    <dgm:cxn modelId="{D18F119D-50D6-423E-A02D-078781E04F3B}" type="presOf" srcId="{2D0D6014-7039-49F6-919B-716A77AB631A}" destId="{152FAA10-BA88-497C-879E-9E303AFA6DBE}" srcOrd="0" destOrd="0" presId="urn:microsoft.com/office/officeart/2005/8/layout/process1"/>
    <dgm:cxn modelId="{9366F8A0-4290-40AA-881A-9CF03A40F57E}" type="presOf" srcId="{8F3A3A40-D9EA-4AF7-9DFE-8D37E80180C3}" destId="{603EA653-F036-4022-9B59-8F38BF7EDF94}" srcOrd="1" destOrd="0" presId="urn:microsoft.com/office/officeart/2005/8/layout/process1"/>
    <dgm:cxn modelId="{00A030A1-60DE-483F-96C2-C595562E582C}" type="presOf" srcId="{EED2FCD2-7315-4C51-A3A7-6544552820B4}" destId="{AD3E7B1C-FAD5-4184-9482-08289DAE776E}" srcOrd="0" destOrd="0" presId="urn:microsoft.com/office/officeart/2005/8/layout/process1"/>
    <dgm:cxn modelId="{E9A71FE1-3F41-4398-9506-D91799C04EE8}" srcId="{ECD522D6-D0B8-4DB8-8E0C-A3DC6F84542B}" destId="{098C8EC2-2463-481A-B08A-45EDCA15AB52}" srcOrd="0" destOrd="0" parTransId="{402BD31C-5295-46C7-A6B2-3F5A51A72D1C}" sibTransId="{25DA496F-8E71-4E9D-99E8-91FE6EC67D90}"/>
    <dgm:cxn modelId="{6C7215EE-BF10-4705-9046-B12B66C4D868}" type="presOf" srcId="{25DA496F-8E71-4E9D-99E8-91FE6EC67D90}" destId="{B1CA6900-3FBF-4830-8CB4-A1309DDD9A15}" srcOrd="1" destOrd="0" presId="urn:microsoft.com/office/officeart/2005/8/layout/process1"/>
    <dgm:cxn modelId="{491931F0-2530-4BF5-ACBF-BE832C992B0B}" type="presOf" srcId="{8F3A3A40-D9EA-4AF7-9DFE-8D37E80180C3}" destId="{9B01FDED-EFCB-4A93-BE3C-220E062F7CF8}" srcOrd="0" destOrd="0" presId="urn:microsoft.com/office/officeart/2005/8/layout/process1"/>
    <dgm:cxn modelId="{EF6A9D8E-05CC-482F-BBA1-1CE06676DBB5}" type="presParOf" srcId="{88CE4E93-8A8A-4A54-96C7-F8934861E033}" destId="{0592F223-0176-4447-92D5-9965B1A56D74}" srcOrd="0" destOrd="0" presId="urn:microsoft.com/office/officeart/2005/8/layout/process1"/>
    <dgm:cxn modelId="{175F4007-A8E8-4E96-A8D1-0121769FD09C}" type="presParOf" srcId="{88CE4E93-8A8A-4A54-96C7-F8934861E033}" destId="{470FD932-008C-4E20-AD15-D53A2467E6BB}" srcOrd="1" destOrd="0" presId="urn:microsoft.com/office/officeart/2005/8/layout/process1"/>
    <dgm:cxn modelId="{7F67F738-E10B-42A9-A31B-61359545819E}" type="presParOf" srcId="{470FD932-008C-4E20-AD15-D53A2467E6BB}" destId="{B1CA6900-3FBF-4830-8CB4-A1309DDD9A15}" srcOrd="0" destOrd="0" presId="urn:microsoft.com/office/officeart/2005/8/layout/process1"/>
    <dgm:cxn modelId="{1FC7FF1D-B601-41E0-BDB5-31EA117DB714}" type="presParOf" srcId="{88CE4E93-8A8A-4A54-96C7-F8934861E033}" destId="{B63383BD-11F2-4F23-86E8-B4AD656E42E7}" srcOrd="2" destOrd="0" presId="urn:microsoft.com/office/officeart/2005/8/layout/process1"/>
    <dgm:cxn modelId="{44FA11D0-0D26-4FE6-A8F5-44A3D97922E5}" type="presParOf" srcId="{88CE4E93-8A8A-4A54-96C7-F8934861E033}" destId="{9B01FDED-EFCB-4A93-BE3C-220E062F7CF8}" srcOrd="3" destOrd="0" presId="urn:microsoft.com/office/officeart/2005/8/layout/process1"/>
    <dgm:cxn modelId="{B0966BA8-5F83-4967-A48F-368D14848248}" type="presParOf" srcId="{9B01FDED-EFCB-4A93-BE3C-220E062F7CF8}" destId="{603EA653-F036-4022-9B59-8F38BF7EDF94}" srcOrd="0" destOrd="0" presId="urn:microsoft.com/office/officeart/2005/8/layout/process1"/>
    <dgm:cxn modelId="{EB79FDCA-C020-42A6-BCB5-4C534EECF2B0}" type="presParOf" srcId="{88CE4E93-8A8A-4A54-96C7-F8934861E033}" destId="{EF874575-34E4-45E7-A413-8FCE0678AA96}" srcOrd="4" destOrd="0" presId="urn:microsoft.com/office/officeart/2005/8/layout/process1"/>
    <dgm:cxn modelId="{E20F9FBE-BCFF-45F6-8348-8670FE484604}" type="presParOf" srcId="{88CE4E93-8A8A-4A54-96C7-F8934861E033}" destId="{5D02047C-F2AD-4051-BC9F-A88E2C3CF59C}" srcOrd="5" destOrd="0" presId="urn:microsoft.com/office/officeart/2005/8/layout/process1"/>
    <dgm:cxn modelId="{2D2FEF97-196E-4B12-BEA3-46C7BA9FC352}" type="presParOf" srcId="{5D02047C-F2AD-4051-BC9F-A88E2C3CF59C}" destId="{6C180730-EEC3-457A-92FD-9DB7AD44BEF1}" srcOrd="0" destOrd="0" presId="urn:microsoft.com/office/officeart/2005/8/layout/process1"/>
    <dgm:cxn modelId="{4B28C98A-C889-4A85-901B-94C7E17FA480}" type="presParOf" srcId="{88CE4E93-8A8A-4A54-96C7-F8934861E033}" destId="{152FAA10-BA88-497C-879E-9E303AFA6DBE}" srcOrd="6" destOrd="0" presId="urn:microsoft.com/office/officeart/2005/8/layout/process1"/>
    <dgm:cxn modelId="{5B6472DD-51F7-448D-BBBE-8AD20F77F952}" type="presParOf" srcId="{88CE4E93-8A8A-4A54-96C7-F8934861E033}" destId="{AD3E7B1C-FAD5-4184-9482-08289DAE776E}" srcOrd="7" destOrd="0" presId="urn:microsoft.com/office/officeart/2005/8/layout/process1"/>
    <dgm:cxn modelId="{9AA0E949-5275-4A15-A705-B5A9E8CB3C1D}" type="presParOf" srcId="{AD3E7B1C-FAD5-4184-9482-08289DAE776E}" destId="{0D1CE826-106D-4ED9-B6A2-16D20E0CCBC9}" srcOrd="0" destOrd="0" presId="urn:microsoft.com/office/officeart/2005/8/layout/process1"/>
    <dgm:cxn modelId="{3B6CF6DD-C1C0-4CA0-8338-6F57E828BAB4}" type="presParOf" srcId="{88CE4E93-8A8A-4A54-96C7-F8934861E033}" destId="{1B44BB97-1A3B-4F79-B708-DADAF3FF19A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F6405B-DF66-47EE-AF9C-D02A0CF1B6A3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D463B9B0-343E-4564-B4FB-3E03D7D5766B}">
      <dgm:prSet custT="1"/>
      <dgm:spPr/>
      <dgm:t>
        <a:bodyPr/>
        <a:lstStyle/>
        <a:p>
          <a:r>
            <a:rPr lang="en-US" sz="1400" b="0" i="0" dirty="0"/>
            <a:t>- This project successfully demonstrates how machine learning can empower farmers by transforming uncertainty into actionable insights.</a:t>
          </a:r>
          <a:endParaRPr lang="en-IN" sz="1400" dirty="0"/>
        </a:p>
      </dgm:t>
    </dgm:pt>
    <dgm:pt modelId="{B6E770EB-7C91-4C80-AB88-11BFA370207B}" type="parTrans" cxnId="{E2D53B0D-2D8D-49A6-B358-D5FC4089E021}">
      <dgm:prSet/>
      <dgm:spPr/>
      <dgm:t>
        <a:bodyPr/>
        <a:lstStyle/>
        <a:p>
          <a:endParaRPr lang="en-IN" sz="1400"/>
        </a:p>
      </dgm:t>
    </dgm:pt>
    <dgm:pt modelId="{C40E1FD9-F755-488D-A6D2-7FA3F724EA79}" type="sibTrans" cxnId="{E2D53B0D-2D8D-49A6-B358-D5FC4089E021}">
      <dgm:prSet/>
      <dgm:spPr/>
      <dgm:t>
        <a:bodyPr/>
        <a:lstStyle/>
        <a:p>
          <a:endParaRPr lang="en-IN" sz="1400"/>
        </a:p>
      </dgm:t>
    </dgm:pt>
    <dgm:pt modelId="{0813EB80-A77D-4F24-B432-733D3905C45C}">
      <dgm:prSet custT="1"/>
      <dgm:spPr/>
      <dgm:t>
        <a:bodyPr/>
        <a:lstStyle/>
        <a:p>
          <a:r>
            <a:rPr lang="en-US" sz="1400" b="0" i="0" dirty="0"/>
            <a:t>- By providing accurate crop yield predictions (achieving an R² value of 0.89), farmers can plan better, allocate resources efficiently, and reduce financial and environmental risks.</a:t>
          </a:r>
          <a:endParaRPr lang="en-IN" sz="1400" dirty="0"/>
        </a:p>
      </dgm:t>
    </dgm:pt>
    <dgm:pt modelId="{98F9BB99-3692-4CC1-B79A-F5435131EA67}" type="parTrans" cxnId="{1EAB9356-11BE-47D1-AAA5-D1A2055913D1}">
      <dgm:prSet/>
      <dgm:spPr/>
      <dgm:t>
        <a:bodyPr/>
        <a:lstStyle/>
        <a:p>
          <a:endParaRPr lang="en-IN" sz="1400"/>
        </a:p>
      </dgm:t>
    </dgm:pt>
    <dgm:pt modelId="{616DB5FC-E6B4-4E09-9D4B-31548E363077}" type="sibTrans" cxnId="{1EAB9356-11BE-47D1-AAA5-D1A2055913D1}">
      <dgm:prSet/>
      <dgm:spPr/>
      <dgm:t>
        <a:bodyPr/>
        <a:lstStyle/>
        <a:p>
          <a:endParaRPr lang="en-IN" sz="1400"/>
        </a:p>
      </dgm:t>
    </dgm:pt>
    <dgm:pt modelId="{633B3ED2-E2F5-43E9-A2F4-9DC4F4496B50}">
      <dgm:prSet custT="1"/>
      <dgm:spPr/>
      <dgm:t>
        <a:bodyPr/>
        <a:lstStyle/>
        <a:p>
          <a:r>
            <a:rPr lang="en-US" sz="1400" b="0" i="0" dirty="0"/>
            <a:t>- The system is simple, affordable, and accessible—bridging the gap between advanced analytics and everyday farming needs, making it useful for farmers of all backgrounds.</a:t>
          </a:r>
          <a:endParaRPr lang="en-IN" sz="1400" dirty="0"/>
        </a:p>
      </dgm:t>
    </dgm:pt>
    <dgm:pt modelId="{370131AC-E70B-4A36-81FF-CD2D3AB12ED7}" type="parTrans" cxnId="{3FDE8210-C5FA-4AF9-B51B-7DA792909821}">
      <dgm:prSet/>
      <dgm:spPr/>
      <dgm:t>
        <a:bodyPr/>
        <a:lstStyle/>
        <a:p>
          <a:endParaRPr lang="en-IN" sz="1400"/>
        </a:p>
      </dgm:t>
    </dgm:pt>
    <dgm:pt modelId="{DC67B5FA-D397-4ECC-AD5B-3210A85057B7}" type="sibTrans" cxnId="{3FDE8210-C5FA-4AF9-B51B-7DA792909821}">
      <dgm:prSet/>
      <dgm:spPr/>
      <dgm:t>
        <a:bodyPr/>
        <a:lstStyle/>
        <a:p>
          <a:endParaRPr lang="en-IN" sz="1400"/>
        </a:p>
      </dgm:t>
    </dgm:pt>
    <dgm:pt modelId="{E7CEAE96-DEFD-45BF-BFFD-605A822B5F8C}">
      <dgm:prSet custT="1"/>
      <dgm:spPr/>
      <dgm:t>
        <a:bodyPr/>
        <a:lstStyle/>
        <a:p>
          <a:r>
            <a:rPr lang="en-US" sz="1400" b="0" i="0" dirty="0"/>
            <a:t>- Our analysis identified key factors like rainfall, temperature, and soil type, helping farmers prioritize interventions and improve productivity.</a:t>
          </a:r>
          <a:endParaRPr lang="en-IN" sz="1400" dirty="0"/>
        </a:p>
      </dgm:t>
    </dgm:pt>
    <dgm:pt modelId="{C23F5FFB-1E30-40AC-95EF-E6AD67F70745}" type="parTrans" cxnId="{41AD4788-324D-4D27-B3EA-9A41335754FD}">
      <dgm:prSet/>
      <dgm:spPr/>
      <dgm:t>
        <a:bodyPr/>
        <a:lstStyle/>
        <a:p>
          <a:endParaRPr lang="en-IN" sz="1400"/>
        </a:p>
      </dgm:t>
    </dgm:pt>
    <dgm:pt modelId="{F2A9D8CC-6285-437B-BC5B-D290827788F7}" type="sibTrans" cxnId="{41AD4788-324D-4D27-B3EA-9A41335754FD}">
      <dgm:prSet/>
      <dgm:spPr/>
      <dgm:t>
        <a:bodyPr/>
        <a:lstStyle/>
        <a:p>
          <a:endParaRPr lang="en-IN" sz="1400"/>
        </a:p>
      </dgm:t>
    </dgm:pt>
    <dgm:pt modelId="{EFBE1F3A-AF1F-43D4-8F51-82E6D9C8C512}">
      <dgm:prSet custT="1"/>
      <dgm:spPr/>
      <dgm:t>
        <a:bodyPr/>
        <a:lstStyle/>
        <a:p>
          <a:r>
            <a:rPr lang="en-US" sz="1400" b="0" i="0" dirty="0"/>
            <a:t>- With data-driven solutions like this, we can support sustainable agriculture, improve livelihoods, and ensure food security for communities around the world.</a:t>
          </a:r>
          <a:endParaRPr lang="en-IN" sz="1400" dirty="0"/>
        </a:p>
      </dgm:t>
    </dgm:pt>
    <dgm:pt modelId="{469E4053-3CA0-4F15-A6E2-66CCBAD77E25}" type="parTrans" cxnId="{29C9B4DC-3646-4BCF-8768-E18DD7C189F1}">
      <dgm:prSet/>
      <dgm:spPr/>
      <dgm:t>
        <a:bodyPr/>
        <a:lstStyle/>
        <a:p>
          <a:endParaRPr lang="en-IN" sz="1400"/>
        </a:p>
      </dgm:t>
    </dgm:pt>
    <dgm:pt modelId="{4F6B4941-A3AC-4657-8EF2-209ECEB73673}" type="sibTrans" cxnId="{29C9B4DC-3646-4BCF-8768-E18DD7C189F1}">
      <dgm:prSet/>
      <dgm:spPr/>
      <dgm:t>
        <a:bodyPr/>
        <a:lstStyle/>
        <a:p>
          <a:endParaRPr lang="en-IN" sz="1400"/>
        </a:p>
      </dgm:t>
    </dgm:pt>
    <dgm:pt modelId="{49DAC991-C543-4F8D-AAB8-A6745E3CC0EB}">
      <dgm:prSet custT="1"/>
      <dgm:spPr/>
      <dgm:t>
        <a:bodyPr/>
        <a:lstStyle/>
        <a:p>
          <a:r>
            <a:rPr lang="en-US" sz="1400" b="0" i="0" dirty="0"/>
            <a:t>- Smart farming is the future—and this solution is a crucial step toward creating a smarter, more connected, and resilient agricultural ecosystem.</a:t>
          </a:r>
          <a:endParaRPr lang="en-IN" sz="1400" b="0" dirty="0"/>
        </a:p>
      </dgm:t>
    </dgm:pt>
    <dgm:pt modelId="{BD65F55C-C4ED-476F-89B3-A079756F4E03}" type="parTrans" cxnId="{58EE26CD-0D81-44DC-A313-E565AD940A98}">
      <dgm:prSet/>
      <dgm:spPr/>
      <dgm:t>
        <a:bodyPr/>
        <a:lstStyle/>
        <a:p>
          <a:endParaRPr lang="en-IN" sz="1400"/>
        </a:p>
      </dgm:t>
    </dgm:pt>
    <dgm:pt modelId="{01E9E38C-A23E-43FE-BAC4-3E2FF34BA8BF}" type="sibTrans" cxnId="{58EE26CD-0D81-44DC-A313-E565AD940A98}">
      <dgm:prSet/>
      <dgm:spPr/>
      <dgm:t>
        <a:bodyPr/>
        <a:lstStyle/>
        <a:p>
          <a:endParaRPr lang="en-IN" sz="1400"/>
        </a:p>
      </dgm:t>
    </dgm:pt>
    <dgm:pt modelId="{94FE94DC-3E73-4AA3-88E2-3CA27E8CCA65}" type="pres">
      <dgm:prSet presAssocID="{C4F6405B-DF66-47EE-AF9C-D02A0CF1B6A3}" presName="linear" presStyleCnt="0">
        <dgm:presLayoutVars>
          <dgm:animLvl val="lvl"/>
          <dgm:resizeHandles val="exact"/>
        </dgm:presLayoutVars>
      </dgm:prSet>
      <dgm:spPr/>
    </dgm:pt>
    <dgm:pt modelId="{13947F39-F37A-4C35-BFDE-4FBB767A27F8}" type="pres">
      <dgm:prSet presAssocID="{D463B9B0-343E-4564-B4FB-3E03D7D5766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D008261-02C5-44F4-BE0B-3BBC0A586823}" type="pres">
      <dgm:prSet presAssocID="{C40E1FD9-F755-488D-A6D2-7FA3F724EA79}" presName="spacer" presStyleCnt="0"/>
      <dgm:spPr/>
    </dgm:pt>
    <dgm:pt modelId="{C64B11EE-9726-4E34-9B31-F3C8658F1325}" type="pres">
      <dgm:prSet presAssocID="{0813EB80-A77D-4F24-B432-733D3905C45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EF84111-E621-47F4-BF24-7F9E0F4EDFAE}" type="pres">
      <dgm:prSet presAssocID="{616DB5FC-E6B4-4E09-9D4B-31548E363077}" presName="spacer" presStyleCnt="0"/>
      <dgm:spPr/>
    </dgm:pt>
    <dgm:pt modelId="{30BA10A9-57E2-4CA5-8E15-236A98F0D7E7}" type="pres">
      <dgm:prSet presAssocID="{633B3ED2-E2F5-43E9-A2F4-9DC4F4496B5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FAB4430-5464-4B78-AB5D-FC4EF831FA6E}" type="pres">
      <dgm:prSet presAssocID="{DC67B5FA-D397-4ECC-AD5B-3210A85057B7}" presName="spacer" presStyleCnt="0"/>
      <dgm:spPr/>
    </dgm:pt>
    <dgm:pt modelId="{1B326892-D0A0-4C04-A0F9-EAFDDFF7654C}" type="pres">
      <dgm:prSet presAssocID="{E7CEAE96-DEFD-45BF-BFFD-605A822B5F8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6297B2D-C266-4463-8073-AAAB4BF88B6A}" type="pres">
      <dgm:prSet presAssocID="{F2A9D8CC-6285-437B-BC5B-D290827788F7}" presName="spacer" presStyleCnt="0"/>
      <dgm:spPr/>
    </dgm:pt>
    <dgm:pt modelId="{657B424C-1F09-49E8-A6E8-A1146E9EADF4}" type="pres">
      <dgm:prSet presAssocID="{EFBE1F3A-AF1F-43D4-8F51-82E6D9C8C51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6D654AE-4F0C-4170-819B-A4BE38B39F51}" type="pres">
      <dgm:prSet presAssocID="{4F6B4941-A3AC-4657-8EF2-209ECEB73673}" presName="spacer" presStyleCnt="0"/>
      <dgm:spPr/>
    </dgm:pt>
    <dgm:pt modelId="{B77ABCA4-404C-458C-ADEF-15CF4D2F2C1D}" type="pres">
      <dgm:prSet presAssocID="{49DAC991-C543-4F8D-AAB8-A6745E3CC0E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2D53B0D-2D8D-49A6-B358-D5FC4089E021}" srcId="{C4F6405B-DF66-47EE-AF9C-D02A0CF1B6A3}" destId="{D463B9B0-343E-4564-B4FB-3E03D7D5766B}" srcOrd="0" destOrd="0" parTransId="{B6E770EB-7C91-4C80-AB88-11BFA370207B}" sibTransId="{C40E1FD9-F755-488D-A6D2-7FA3F724EA79}"/>
    <dgm:cxn modelId="{3FDE8210-C5FA-4AF9-B51B-7DA792909821}" srcId="{C4F6405B-DF66-47EE-AF9C-D02A0CF1B6A3}" destId="{633B3ED2-E2F5-43E9-A2F4-9DC4F4496B50}" srcOrd="2" destOrd="0" parTransId="{370131AC-E70B-4A36-81FF-CD2D3AB12ED7}" sibTransId="{DC67B5FA-D397-4ECC-AD5B-3210A85057B7}"/>
    <dgm:cxn modelId="{CD7F462E-0BDB-4718-BDC4-AD02C983B82C}" type="presOf" srcId="{D463B9B0-343E-4564-B4FB-3E03D7D5766B}" destId="{13947F39-F37A-4C35-BFDE-4FBB767A27F8}" srcOrd="0" destOrd="0" presId="urn:microsoft.com/office/officeart/2005/8/layout/vList2"/>
    <dgm:cxn modelId="{B4676032-E37F-4815-9765-DC612A00E828}" type="presOf" srcId="{EFBE1F3A-AF1F-43D4-8F51-82E6D9C8C512}" destId="{657B424C-1F09-49E8-A6E8-A1146E9EADF4}" srcOrd="0" destOrd="0" presId="urn:microsoft.com/office/officeart/2005/8/layout/vList2"/>
    <dgm:cxn modelId="{0B578237-5215-470A-8216-4B92B0EAE0DF}" type="presOf" srcId="{0813EB80-A77D-4F24-B432-733D3905C45C}" destId="{C64B11EE-9726-4E34-9B31-F3C8658F1325}" srcOrd="0" destOrd="0" presId="urn:microsoft.com/office/officeart/2005/8/layout/vList2"/>
    <dgm:cxn modelId="{66A4DD54-86D5-49D0-8254-4FCA9430B0F8}" type="presOf" srcId="{C4F6405B-DF66-47EE-AF9C-D02A0CF1B6A3}" destId="{94FE94DC-3E73-4AA3-88E2-3CA27E8CCA65}" srcOrd="0" destOrd="0" presId="urn:microsoft.com/office/officeart/2005/8/layout/vList2"/>
    <dgm:cxn modelId="{1EAB9356-11BE-47D1-AAA5-D1A2055913D1}" srcId="{C4F6405B-DF66-47EE-AF9C-D02A0CF1B6A3}" destId="{0813EB80-A77D-4F24-B432-733D3905C45C}" srcOrd="1" destOrd="0" parTransId="{98F9BB99-3692-4CC1-B79A-F5435131EA67}" sibTransId="{616DB5FC-E6B4-4E09-9D4B-31548E363077}"/>
    <dgm:cxn modelId="{41AD4788-324D-4D27-B3EA-9A41335754FD}" srcId="{C4F6405B-DF66-47EE-AF9C-D02A0CF1B6A3}" destId="{E7CEAE96-DEFD-45BF-BFFD-605A822B5F8C}" srcOrd="3" destOrd="0" parTransId="{C23F5FFB-1E30-40AC-95EF-E6AD67F70745}" sibTransId="{F2A9D8CC-6285-437B-BC5B-D290827788F7}"/>
    <dgm:cxn modelId="{58EE26CD-0D81-44DC-A313-E565AD940A98}" srcId="{C4F6405B-DF66-47EE-AF9C-D02A0CF1B6A3}" destId="{49DAC991-C543-4F8D-AAB8-A6745E3CC0EB}" srcOrd="5" destOrd="0" parTransId="{BD65F55C-C4ED-476F-89B3-A079756F4E03}" sibTransId="{01E9E38C-A23E-43FE-BAC4-3E2FF34BA8BF}"/>
    <dgm:cxn modelId="{E0CEC3D2-F8C6-4AA4-B98F-E9AD3820F750}" type="presOf" srcId="{E7CEAE96-DEFD-45BF-BFFD-605A822B5F8C}" destId="{1B326892-D0A0-4C04-A0F9-EAFDDFF7654C}" srcOrd="0" destOrd="0" presId="urn:microsoft.com/office/officeart/2005/8/layout/vList2"/>
    <dgm:cxn modelId="{29C9B4DC-3646-4BCF-8768-E18DD7C189F1}" srcId="{C4F6405B-DF66-47EE-AF9C-D02A0CF1B6A3}" destId="{EFBE1F3A-AF1F-43D4-8F51-82E6D9C8C512}" srcOrd="4" destOrd="0" parTransId="{469E4053-3CA0-4F15-A6E2-66CCBAD77E25}" sibTransId="{4F6B4941-A3AC-4657-8EF2-209ECEB73673}"/>
    <dgm:cxn modelId="{E9AA36E6-1959-431B-8940-F253864A293D}" type="presOf" srcId="{49DAC991-C543-4F8D-AAB8-A6745E3CC0EB}" destId="{B77ABCA4-404C-458C-ADEF-15CF4D2F2C1D}" srcOrd="0" destOrd="0" presId="urn:microsoft.com/office/officeart/2005/8/layout/vList2"/>
    <dgm:cxn modelId="{ABBBC4ED-7C38-4DD7-B74E-12866CCF959D}" type="presOf" srcId="{633B3ED2-E2F5-43E9-A2F4-9DC4F4496B50}" destId="{30BA10A9-57E2-4CA5-8E15-236A98F0D7E7}" srcOrd="0" destOrd="0" presId="urn:microsoft.com/office/officeart/2005/8/layout/vList2"/>
    <dgm:cxn modelId="{13D311ED-5550-4A81-8273-B98EF627DCF1}" type="presParOf" srcId="{94FE94DC-3E73-4AA3-88E2-3CA27E8CCA65}" destId="{13947F39-F37A-4C35-BFDE-4FBB767A27F8}" srcOrd="0" destOrd="0" presId="urn:microsoft.com/office/officeart/2005/8/layout/vList2"/>
    <dgm:cxn modelId="{8AF95F34-2D84-47D6-B544-398171A2FA74}" type="presParOf" srcId="{94FE94DC-3E73-4AA3-88E2-3CA27E8CCA65}" destId="{0D008261-02C5-44F4-BE0B-3BBC0A586823}" srcOrd="1" destOrd="0" presId="urn:microsoft.com/office/officeart/2005/8/layout/vList2"/>
    <dgm:cxn modelId="{077A8ECA-E06D-4376-9866-0FE889F1D32A}" type="presParOf" srcId="{94FE94DC-3E73-4AA3-88E2-3CA27E8CCA65}" destId="{C64B11EE-9726-4E34-9B31-F3C8658F1325}" srcOrd="2" destOrd="0" presId="urn:microsoft.com/office/officeart/2005/8/layout/vList2"/>
    <dgm:cxn modelId="{62C79CD5-7877-4DD8-9F2E-2FDE4A9D1840}" type="presParOf" srcId="{94FE94DC-3E73-4AA3-88E2-3CA27E8CCA65}" destId="{FEF84111-E621-47F4-BF24-7F9E0F4EDFAE}" srcOrd="3" destOrd="0" presId="urn:microsoft.com/office/officeart/2005/8/layout/vList2"/>
    <dgm:cxn modelId="{3824BEE2-7705-42F9-BDA4-4984D76B9F3E}" type="presParOf" srcId="{94FE94DC-3E73-4AA3-88E2-3CA27E8CCA65}" destId="{30BA10A9-57E2-4CA5-8E15-236A98F0D7E7}" srcOrd="4" destOrd="0" presId="urn:microsoft.com/office/officeart/2005/8/layout/vList2"/>
    <dgm:cxn modelId="{B690B924-0607-4351-AADA-C3FA1CE4F3D0}" type="presParOf" srcId="{94FE94DC-3E73-4AA3-88E2-3CA27E8CCA65}" destId="{CFAB4430-5464-4B78-AB5D-FC4EF831FA6E}" srcOrd="5" destOrd="0" presId="urn:microsoft.com/office/officeart/2005/8/layout/vList2"/>
    <dgm:cxn modelId="{0428C0DA-B6C9-43B4-9B07-7E107D160128}" type="presParOf" srcId="{94FE94DC-3E73-4AA3-88E2-3CA27E8CCA65}" destId="{1B326892-D0A0-4C04-A0F9-EAFDDFF7654C}" srcOrd="6" destOrd="0" presId="urn:microsoft.com/office/officeart/2005/8/layout/vList2"/>
    <dgm:cxn modelId="{3E982A58-9915-4EF0-AE80-3A048CB517BB}" type="presParOf" srcId="{94FE94DC-3E73-4AA3-88E2-3CA27E8CCA65}" destId="{36297B2D-C266-4463-8073-AAAB4BF88B6A}" srcOrd="7" destOrd="0" presId="urn:microsoft.com/office/officeart/2005/8/layout/vList2"/>
    <dgm:cxn modelId="{BCA00A75-AABE-4597-9798-E6CEF7076B23}" type="presParOf" srcId="{94FE94DC-3E73-4AA3-88E2-3CA27E8CCA65}" destId="{657B424C-1F09-49E8-A6E8-A1146E9EADF4}" srcOrd="8" destOrd="0" presId="urn:microsoft.com/office/officeart/2005/8/layout/vList2"/>
    <dgm:cxn modelId="{1D3EE1DF-B966-4D3E-815C-B2043C733DA7}" type="presParOf" srcId="{94FE94DC-3E73-4AA3-88E2-3CA27E8CCA65}" destId="{06D654AE-4F0C-4170-819B-A4BE38B39F51}" srcOrd="9" destOrd="0" presId="urn:microsoft.com/office/officeart/2005/8/layout/vList2"/>
    <dgm:cxn modelId="{886F5C6B-AD5A-4E3F-92FA-8DBC1F67C84B}" type="presParOf" srcId="{94FE94DC-3E73-4AA3-88E2-3CA27E8CCA65}" destId="{B77ABCA4-404C-458C-ADEF-15CF4D2F2C1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2F223-0176-4447-92D5-9965B1A56D74}">
      <dsp:nvSpPr>
        <dsp:cNvPr id="0" name=""/>
        <dsp:cNvSpPr/>
      </dsp:nvSpPr>
      <dsp:spPr>
        <a:xfrm>
          <a:off x="5662" y="1011640"/>
          <a:ext cx="1755523" cy="25407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Data Collection:</a:t>
          </a:r>
          <a:br>
            <a:rPr lang="en-US" sz="1500" b="0" i="0" kern="1200" baseline="0" dirty="0"/>
          </a:br>
          <a:r>
            <a:rPr lang="en-US" sz="1500" b="0" i="0" kern="1200" baseline="0" dirty="0"/>
            <a:t>      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Used a dataset with factors like region, soil type, crop type, weather, rainfall, etc.</a:t>
          </a:r>
          <a:endParaRPr lang="en-IN" sz="1500" kern="1200" dirty="0"/>
        </a:p>
      </dsp:txBody>
      <dsp:txXfrm>
        <a:off x="57080" y="1063058"/>
        <a:ext cx="1652687" cy="2437872"/>
      </dsp:txXfrm>
    </dsp:sp>
    <dsp:sp modelId="{470FD932-008C-4E20-AD15-D53A2467E6BB}">
      <dsp:nvSpPr>
        <dsp:cNvPr id="0" name=""/>
        <dsp:cNvSpPr/>
      </dsp:nvSpPr>
      <dsp:spPr>
        <a:xfrm>
          <a:off x="1936738" y="2064310"/>
          <a:ext cx="372170" cy="435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936738" y="2151384"/>
        <a:ext cx="260519" cy="261221"/>
      </dsp:txXfrm>
    </dsp:sp>
    <dsp:sp modelId="{B63383BD-11F2-4F23-86E8-B4AD656E42E7}">
      <dsp:nvSpPr>
        <dsp:cNvPr id="0" name=""/>
        <dsp:cNvSpPr/>
      </dsp:nvSpPr>
      <dsp:spPr>
        <a:xfrm>
          <a:off x="2463395" y="1011640"/>
          <a:ext cx="1755523" cy="25407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1" i="0" kern="1200" baseline="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Data Preprocessing:</a:t>
          </a:r>
          <a:br>
            <a:rPr lang="en-US" sz="1500" b="0" i="0" kern="1200" baseline="0" dirty="0"/>
          </a:br>
          <a:r>
            <a:rPr lang="en-US" sz="1500" b="0" i="0" kern="1200" baseline="0" dirty="0"/>
            <a:t>     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Handled categorical and numerical features using one-hot encoding and other transformations.</a:t>
          </a:r>
          <a:endParaRPr lang="en-IN" sz="1500" kern="1200" dirty="0"/>
        </a:p>
      </dsp:txBody>
      <dsp:txXfrm>
        <a:off x="2514813" y="1063058"/>
        <a:ext cx="1652687" cy="2437872"/>
      </dsp:txXfrm>
    </dsp:sp>
    <dsp:sp modelId="{9B01FDED-EFCB-4A93-BE3C-220E062F7CF8}">
      <dsp:nvSpPr>
        <dsp:cNvPr id="0" name=""/>
        <dsp:cNvSpPr/>
      </dsp:nvSpPr>
      <dsp:spPr>
        <a:xfrm>
          <a:off x="4394470" y="2064310"/>
          <a:ext cx="372170" cy="435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4394470" y="2151384"/>
        <a:ext cx="260519" cy="261221"/>
      </dsp:txXfrm>
    </dsp:sp>
    <dsp:sp modelId="{EF874575-34E4-45E7-A413-8FCE0678AA96}">
      <dsp:nvSpPr>
        <dsp:cNvPr id="0" name=""/>
        <dsp:cNvSpPr/>
      </dsp:nvSpPr>
      <dsp:spPr>
        <a:xfrm>
          <a:off x="4921127" y="1011640"/>
          <a:ext cx="1755523" cy="25407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Model Training:</a:t>
          </a:r>
          <a:br>
            <a:rPr lang="en-US" sz="1500" b="0" i="0" kern="1200" baseline="0" dirty="0"/>
          </a:br>
          <a:r>
            <a:rPr lang="en-US" sz="1500" b="0" i="0" kern="1200" baseline="0" dirty="0"/>
            <a:t>      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Applied Random Forest Regressor to learn patterns from historical data.</a:t>
          </a:r>
          <a:endParaRPr lang="en-IN" sz="1500" kern="1200" dirty="0"/>
        </a:p>
      </dsp:txBody>
      <dsp:txXfrm>
        <a:off x="4972545" y="1063058"/>
        <a:ext cx="1652687" cy="2437872"/>
      </dsp:txXfrm>
    </dsp:sp>
    <dsp:sp modelId="{5D02047C-F2AD-4051-BC9F-A88E2C3CF59C}">
      <dsp:nvSpPr>
        <dsp:cNvPr id="0" name=""/>
        <dsp:cNvSpPr/>
      </dsp:nvSpPr>
      <dsp:spPr>
        <a:xfrm>
          <a:off x="6852203" y="2064310"/>
          <a:ext cx="372170" cy="435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6852203" y="2151384"/>
        <a:ext cx="260519" cy="261221"/>
      </dsp:txXfrm>
    </dsp:sp>
    <dsp:sp modelId="{152FAA10-BA88-497C-879E-9E303AFA6DBE}">
      <dsp:nvSpPr>
        <dsp:cNvPr id="0" name=""/>
        <dsp:cNvSpPr/>
      </dsp:nvSpPr>
      <dsp:spPr>
        <a:xfrm>
          <a:off x="7378860" y="1011640"/>
          <a:ext cx="1755523" cy="25407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User Interaction:</a:t>
          </a:r>
          <a:br>
            <a:rPr lang="en-US" sz="1500" b="0" i="0" kern="1200" baseline="0" dirty="0"/>
          </a:br>
          <a:r>
            <a:rPr lang="en-US" sz="1500" b="0" i="0" kern="1200" baseline="0" dirty="0"/>
            <a:t>     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 Built an interface to collect input from users in a structured way.</a:t>
          </a:r>
          <a:endParaRPr lang="en-IN" sz="1500" kern="1200" dirty="0"/>
        </a:p>
      </dsp:txBody>
      <dsp:txXfrm>
        <a:off x="7430278" y="1063058"/>
        <a:ext cx="1652687" cy="2437872"/>
      </dsp:txXfrm>
    </dsp:sp>
    <dsp:sp modelId="{AD3E7B1C-FAD5-4184-9482-08289DAE776E}">
      <dsp:nvSpPr>
        <dsp:cNvPr id="0" name=""/>
        <dsp:cNvSpPr/>
      </dsp:nvSpPr>
      <dsp:spPr>
        <a:xfrm>
          <a:off x="9309935" y="2064310"/>
          <a:ext cx="372170" cy="4353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9309935" y="2151384"/>
        <a:ext cx="260519" cy="261221"/>
      </dsp:txXfrm>
    </dsp:sp>
    <dsp:sp modelId="{1B44BB97-1A3B-4F79-B708-DADAF3FF19A3}">
      <dsp:nvSpPr>
        <dsp:cNvPr id="0" name=""/>
        <dsp:cNvSpPr/>
      </dsp:nvSpPr>
      <dsp:spPr>
        <a:xfrm>
          <a:off x="9836592" y="1011640"/>
          <a:ext cx="1755523" cy="25407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Prediction &amp; Evaluation:</a:t>
          </a:r>
          <a:br>
            <a:rPr lang="en-US" sz="1500" b="0" i="0" kern="1200" baseline="0" dirty="0"/>
          </a:br>
          <a:r>
            <a:rPr lang="en-US" sz="1500" b="0" i="0" kern="1200" baseline="0" dirty="0"/>
            <a:t>      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Provided predicted yield along with an expected range to account for variations.</a:t>
          </a:r>
          <a:endParaRPr lang="en-IN" sz="1500" kern="1200" dirty="0"/>
        </a:p>
      </dsp:txBody>
      <dsp:txXfrm>
        <a:off x="9888010" y="1063058"/>
        <a:ext cx="1652687" cy="2437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47F39-F37A-4C35-BFDE-4FBB767A27F8}">
      <dsp:nvSpPr>
        <dsp:cNvPr id="0" name=""/>
        <dsp:cNvSpPr/>
      </dsp:nvSpPr>
      <dsp:spPr>
        <a:xfrm>
          <a:off x="0" y="58686"/>
          <a:ext cx="10702437" cy="655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- This project successfully demonstrates how machine learning can empower farmers by transforming uncertainty into actionable insights.</a:t>
          </a:r>
          <a:endParaRPr lang="en-IN" sz="1400" kern="1200" dirty="0"/>
        </a:p>
      </dsp:txBody>
      <dsp:txXfrm>
        <a:off x="31984" y="90670"/>
        <a:ext cx="10638469" cy="591232"/>
      </dsp:txXfrm>
    </dsp:sp>
    <dsp:sp modelId="{C64B11EE-9726-4E34-9B31-F3C8658F1325}">
      <dsp:nvSpPr>
        <dsp:cNvPr id="0" name=""/>
        <dsp:cNvSpPr/>
      </dsp:nvSpPr>
      <dsp:spPr>
        <a:xfrm>
          <a:off x="0" y="814686"/>
          <a:ext cx="10702437" cy="655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- By providing accurate crop yield predictions (achieving an R² value of 0.89), farmers can plan better, allocate resources efficiently, and reduce financial and environmental risks.</a:t>
          </a:r>
          <a:endParaRPr lang="en-IN" sz="1400" kern="1200" dirty="0"/>
        </a:p>
      </dsp:txBody>
      <dsp:txXfrm>
        <a:off x="31984" y="846670"/>
        <a:ext cx="10638469" cy="591232"/>
      </dsp:txXfrm>
    </dsp:sp>
    <dsp:sp modelId="{30BA10A9-57E2-4CA5-8E15-236A98F0D7E7}">
      <dsp:nvSpPr>
        <dsp:cNvPr id="0" name=""/>
        <dsp:cNvSpPr/>
      </dsp:nvSpPr>
      <dsp:spPr>
        <a:xfrm>
          <a:off x="0" y="1570686"/>
          <a:ext cx="10702437" cy="655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- The system is simple, affordable, and accessible—bridging the gap between advanced analytics and everyday farming needs, making it useful for farmers of all backgrounds.</a:t>
          </a:r>
          <a:endParaRPr lang="en-IN" sz="1400" kern="1200" dirty="0"/>
        </a:p>
      </dsp:txBody>
      <dsp:txXfrm>
        <a:off x="31984" y="1602670"/>
        <a:ext cx="10638469" cy="591232"/>
      </dsp:txXfrm>
    </dsp:sp>
    <dsp:sp modelId="{1B326892-D0A0-4C04-A0F9-EAFDDFF7654C}">
      <dsp:nvSpPr>
        <dsp:cNvPr id="0" name=""/>
        <dsp:cNvSpPr/>
      </dsp:nvSpPr>
      <dsp:spPr>
        <a:xfrm>
          <a:off x="0" y="2326687"/>
          <a:ext cx="10702437" cy="655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- Our analysis identified key factors like rainfall, temperature, and soil type, helping farmers prioritize interventions and improve productivity.</a:t>
          </a:r>
          <a:endParaRPr lang="en-IN" sz="1400" kern="1200" dirty="0"/>
        </a:p>
      </dsp:txBody>
      <dsp:txXfrm>
        <a:off x="31984" y="2358671"/>
        <a:ext cx="10638469" cy="591232"/>
      </dsp:txXfrm>
    </dsp:sp>
    <dsp:sp modelId="{657B424C-1F09-49E8-A6E8-A1146E9EADF4}">
      <dsp:nvSpPr>
        <dsp:cNvPr id="0" name=""/>
        <dsp:cNvSpPr/>
      </dsp:nvSpPr>
      <dsp:spPr>
        <a:xfrm>
          <a:off x="0" y="3082687"/>
          <a:ext cx="10702437" cy="655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- With data-driven solutions like this, we can support sustainable agriculture, improve livelihoods, and ensure food security for communities around the world.</a:t>
          </a:r>
          <a:endParaRPr lang="en-IN" sz="1400" kern="1200" dirty="0"/>
        </a:p>
      </dsp:txBody>
      <dsp:txXfrm>
        <a:off x="31984" y="3114671"/>
        <a:ext cx="10638469" cy="591232"/>
      </dsp:txXfrm>
    </dsp:sp>
    <dsp:sp modelId="{B77ABCA4-404C-458C-ADEF-15CF4D2F2C1D}">
      <dsp:nvSpPr>
        <dsp:cNvPr id="0" name=""/>
        <dsp:cNvSpPr/>
      </dsp:nvSpPr>
      <dsp:spPr>
        <a:xfrm>
          <a:off x="0" y="3838687"/>
          <a:ext cx="10702437" cy="655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- Smart farming is the future—and this solution is a crucial step toward creating a smarter, more connected, and resilient agricultural ecosystem.</a:t>
          </a:r>
          <a:endParaRPr lang="en-IN" sz="1400" b="0" kern="1200" dirty="0"/>
        </a:p>
      </dsp:txBody>
      <dsp:txXfrm>
        <a:off x="31984" y="3870671"/>
        <a:ext cx="10638469" cy="591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Crop Yield Prediction System</a:t>
            </a:r>
          </a:p>
          <a:p>
            <a:pPr algn="r"/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I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Internship ID</a:t>
            </a:r>
            <a:r>
              <a:rPr lang="en-IN" sz="1800" b="1" dirty="0"/>
              <a:t> : </a:t>
            </a:r>
            <a:r>
              <a:rPr lang="en-IN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INTERNSHIP_17513641056863b20937d78</a:t>
            </a:r>
          </a:p>
          <a:p>
            <a:pPr algn="r"/>
            <a:endParaRPr lang="en-IN" sz="18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: Harsh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Dipakbhai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Gosalia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72140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5189926-83CA-6A3D-75FF-8F4E2C31D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38" y="1289615"/>
            <a:ext cx="7397601" cy="2632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Learn how to build and deploy a machine learning model for real-world agriculture.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Understand data preprocessing, feature engineering, and model training.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Gain experience with Python libraries like Pandas, scikit-learn,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Develop an interactive system to take user input and provide predictions.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Explore how technology can assist farmers in improving crop planning and management.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BDC023F-45C5-F8F9-9E78-6BEC1CB11D7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45438" y="3978759"/>
            <a:ext cx="7490183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b="1" dirty="0"/>
              <a:t> Goal: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Crop Yield Prediction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environmental and agricultural factors.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Smarter Farming Decisions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optimized resources and better planning.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Sustainable Agriculture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supported by data-driven insights and confidence-based yield estimates.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A98D5-5542-C975-73AC-37426F96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89" y="2115668"/>
            <a:ext cx="2971864" cy="3962486"/>
          </a:xfrm>
          <a:prstGeom prst="rect">
            <a:avLst/>
          </a:prstGeom>
        </p:spPr>
      </p:pic>
      <p:pic>
        <p:nvPicPr>
          <p:cNvPr id="3074" name="Picture 2" descr="The Python Logo | Python Software Foundation">
            <a:extLst>
              <a:ext uri="{FF2B5EF4-FFF2-40B4-BE49-F238E27FC236}">
                <a16:creationId xmlns:a16="http://schemas.microsoft.com/office/drawing/2014/main" id="{87BB8AC3-2500-6FD8-FA9E-D57A4470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606" y="1589715"/>
            <a:ext cx="5885264" cy="198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ogle colab ventajas y desventajas archivos - Marketing Branding">
            <a:extLst>
              <a:ext uri="{FF2B5EF4-FFF2-40B4-BE49-F238E27FC236}">
                <a16:creationId xmlns:a16="http://schemas.microsoft.com/office/drawing/2014/main" id="{49F99686-4B6B-5D04-1E00-6E7D7AE3D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01" y="3699524"/>
            <a:ext cx="4033299" cy="268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AutoShape 2" descr="Image result for Jupyter Notebook image">
            <a:extLst>
              <a:ext uri="{FF2B5EF4-FFF2-40B4-BE49-F238E27FC236}">
                <a16:creationId xmlns:a16="http://schemas.microsoft.com/office/drawing/2014/main" id="{CFCB5412-A889-2AA1-6377-9035A8F2A2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9520" y="1112520"/>
            <a:ext cx="2468880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8E84429-3047-9E14-1218-A02E8DBE0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1514232"/>
              </p:ext>
            </p:extLst>
          </p:nvPr>
        </p:nvGraphicFramePr>
        <p:xfrm>
          <a:off x="348143" y="1414766"/>
          <a:ext cx="11597779" cy="4563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E8686-C069-04DC-16E2-B239734A9BA6}"/>
              </a:ext>
            </a:extLst>
          </p:cNvPr>
          <p:cNvSpPr txBox="1"/>
          <p:nvPr/>
        </p:nvSpPr>
        <p:spPr>
          <a:xfrm>
            <a:off x="503152" y="1790023"/>
            <a:ext cx="11216268" cy="3918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🌾  </a:t>
            </a:r>
            <a:r>
              <a:rPr lang="en-US" b="1" dirty="0"/>
              <a:t>Farming faces increasing uncertainty due to unpredictable weather, soil changes, and pest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   attacks.</a:t>
            </a:r>
            <a:br>
              <a:rPr lang="en-US" dirty="0"/>
            </a:br>
            <a:r>
              <a:rPr lang="en-US" dirty="0"/>
              <a:t>📉  Many farmers lack access to accurate tools, forcing them to rely on experience or guesswork.</a:t>
            </a:r>
            <a:br>
              <a:rPr lang="en-US" dirty="0"/>
            </a:br>
            <a:r>
              <a:rPr lang="en-US" dirty="0"/>
              <a:t>💧  This leads to inefficient use of water, fertilizers, and pesticides, resulting in higher costs and crop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failures.</a:t>
            </a:r>
            <a:br>
              <a:rPr lang="en-US" dirty="0"/>
            </a:br>
            <a:r>
              <a:rPr lang="en-US" dirty="0"/>
              <a:t>📊  Despite the availability of agricultural data, there are very few simple, practical tools that help farmers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turn this information into actionable predictions for their fields.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r>
              <a:rPr lang="en-US" dirty="0"/>
              <a:t>➡ </a:t>
            </a:r>
            <a:r>
              <a:rPr lang="en-US" b="1" dirty="0"/>
              <a:t>This is a real-world challenge affecting farmers, markets, and food security globally.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6D7CA-8F3B-DC6C-5552-3BF854EEC6CA}"/>
              </a:ext>
            </a:extLst>
          </p:cNvPr>
          <p:cNvSpPr txBox="1"/>
          <p:nvPr/>
        </p:nvSpPr>
        <p:spPr>
          <a:xfrm>
            <a:off x="515177" y="1282861"/>
            <a:ext cx="10692514" cy="4780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We developed a machine learning-based </a:t>
            </a:r>
            <a:r>
              <a:rPr lang="en-US" sz="1800" b="1" dirty="0"/>
              <a:t>Crop Yield Prediction System</a:t>
            </a:r>
            <a:r>
              <a:rPr lang="en-US" sz="1800" dirty="0"/>
              <a:t> to help farmers make data-driven decisions.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Users can easily input regional, climatic, soil, and farming details such as rainfall, temperature, crop type, fertilizer, and irrigation use.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The system analyzes the data and predicts the expected crop yield along with a realistic range to account for variations.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 It helps farmers optimize resources like water, fertilizers, and pesticides, reducing waste and improving efficiency.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 With better planning, farmers can increase productivity, reduce financial risk, and safeguard their livelihoods.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1DE391-6284-B944-A35F-5B92A1B4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593" y="1177645"/>
            <a:ext cx="2389101" cy="18362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8D68D3-C2D0-263F-F001-F15D9B2A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9" y="1334828"/>
            <a:ext cx="2546869" cy="13713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1F2DD4-53D3-3897-3EAB-5BA5D5A6A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163" y="1334828"/>
            <a:ext cx="2509456" cy="15218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B35F63-61B4-848D-0EE9-422004172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06" y="3137088"/>
            <a:ext cx="4239137" cy="34063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90DCB2-B60A-0FC6-D358-645C7A55B1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959" y="3145351"/>
            <a:ext cx="5185195" cy="338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8B19451-5CF5-3783-9FB9-F675C1B620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0197914"/>
              </p:ext>
            </p:extLst>
          </p:nvPr>
        </p:nvGraphicFramePr>
        <p:xfrm>
          <a:off x="520117" y="1652632"/>
          <a:ext cx="10702437" cy="4552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157</TotalTime>
  <Words>610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HARSH GOSALIA</cp:lastModifiedBy>
  <cp:revision>8</cp:revision>
  <dcterms:created xsi:type="dcterms:W3CDTF">2024-12-31T09:40:01Z</dcterms:created>
  <dcterms:modified xsi:type="dcterms:W3CDTF">2025-09-14T14:28:39Z</dcterms:modified>
</cp:coreProperties>
</file>