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0"/>
    <p:restoredTop sz="94710"/>
  </p:normalViewPr>
  <p:slideViewPr>
    <p:cSldViewPr snapToGrid="0">
      <p:cViewPr>
        <p:scale>
          <a:sx n="194" d="100"/>
          <a:sy n="194" d="100"/>
        </p:scale>
        <p:origin x="22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b1538a4a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b1538a4a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b1538a4a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b1538a4a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b1538a4a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b1538a4a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b1538a4a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b1538a4a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b1538a4a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b1538a4a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b1538a4a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b1538a4a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b1538a4a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b1538a4a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9550" y="95250"/>
            <a:ext cx="2746484" cy="897388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300" y="285763"/>
            <a:ext cx="438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0313" y="219088"/>
            <a:ext cx="3619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5150" y="242900"/>
            <a:ext cx="52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1900" y="233375"/>
            <a:ext cx="438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62925" y="271463"/>
            <a:ext cx="771525" cy="36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2039850" y="1485900"/>
            <a:ext cx="5064300" cy="2896557"/>
            <a:chOff x="2187450" y="1304925"/>
            <a:chExt cx="5064300" cy="2896557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3171750" y="1304925"/>
              <a:ext cx="309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</a:rPr>
                <a:t>Round 1 Idea Submission</a:t>
              </a:r>
              <a:endParaRPr sz="1800" b="1" dirty="0">
                <a:solidFill>
                  <a:schemeClr val="dk2"/>
                </a:solidFill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2187450" y="1957650"/>
              <a:ext cx="50643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</a:rPr>
                <a:t>Syntax Squad</a:t>
              </a: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2187450" y="2571750"/>
              <a:ext cx="50643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</a:rPr>
                <a:t>Harsh Jangid(L), Harsh Depura,Ishan Gupta 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</a:rPr>
                <a:t>Harsh Goyal Bairwa</a:t>
              </a: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2187450" y="3185850"/>
              <a:ext cx="5064300" cy="1015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</a:rPr>
                <a:t>Open Innovation</a:t>
              </a:r>
              <a:endParaRPr sz="1800" dirty="0">
                <a:solidFill>
                  <a:schemeClr val="dk2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800" dirty="0">
                  <a:solidFill>
                    <a:schemeClr val="dk2"/>
                  </a:solidFill>
                </a:rPr>
              </a:br>
              <a:r>
                <a:rPr lang="en" sz="1800" dirty="0">
                  <a:solidFill>
                    <a:schemeClr val="dk2"/>
                  </a:solidFill>
                </a:rPr>
                <a:t>Music</a:t>
              </a:r>
              <a:endParaRPr dirty="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4601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[Syntax Squad]</a:t>
            </a:r>
            <a:endParaRPr sz="1400" dirty="0"/>
          </a:p>
        </p:txBody>
      </p:sp>
      <p:sp>
        <p:nvSpPr>
          <p:cNvPr id="71" name="Google Shape;71;p14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29038" y="185950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</a:rPr>
              <a:t>IDEA TITLE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51E74-925A-E795-5B8C-0EEAF209618E}"/>
              </a:ext>
            </a:extLst>
          </p:cNvPr>
          <p:cNvSpPr txBox="1"/>
          <p:nvPr/>
        </p:nvSpPr>
        <p:spPr>
          <a:xfrm>
            <a:off x="1365068" y="748174"/>
            <a:ext cx="56692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 </a:t>
            </a:r>
            <a:r>
              <a:rPr lang="en-US" sz="1200" dirty="0"/>
              <a:t>An AI-powered, immersive, and interactive virtual piano platform that leverages machine learning, augmented reality, and gamification to revolutionize music education and entertainment.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AI-driven personalized learning paths and real-time feedback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AR integration for an immersive piano-playing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Gamification elements to increase engagement and motivation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Social features for collaboration, sharing, and community building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Integration with popular music streaming services for access to a vast music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Increases accessibility and affordability of music 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Provides an engaging and interactive learning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Fosters creativity, self-expression, and community building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Supports the music industry through increased engagement and 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Innovation and uniqueness: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AI-powered personalized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AR integration for immersive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Gamification elements for increased engagement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Social features for community building and collaboration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457999" y="229750"/>
            <a:ext cx="1485975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[Syntax </a:t>
            </a:r>
            <a:r>
              <a:rPr lang="en" sz="1400" dirty="0" err="1"/>
              <a:t>Sqaud</a:t>
            </a:r>
            <a:r>
              <a:rPr lang="en" sz="1400" dirty="0"/>
              <a:t>]</a:t>
            </a:r>
            <a:endParaRPr sz="1400" dirty="0"/>
          </a:p>
        </p:txBody>
      </p:sp>
      <p:sp>
        <p:nvSpPr>
          <p:cNvPr id="79" name="Google Shape;79;p15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62324" y="185950"/>
            <a:ext cx="320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</a:rPr>
              <a:t>TECHNICAL APPROACH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09600" y="1590675"/>
            <a:ext cx="80868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Technologies  used : </a:t>
            </a:r>
          </a:p>
          <a:p>
            <a:pPr marL="457200" indent="-342900">
              <a:buClr>
                <a:schemeClr val="dk2"/>
              </a:buClr>
              <a:buSzPts val="1800"/>
              <a:buFont typeface="Arial"/>
              <a:buChar char="●"/>
            </a:pPr>
            <a:r>
              <a:rPr lang="en-IN" sz="1800" b="1" dirty="0">
                <a:solidFill>
                  <a:schemeClr val="dk2"/>
                </a:solidFill>
              </a:rPr>
              <a:t>Frontend:</a:t>
            </a:r>
            <a:r>
              <a:rPr lang="en-IN" sz="1800" dirty="0">
                <a:solidFill>
                  <a:schemeClr val="dk2"/>
                </a:solidFill>
              </a:rPr>
              <a:t> HTML5 ,CSS , JavaScript: and React                                                                                                                                                                                 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 b="1" dirty="0">
                <a:solidFill>
                  <a:schemeClr val="dk2"/>
                </a:solidFill>
              </a:rPr>
              <a:t>Audio and MIDI</a:t>
            </a:r>
            <a:r>
              <a:rPr lang="en-IN" sz="1800" dirty="0">
                <a:solidFill>
                  <a:schemeClr val="dk2"/>
                </a:solidFill>
              </a:rPr>
              <a:t>: MIDI protocol</a:t>
            </a:r>
          </a:p>
          <a:p>
            <a:pPr marL="457200" indent="-342900">
              <a:buClr>
                <a:schemeClr val="dk2"/>
              </a:buClr>
              <a:buSzPts val="1800"/>
              <a:buFont typeface="Arial"/>
              <a:buChar char="●"/>
            </a:pPr>
            <a:r>
              <a:rPr lang="en-IN" sz="1800" b="1" dirty="0">
                <a:solidFill>
                  <a:schemeClr val="dk2"/>
                </a:solidFill>
              </a:rPr>
              <a:t>Music Theory Module</a:t>
            </a:r>
            <a:r>
              <a:rPr lang="en-IN" sz="1800" dirty="0">
                <a:solidFill>
                  <a:schemeClr val="dk2"/>
                </a:solidFill>
              </a:rPr>
              <a:t>:JavaScript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en-IN"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Syntax Squad</a:t>
            </a:r>
            <a:endParaRPr sz="1400" dirty="0"/>
          </a:p>
        </p:txBody>
      </p:sp>
      <p:sp>
        <p:nvSpPr>
          <p:cNvPr id="87" name="Google Shape;87;p16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536850" y="185950"/>
            <a:ext cx="207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</a:rPr>
              <a:t>METHODOLOGY</a:t>
            </a:r>
            <a:endParaRPr sz="1800" b="1" dirty="0">
              <a:solidFill>
                <a:schemeClr val="dk2"/>
              </a:solidFill>
            </a:endParaRPr>
          </a:p>
        </p:txBody>
      </p:sp>
      <p:pic>
        <p:nvPicPr>
          <p:cNvPr id="3" name="Picture 2" descr="A diagram of a virtual plan&#10;&#10;Description automatically generated with medium confidence">
            <a:extLst>
              <a:ext uri="{FF2B5EF4-FFF2-40B4-BE49-F238E27FC236}">
                <a16:creationId xmlns:a16="http://schemas.microsoft.com/office/drawing/2014/main" id="{B5EB7C83-D868-0539-6F45-EB3547710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77" y="1234441"/>
            <a:ext cx="7772400" cy="28174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Syntax Squad</a:t>
            </a:r>
            <a:endParaRPr sz="1400" dirty="0"/>
          </a:p>
        </p:txBody>
      </p:sp>
      <p:sp>
        <p:nvSpPr>
          <p:cNvPr id="95" name="Google Shape;95;p17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873079" y="185950"/>
            <a:ext cx="337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</a:rPr>
              <a:t>FEASIBILITY AND VIABILITY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8D144-5045-FA4E-851E-1A8F6020B37E}"/>
              </a:ext>
            </a:extLst>
          </p:cNvPr>
          <p:cNvSpPr txBox="1"/>
          <p:nvPr/>
        </p:nvSpPr>
        <p:spPr>
          <a:xfrm>
            <a:off x="424542" y="747542"/>
            <a:ext cx="858229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Technical feasibility</a:t>
            </a:r>
            <a:r>
              <a:rPr lang="en-US" dirty="0"/>
              <a:t>: High (leveraging existing AI, AR, and gamification technologies)</a:t>
            </a:r>
          </a:p>
          <a:p>
            <a:r>
              <a:rPr lang="en-US" b="1" dirty="0"/>
              <a:t>Financial feasibility</a:t>
            </a:r>
            <a:r>
              <a:rPr lang="en-US" dirty="0"/>
              <a:t>: Medium (requires significant investment in development and marketing)</a:t>
            </a:r>
          </a:p>
          <a:p>
            <a:r>
              <a:rPr lang="en-US" b="1" dirty="0"/>
              <a:t>Market feasibility</a:t>
            </a:r>
            <a:r>
              <a:rPr lang="en-US" dirty="0"/>
              <a:t>: High (growing demand for online music education and entertainment)</a:t>
            </a:r>
          </a:p>
          <a:p>
            <a:r>
              <a:rPr lang="en-US" dirty="0"/>
              <a:t>Potential Challenges and Risks:</a:t>
            </a:r>
          </a:p>
          <a:p>
            <a:endParaRPr lang="en-US" dirty="0"/>
          </a:p>
          <a:p>
            <a:r>
              <a:rPr lang="en-US" dirty="0"/>
              <a:t>Technical challenges in integrating AI, AR, and gamification elements</a:t>
            </a:r>
          </a:p>
          <a:p>
            <a:r>
              <a:rPr lang="en-US" dirty="0"/>
              <a:t>Competition from existing music education platforms</a:t>
            </a:r>
          </a:p>
          <a:p>
            <a:r>
              <a:rPr lang="en-US" dirty="0"/>
              <a:t>User adoption and retention rates</a:t>
            </a:r>
          </a:p>
          <a:p>
            <a:r>
              <a:rPr lang="en-US" dirty="0"/>
              <a:t>Ensuring high-quality user experience and feedback</a:t>
            </a:r>
          </a:p>
          <a:p>
            <a:r>
              <a:rPr lang="en-US" dirty="0"/>
              <a:t>Addressing copyright and licensing issues for music library integration</a:t>
            </a:r>
          </a:p>
          <a:p>
            <a:r>
              <a:rPr lang="en-US" dirty="0"/>
              <a:t>Strategies for Overcoming Challenges:</a:t>
            </a:r>
          </a:p>
          <a:p>
            <a:endParaRPr lang="en-US" dirty="0"/>
          </a:p>
          <a:p>
            <a:r>
              <a:rPr lang="en-US" dirty="0"/>
              <a:t>Partner with experts in AI, AR, and gamification for development</a:t>
            </a:r>
          </a:p>
          <a:p>
            <a:r>
              <a:rPr lang="en-US" dirty="0"/>
              <a:t>Conduct market research and user testing to inform platform development</a:t>
            </a:r>
          </a:p>
          <a:p>
            <a:r>
              <a:rPr lang="en-US" dirty="0"/>
              <a:t>Offer free trials and demos to increase user adoption</a:t>
            </a:r>
          </a:p>
          <a:p>
            <a:r>
              <a:rPr lang="en-US" dirty="0"/>
              <a:t>Implement user feedback mechanisms and continuous improvement</a:t>
            </a:r>
          </a:p>
          <a:p>
            <a:r>
              <a:rPr lang="en-US" dirty="0"/>
              <a:t>Establish partnerships with music industry stakeholders for licensing and copyright agreements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7457999" y="229750"/>
            <a:ext cx="1418211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[Syntax Squad]</a:t>
            </a:r>
            <a:endParaRPr sz="1400" dirty="0"/>
          </a:p>
        </p:txBody>
      </p:sp>
      <p:sp>
        <p:nvSpPr>
          <p:cNvPr id="103" name="Google Shape;103;p18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125550" y="185950"/>
            <a:ext cx="286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</a:rPr>
              <a:t>IMPACT AND BENEFITS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480B20-AC65-E2E6-D374-482BC7CE709A}"/>
              </a:ext>
            </a:extLst>
          </p:cNvPr>
          <p:cNvSpPr txBox="1"/>
          <p:nvPr/>
        </p:nvSpPr>
        <p:spPr>
          <a:xfrm flipH="1">
            <a:off x="200025" y="802035"/>
            <a:ext cx="37580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Accessibility</a:t>
            </a:r>
            <a:r>
              <a:rPr lang="en-IN" dirty="0"/>
              <a:t>: Virtual piano on Musicca allows users to play using a keyboard or mouse, making it accessible to those without a physical piano​</a:t>
            </a:r>
          </a:p>
          <a:p>
            <a:r>
              <a:rPr lang="en-IN" b="1" dirty="0"/>
              <a:t>Educational Value</a:t>
            </a:r>
            <a:r>
              <a:rPr lang="en-IN" dirty="0"/>
              <a:t>: Provides free exercises to learn notes, chords, scales, and intervals, enhancing both practical and theoretical music knowledge​</a:t>
            </a:r>
          </a:p>
          <a:p>
            <a:r>
              <a:rPr lang="en-IN" b="1" dirty="0"/>
              <a:t>Useful for Schools</a:t>
            </a:r>
            <a:r>
              <a:rPr lang="en-IN" dirty="0"/>
              <a:t>: Ideal for students and teachers, enabling interactive learning and practice both in class and at home​</a:t>
            </a:r>
          </a:p>
          <a:p>
            <a:r>
              <a:rPr lang="en-IN" b="1" dirty="0"/>
              <a:t>Music Theory Integration</a:t>
            </a:r>
            <a:r>
              <a:rPr lang="en-IN" dirty="0"/>
              <a:t>: Works with other tools like chord and interval finders to deepen understanding​</a:t>
            </a:r>
          </a:p>
          <a:p>
            <a:r>
              <a:rPr lang="en-IN" b="1" dirty="0"/>
              <a:t>Global Impact</a:t>
            </a:r>
            <a:r>
              <a:rPr lang="en-IN" dirty="0"/>
              <a:t>: Promotes accessible music education to a broad audience worldwide​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C64D7-ADB2-8615-8E61-E66056A2360E}"/>
              </a:ext>
            </a:extLst>
          </p:cNvPr>
          <p:cNvSpPr txBox="1"/>
          <p:nvPr/>
        </p:nvSpPr>
        <p:spPr>
          <a:xfrm>
            <a:off x="4029891" y="909756"/>
            <a:ext cx="525015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BENEFITS:</a:t>
            </a:r>
          </a:p>
          <a:p>
            <a:pPr algn="ctr"/>
            <a:r>
              <a:rPr lang="en-US" dirty="0"/>
              <a:t>Web-based virtual piano application</a:t>
            </a:r>
          </a:p>
          <a:p>
            <a:pPr algn="ctr"/>
            <a:r>
              <a:rPr lang="en-US" dirty="0"/>
              <a:t>Interactive piano keyboard using HTML5, CSS3, and JavaScript</a:t>
            </a:r>
          </a:p>
          <a:p>
            <a:pPr algn="ctr"/>
            <a:r>
              <a:rPr lang="en-US" dirty="0"/>
              <a:t>Real-time sound generation using MIDI protocol</a:t>
            </a:r>
          </a:p>
          <a:p>
            <a:pPr algn="ctr"/>
            <a:r>
              <a:rPr lang="en-US" dirty="0"/>
              <a:t>Music theory module for interactive lessons and exercises</a:t>
            </a:r>
          </a:p>
          <a:p>
            <a:pPr algn="ctr"/>
            <a:r>
              <a:rPr lang="en-US" dirty="0"/>
              <a:t>How it addresses the problem: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Provides access to piano learning and practice from anywhere</a:t>
            </a:r>
          </a:p>
          <a:p>
            <a:pPr algn="ctr"/>
            <a:r>
              <a:rPr lang="en-US" dirty="0"/>
              <a:t>Fills the gap in music education resources</a:t>
            </a:r>
          </a:p>
          <a:p>
            <a:pPr algn="ctr"/>
            <a:r>
              <a:rPr lang="en-US" dirty="0"/>
              <a:t>Offers a structured learning experience</a:t>
            </a:r>
          </a:p>
          <a:p>
            <a:pPr algn="ctr"/>
            <a:r>
              <a:rPr lang="en-US" dirty="0"/>
              <a:t>Innovation and uniqueness: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Integration of MIDI protocol and music theory module</a:t>
            </a:r>
          </a:p>
          <a:p>
            <a:pPr algn="ctr"/>
            <a:r>
              <a:rPr lang="en-US" dirty="0"/>
              <a:t>Web-based platform for easy accessibility and scalability</a:t>
            </a:r>
          </a:p>
          <a:p>
            <a:pPr algn="ctr"/>
            <a:r>
              <a:rPr lang="en-US" dirty="0"/>
              <a:t>Interactive and immersive virtual piano experience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"Harmonizing Innovation and Education: Our Virtual Piano Project Strikes a Chord!"</a:t>
            </a:r>
            <a:endParaRPr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437806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[Syntax Squad]</a:t>
            </a:r>
            <a:endParaRPr sz="1400" dirty="0"/>
          </a:p>
        </p:txBody>
      </p:sp>
      <p:sp>
        <p:nvSpPr>
          <p:cNvPr id="112" name="Google Shape;112;p19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538505" y="185950"/>
            <a:ext cx="206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</a:rPr>
              <a:t>CONCLUSION</a:t>
            </a:r>
            <a:endParaRPr sz="18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Try to avoid paragraphs and post your idea in points /diagrams / Infographics /pictures.</a:t>
            </a:r>
            <a:endParaRPr sz="1400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Keep your explanation precise and easy to understand.</a:t>
            </a:r>
            <a:endParaRPr sz="1400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Idea should be unique and novel.</a:t>
            </a:r>
            <a:endParaRPr sz="1400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You can only use provided template for making the PPT without changing the header of each slide and the very first slide.</a:t>
            </a:r>
            <a:endParaRPr sz="1400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You need upload the slides to Unstop Submission Portal within the mentioned time.</a:t>
            </a:r>
            <a:endParaRPr sz="1400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Submission beyond the specified time will not be entertained. Do not mail the authorities your submission once time is exceeded.</a:t>
            </a:r>
            <a:endParaRPr sz="14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Note - You can delete this slide (Important Pointers) when you upload the details of your idea on Unstop portal.</a:t>
            </a:r>
            <a:endParaRPr sz="1400"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[Team Name]</a:t>
            </a:r>
            <a:endParaRPr sz="1400" dirty="0"/>
          </a:p>
        </p:txBody>
      </p:sp>
      <p:sp>
        <p:nvSpPr>
          <p:cNvPr id="120" name="Google Shape;120;p20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057393" y="229750"/>
            <a:ext cx="500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</a:rPr>
              <a:t>IMPORTANT RULES AND INSTRUCTIONS</a:t>
            </a:r>
            <a:endParaRPr sz="18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662</Words>
  <Application>Microsoft Macintosh PowerPoint</Application>
  <PresentationFormat>On-screen Show (16:9)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Light</vt:lpstr>
      <vt:lpstr>PowerPoint Presentation</vt:lpstr>
      <vt:lpstr>[Syntax Squad]</vt:lpstr>
      <vt:lpstr>[Syntax Sqaud]</vt:lpstr>
      <vt:lpstr>Syntax Squad</vt:lpstr>
      <vt:lpstr>Syntax Squad</vt:lpstr>
      <vt:lpstr>[Syntax Squad]</vt:lpstr>
      <vt:lpstr>[Syntax Squad]</vt:lpstr>
      <vt:lpstr>[Team Name]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[BTECH-035-2023-24] HARSH JANGID</cp:lastModifiedBy>
  <cp:revision>2</cp:revision>
  <dcterms:modified xsi:type="dcterms:W3CDTF">2024-09-05T20:58:16Z</dcterms:modified>
</cp:coreProperties>
</file>