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 id="2147483770" r:id="rId4"/>
  </p:sldMasterIdLst>
  <p:notesMasterIdLst>
    <p:notesMasterId r:id="rId14"/>
  </p:notesMasterIdLst>
  <p:handoutMasterIdLst>
    <p:handoutMasterId r:id="rId15"/>
  </p:handoutMasterIdLst>
  <p:sldIdLst>
    <p:sldId id="277" r:id="rId5"/>
    <p:sldId id="399" r:id="rId6"/>
    <p:sldId id="400" r:id="rId7"/>
    <p:sldId id="401" r:id="rId8"/>
    <p:sldId id="402" r:id="rId9"/>
    <p:sldId id="403"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6" d="100"/>
          <a:sy n="66" d="100"/>
        </p:scale>
        <p:origin x="856"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716765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694900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93274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6676120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67356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08146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050014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950387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404649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331165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6309207"/>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31541616"/>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6029260"/>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867777051"/>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588148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73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theme" Target="../theme/theme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55538049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hyperlink" Target="https://www.ijcai.org/proceedings/2017/0557.pdf" TargetMode="External"/><Relationship Id="rId7" Type="http://schemas.openxmlformats.org/officeDocument/2006/relationships/hyperlink" Target="https://science.sciencemag.org/content/359/6380/1146" TargetMode="External"/><Relationship Id="rId2" Type="http://schemas.openxmlformats.org/officeDocument/2006/relationships/hyperlink" Target="https://dl.acm.org/doi/10.1145/3308558.3313558" TargetMode="External"/><Relationship Id="rId1" Type="http://schemas.openxmlformats.org/officeDocument/2006/relationships/slideLayout" Target="../slideLayouts/slideLayout41.xml"/><Relationship Id="rId6" Type="http://schemas.openxmlformats.org/officeDocument/2006/relationships/hyperlink" Target="https://arxiv.org/abs/1912.07093" TargetMode="External"/><Relationship Id="rId5" Type="http://schemas.openxmlformats.org/officeDocument/2006/relationships/hyperlink" Target="https://www.aclweb.org/anthology/P17-2067/" TargetMode="External"/><Relationship Id="rId4" Type="http://schemas.openxmlformats.org/officeDocument/2006/relationships/hyperlink" Target="https://arxiv.org/abs/1702.056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dirty="0">
                <a:latin typeface="Raleway ExtraBold" pitchFamily="34" charset="-52"/>
              </a:rPr>
              <a:t>FAKE NEWS DETECTION USING</a:t>
            </a:r>
          </a:p>
          <a:p>
            <a:pPr algn="ctr"/>
            <a:r>
              <a:rPr lang="en-US" sz="3200" dirty="0">
                <a:latin typeface="Raleway ExtraBold" pitchFamily="34" charset="-52"/>
              </a:rPr>
              <a:t> MACHINE LEARNING</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46542" y="4475274"/>
            <a:ext cx="2991332" cy="1938992"/>
          </a:xfrm>
          <a:prstGeom prst="rect">
            <a:avLst/>
          </a:prstGeom>
          <a:noFill/>
        </p:spPr>
        <p:txBody>
          <a:bodyPr wrap="none" rtlCol="0">
            <a:spAutoFit/>
          </a:bodyPr>
          <a:lstStyle/>
          <a:p>
            <a:r>
              <a:rPr lang="en-US" sz="2000" b="1" dirty="0"/>
              <a:t>Submitted by: </a:t>
            </a:r>
          </a:p>
          <a:p>
            <a:r>
              <a:rPr lang="en-US" sz="2000" dirty="0"/>
              <a:t>RAHUL YADAV </a:t>
            </a:r>
          </a:p>
          <a:p>
            <a:r>
              <a:rPr lang="en-US" sz="2000" dirty="0"/>
              <a:t>HARSH HARSHIT</a:t>
            </a:r>
          </a:p>
          <a:p>
            <a:r>
              <a:rPr lang="en-US" sz="2000" dirty="0"/>
              <a:t>BRIJESH KISHORE PUROHIT</a:t>
            </a:r>
          </a:p>
          <a:p>
            <a:r>
              <a:rPr lang="en-US" sz="2000" dirty="0"/>
              <a:t>MRINAL BHATT </a:t>
            </a:r>
          </a:p>
          <a:p>
            <a:endParaRPr lang="en-US" sz="2000" dirty="0"/>
          </a:p>
        </p:txBody>
      </p:sp>
      <p:sp>
        <p:nvSpPr>
          <p:cNvPr id="6" name="TextBox 5"/>
          <p:cNvSpPr txBox="1"/>
          <p:nvPr/>
        </p:nvSpPr>
        <p:spPr>
          <a:xfrm>
            <a:off x="7681250" y="4725655"/>
            <a:ext cx="2909019" cy="1015663"/>
          </a:xfrm>
          <a:prstGeom prst="rect">
            <a:avLst/>
          </a:prstGeom>
          <a:noFill/>
        </p:spPr>
        <p:txBody>
          <a:bodyPr wrap="none" rtlCol="0">
            <a:spAutoFit/>
          </a:bodyPr>
          <a:lstStyle/>
          <a:p>
            <a:r>
              <a:rPr lang="en-US" sz="2000" b="1" dirty="0"/>
              <a:t>Under the Supervision of: </a:t>
            </a:r>
            <a:endParaRPr lang="en-US" sz="2000" dirty="0"/>
          </a:p>
          <a:p>
            <a:r>
              <a:rPr lang="en-US" sz="2000" dirty="0"/>
              <a:t>SUPERVISORS NAME </a:t>
            </a:r>
          </a:p>
          <a:p>
            <a:endParaRPr lang="en-US" sz="2000"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 calcmode="lin" valueType="num">
                                      <p:cBhvr additive="base">
                                        <p:cTn id="2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3">
                                            <p:txEl>
                                              <p:pRg st="0" end="0"/>
                                            </p:txEl>
                                          </p:spTgt>
                                        </p:tgtEl>
                                        <p:attrNameLst>
                                          <p:attrName>style.visibility</p:attrName>
                                        </p:attrNameLst>
                                      </p:cBhvr>
                                      <p:to>
                                        <p:strVal val="visible"/>
                                      </p:to>
                                    </p:set>
                                    <p:anim calcmode="lin" valueType="num">
                                      <p:cBhvr additive="base">
                                        <p:cTn id="55"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6">
                                            <p:txEl>
                                              <p:pRg st="0" end="0"/>
                                            </p:txEl>
                                          </p:spTgt>
                                        </p:tgtEl>
                                        <p:attrNameLst>
                                          <p:attrName>style.visibility</p:attrName>
                                        </p:attrNameLst>
                                      </p:cBhvr>
                                      <p:to>
                                        <p:strVal val="visible"/>
                                      </p:to>
                                    </p:set>
                                    <p:anim calcmode="lin" valueType="num">
                                      <p:cBhvr additive="base">
                                        <p:cTn id="61"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u="sng" dirty="0">
                <a:latin typeface="Times New Roman"/>
                <a:cs typeface="Times New Roman"/>
              </a:rPr>
              <a:t>OUTLINE</a:t>
            </a:r>
          </a:p>
        </p:txBody>
      </p:sp>
      <p:sp>
        <p:nvSpPr>
          <p:cNvPr id="3" name="Content Placeholder 2"/>
          <p:cNvSpPr>
            <a:spLocks noGrp="1"/>
          </p:cNvSpPr>
          <p:nvPr>
            <p:ph idx="1"/>
          </p:nvPr>
        </p:nvSpPr>
        <p:spPr>
          <a:xfrm>
            <a:off x="1676400" y="1540621"/>
            <a:ext cx="10515600" cy="4952253"/>
          </a:xfrm>
        </p:spPr>
        <p:txBody>
          <a:bodyPr>
            <a:normAutofit/>
          </a:bodyPr>
          <a:lstStyle/>
          <a:p>
            <a:r>
              <a:rPr lang="en-US" sz="2000" b="1" dirty="0">
                <a:solidFill>
                  <a:schemeClr val="tx1">
                    <a:lumMod val="95000"/>
                    <a:lumOff val="5000"/>
                  </a:schemeClr>
                </a:solidFill>
                <a:latin typeface="Times New Roman"/>
                <a:cs typeface="Times New Roman"/>
              </a:rPr>
              <a:t>INTRODUCTION TO PROJECT</a:t>
            </a:r>
          </a:p>
          <a:p>
            <a:r>
              <a:rPr lang="en-US" sz="2000" b="1" dirty="0">
                <a:solidFill>
                  <a:schemeClr val="tx1">
                    <a:lumMod val="95000"/>
                    <a:lumOff val="5000"/>
                  </a:schemeClr>
                </a:solidFill>
                <a:latin typeface="Times New Roman"/>
                <a:cs typeface="Times New Roman"/>
              </a:rPr>
              <a:t>PROBLEM FORMULATION</a:t>
            </a:r>
          </a:p>
          <a:p>
            <a:r>
              <a:rPr lang="en-US" sz="2000" b="1" dirty="0">
                <a:solidFill>
                  <a:schemeClr val="tx1">
                    <a:lumMod val="95000"/>
                    <a:lumOff val="5000"/>
                  </a:schemeClr>
                </a:solidFill>
                <a:latin typeface="Times New Roman"/>
                <a:cs typeface="Times New Roman"/>
              </a:rPr>
              <a:t>OBJECTIVES OF THE WORK </a:t>
            </a:r>
          </a:p>
          <a:p>
            <a:r>
              <a:rPr lang="en-US" sz="2000" b="1" dirty="0">
                <a:solidFill>
                  <a:schemeClr val="tx1">
                    <a:lumMod val="95000"/>
                    <a:lumOff val="5000"/>
                  </a:schemeClr>
                </a:solidFill>
                <a:latin typeface="Times New Roman"/>
                <a:cs typeface="Times New Roman"/>
              </a:rPr>
              <a:t>METHODOLOGY USED</a:t>
            </a:r>
          </a:p>
          <a:p>
            <a:r>
              <a:rPr lang="en-US" sz="2000" b="1" spc="-10" dirty="0">
                <a:solidFill>
                  <a:schemeClr val="tx1">
                    <a:lumMod val="95000"/>
                    <a:lumOff val="5000"/>
                  </a:schemeClr>
                </a:solidFill>
                <a:latin typeface="Times New Roman"/>
                <a:cs typeface="Times New Roman"/>
              </a:rPr>
              <a:t>RESULTS AND OUTPUTS</a:t>
            </a:r>
          </a:p>
          <a:p>
            <a:r>
              <a:rPr lang="en-US" sz="2000" b="1" spc="-10" dirty="0">
                <a:solidFill>
                  <a:schemeClr val="tx1">
                    <a:lumMod val="95000"/>
                    <a:lumOff val="5000"/>
                  </a:schemeClr>
                </a:solidFill>
                <a:latin typeface="Times New Roman"/>
                <a:cs typeface="Times New Roman"/>
              </a:rPr>
              <a:t>CONCLUSION</a:t>
            </a:r>
          </a:p>
          <a:p>
            <a:r>
              <a:rPr lang="en-US" sz="2000" b="1" dirty="0">
                <a:solidFill>
                  <a:schemeClr val="tx1">
                    <a:lumMod val="95000"/>
                    <a:lumOff val="5000"/>
                  </a:schemeClr>
                </a:solidFill>
                <a:latin typeface="Times New Roman"/>
                <a:cs typeface="Times New Roman"/>
              </a:rPr>
              <a:t>FUTURE SCOPE</a:t>
            </a:r>
          </a:p>
          <a:p>
            <a:r>
              <a:rPr lang="en-US" sz="2000" b="1" dirty="0">
                <a:solidFill>
                  <a:schemeClr val="tx1">
                    <a:lumMod val="95000"/>
                    <a:lumOff val="5000"/>
                  </a:schemeClr>
                </a:solidFill>
                <a:latin typeface="Times New Roman"/>
                <a:cs typeface="Times New Roman"/>
              </a:rPr>
              <a:t>REFERENCES</a:t>
            </a:r>
            <a:endParaRPr lang="en-US" sz="2000" b="1" dirty="0">
              <a:solidFill>
                <a:schemeClr val="tx1">
                  <a:lumMod val="95000"/>
                  <a:lumOff val="5000"/>
                </a:schemeClr>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101" y="451513"/>
            <a:ext cx="10018713" cy="1752599"/>
          </a:xfrm>
        </p:spPr>
        <p:txBody>
          <a:bodyPr/>
          <a:lstStyle/>
          <a:p>
            <a:r>
              <a:rPr lang="en-US" u="sng" dirty="0"/>
              <a:t>INTRODUCTION TO PROJECT</a:t>
            </a:r>
          </a:p>
        </p:txBody>
      </p:sp>
      <p:sp>
        <p:nvSpPr>
          <p:cNvPr id="3" name="Content Placeholder 2"/>
          <p:cNvSpPr>
            <a:spLocks noGrp="1"/>
          </p:cNvSpPr>
          <p:nvPr>
            <p:ph idx="1"/>
          </p:nvPr>
        </p:nvSpPr>
        <p:spPr>
          <a:xfrm>
            <a:off x="717333" y="1619026"/>
            <a:ext cx="10018713" cy="3124201"/>
          </a:xfrm>
        </p:spPr>
        <p:txBody>
          <a:bodyPr>
            <a:normAutofit/>
          </a:bodyPr>
          <a:lstStyle/>
          <a:p>
            <a:r>
              <a:rPr lang="en-US" dirty="0"/>
              <a:t>Fake news refers to deliberately fabricated or misleading information presented as factual news. Social media and instant-sharing platforms have accelerated the spread of fake news. Fake news can have serious consequences, including influencing public opinion, election outcomes, and social unrest.</a:t>
            </a:r>
          </a:p>
          <a:p>
            <a:r>
              <a:rPr lang="en-US" dirty="0"/>
              <a:t>Preserving the integrity of information is crucial for informed decision-making. Detecting fake news helps maintain a reliable information ecosystem and safeguards the credibility of news sources.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065" y="451513"/>
            <a:ext cx="10018713" cy="1752599"/>
          </a:xfrm>
        </p:spPr>
        <p:txBody>
          <a:bodyPr/>
          <a:lstStyle/>
          <a:p>
            <a:r>
              <a:rPr lang="en-US" u="sng" dirty="0"/>
              <a:t>PROBLEM FORMULATION</a:t>
            </a:r>
          </a:p>
        </p:txBody>
      </p:sp>
      <p:sp>
        <p:nvSpPr>
          <p:cNvPr id="3" name="Content Placeholder 2"/>
          <p:cNvSpPr>
            <a:spLocks noGrp="1"/>
          </p:cNvSpPr>
          <p:nvPr>
            <p:ph idx="1"/>
          </p:nvPr>
        </p:nvSpPr>
        <p:spPr>
          <a:xfrm>
            <a:off x="1257625" y="1529688"/>
            <a:ext cx="10018713" cy="3124201"/>
          </a:xfrm>
        </p:spPr>
        <p:txBody>
          <a:bodyPr>
            <a:normAutofit/>
          </a:bodyPr>
          <a:lstStyle/>
          <a:p>
            <a:r>
              <a:rPr lang="en-US" dirty="0"/>
              <a:t>Gather and understand data</a:t>
            </a:r>
          </a:p>
          <a:p>
            <a:r>
              <a:rPr lang="en-US" dirty="0"/>
              <a:t>Pre-processing and data cleaning</a:t>
            </a:r>
          </a:p>
          <a:p>
            <a:r>
              <a:rPr lang="en-US" dirty="0"/>
              <a:t>Feature engineering</a:t>
            </a:r>
          </a:p>
          <a:p>
            <a:r>
              <a:rPr lang="en-US" dirty="0"/>
              <a:t>Model selection </a:t>
            </a:r>
          </a:p>
          <a:p>
            <a:r>
              <a:rPr lang="en-US" dirty="0"/>
              <a:t>Model training and validation </a:t>
            </a:r>
          </a:p>
          <a:p>
            <a:r>
              <a:rPr lang="en-US" dirty="0"/>
              <a:t>Interpretation and Visualization</a:t>
            </a:r>
          </a:p>
          <a:p>
            <a:r>
              <a:rPr lang="en-IN" dirty="0"/>
              <a:t>Deployment and monitoring</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wipe(down)">
                                      <p:cBhvr>
                                        <p:cTn id="67" dur="580">
                                          <p:stCondLst>
                                            <p:cond delay="0"/>
                                          </p:stCondLst>
                                        </p:cTn>
                                        <p:tgtEl>
                                          <p:spTgt spid="3">
                                            <p:txEl>
                                              <p:pRg st="3" end="3"/>
                                            </p:txEl>
                                          </p:spTgt>
                                        </p:tgtEl>
                                      </p:cBhvr>
                                    </p:animEffect>
                                    <p:anim calcmode="lin" valueType="num">
                                      <p:cBhvr>
                                        <p:cTn id="6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3" end="3"/>
                                            </p:txEl>
                                          </p:spTgt>
                                        </p:tgtEl>
                                      </p:cBhvr>
                                      <p:to x="100000" y="60000"/>
                                    </p:animScale>
                                    <p:animScale>
                                      <p:cBhvr>
                                        <p:cTn id="74" dur="166" decel="50000">
                                          <p:stCondLst>
                                            <p:cond delay="676"/>
                                          </p:stCondLst>
                                        </p:cTn>
                                        <p:tgtEl>
                                          <p:spTgt spid="3">
                                            <p:txEl>
                                              <p:pRg st="3" end="3"/>
                                            </p:txEl>
                                          </p:spTgt>
                                        </p:tgtEl>
                                      </p:cBhvr>
                                      <p:to x="100000" y="100000"/>
                                    </p:animScale>
                                    <p:animScale>
                                      <p:cBhvr>
                                        <p:cTn id="75" dur="26">
                                          <p:stCondLst>
                                            <p:cond delay="1312"/>
                                          </p:stCondLst>
                                        </p:cTn>
                                        <p:tgtEl>
                                          <p:spTgt spid="3">
                                            <p:txEl>
                                              <p:pRg st="3" end="3"/>
                                            </p:txEl>
                                          </p:spTgt>
                                        </p:tgtEl>
                                      </p:cBhvr>
                                      <p:to x="100000" y="80000"/>
                                    </p:animScale>
                                    <p:animScale>
                                      <p:cBhvr>
                                        <p:cTn id="76" dur="166" decel="50000">
                                          <p:stCondLst>
                                            <p:cond delay="1338"/>
                                          </p:stCondLst>
                                        </p:cTn>
                                        <p:tgtEl>
                                          <p:spTgt spid="3">
                                            <p:txEl>
                                              <p:pRg st="3" end="3"/>
                                            </p:txEl>
                                          </p:spTgt>
                                        </p:tgtEl>
                                      </p:cBhvr>
                                      <p:to x="100000" y="100000"/>
                                    </p:animScale>
                                    <p:animScale>
                                      <p:cBhvr>
                                        <p:cTn id="77" dur="26">
                                          <p:stCondLst>
                                            <p:cond delay="1642"/>
                                          </p:stCondLst>
                                        </p:cTn>
                                        <p:tgtEl>
                                          <p:spTgt spid="3">
                                            <p:txEl>
                                              <p:pRg st="3" end="3"/>
                                            </p:txEl>
                                          </p:spTgt>
                                        </p:tgtEl>
                                      </p:cBhvr>
                                      <p:to x="100000" y="90000"/>
                                    </p:animScale>
                                    <p:animScale>
                                      <p:cBhvr>
                                        <p:cTn id="78" dur="166" decel="50000">
                                          <p:stCondLst>
                                            <p:cond delay="1668"/>
                                          </p:stCondLst>
                                        </p:cTn>
                                        <p:tgtEl>
                                          <p:spTgt spid="3">
                                            <p:txEl>
                                              <p:pRg st="3" end="3"/>
                                            </p:txEl>
                                          </p:spTgt>
                                        </p:tgtEl>
                                      </p:cBhvr>
                                      <p:to x="100000" y="100000"/>
                                    </p:animScale>
                                    <p:animScale>
                                      <p:cBhvr>
                                        <p:cTn id="79" dur="26">
                                          <p:stCondLst>
                                            <p:cond delay="1808"/>
                                          </p:stCondLst>
                                        </p:cTn>
                                        <p:tgtEl>
                                          <p:spTgt spid="3">
                                            <p:txEl>
                                              <p:pRg st="3" end="3"/>
                                            </p:txEl>
                                          </p:spTgt>
                                        </p:tgtEl>
                                      </p:cBhvr>
                                      <p:to x="100000" y="95000"/>
                                    </p:animScale>
                                    <p:animScale>
                                      <p:cBhvr>
                                        <p:cTn id="80" dur="166" decel="50000">
                                          <p:stCondLst>
                                            <p:cond delay="1834"/>
                                          </p:stCondLst>
                                        </p:cTn>
                                        <p:tgtEl>
                                          <p:spTgt spid="3">
                                            <p:txEl>
                                              <p:pRg st="3" end="3"/>
                                            </p:txEl>
                                          </p:spTgt>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wipe(down)">
                                      <p:cBhvr>
                                        <p:cTn id="85" dur="580">
                                          <p:stCondLst>
                                            <p:cond delay="0"/>
                                          </p:stCondLst>
                                        </p:cTn>
                                        <p:tgtEl>
                                          <p:spTgt spid="3">
                                            <p:txEl>
                                              <p:pRg st="4" end="4"/>
                                            </p:txEl>
                                          </p:spTgt>
                                        </p:tgtEl>
                                      </p:cBhvr>
                                    </p:animEffect>
                                    <p:anim calcmode="lin" valueType="num">
                                      <p:cBhvr>
                                        <p:cTn id="8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3">
                                            <p:txEl>
                                              <p:pRg st="4" end="4"/>
                                            </p:txEl>
                                          </p:spTgt>
                                        </p:tgtEl>
                                      </p:cBhvr>
                                      <p:to x="100000" y="60000"/>
                                    </p:animScale>
                                    <p:animScale>
                                      <p:cBhvr>
                                        <p:cTn id="92" dur="166" decel="50000">
                                          <p:stCondLst>
                                            <p:cond delay="676"/>
                                          </p:stCondLst>
                                        </p:cTn>
                                        <p:tgtEl>
                                          <p:spTgt spid="3">
                                            <p:txEl>
                                              <p:pRg st="4" end="4"/>
                                            </p:txEl>
                                          </p:spTgt>
                                        </p:tgtEl>
                                      </p:cBhvr>
                                      <p:to x="100000" y="100000"/>
                                    </p:animScale>
                                    <p:animScale>
                                      <p:cBhvr>
                                        <p:cTn id="93" dur="26">
                                          <p:stCondLst>
                                            <p:cond delay="1312"/>
                                          </p:stCondLst>
                                        </p:cTn>
                                        <p:tgtEl>
                                          <p:spTgt spid="3">
                                            <p:txEl>
                                              <p:pRg st="4" end="4"/>
                                            </p:txEl>
                                          </p:spTgt>
                                        </p:tgtEl>
                                      </p:cBhvr>
                                      <p:to x="100000" y="80000"/>
                                    </p:animScale>
                                    <p:animScale>
                                      <p:cBhvr>
                                        <p:cTn id="94" dur="166" decel="50000">
                                          <p:stCondLst>
                                            <p:cond delay="1338"/>
                                          </p:stCondLst>
                                        </p:cTn>
                                        <p:tgtEl>
                                          <p:spTgt spid="3">
                                            <p:txEl>
                                              <p:pRg st="4" end="4"/>
                                            </p:txEl>
                                          </p:spTgt>
                                        </p:tgtEl>
                                      </p:cBhvr>
                                      <p:to x="100000" y="100000"/>
                                    </p:animScale>
                                    <p:animScale>
                                      <p:cBhvr>
                                        <p:cTn id="95" dur="26">
                                          <p:stCondLst>
                                            <p:cond delay="1642"/>
                                          </p:stCondLst>
                                        </p:cTn>
                                        <p:tgtEl>
                                          <p:spTgt spid="3">
                                            <p:txEl>
                                              <p:pRg st="4" end="4"/>
                                            </p:txEl>
                                          </p:spTgt>
                                        </p:tgtEl>
                                      </p:cBhvr>
                                      <p:to x="100000" y="90000"/>
                                    </p:animScale>
                                    <p:animScale>
                                      <p:cBhvr>
                                        <p:cTn id="96" dur="166" decel="50000">
                                          <p:stCondLst>
                                            <p:cond delay="1668"/>
                                          </p:stCondLst>
                                        </p:cTn>
                                        <p:tgtEl>
                                          <p:spTgt spid="3">
                                            <p:txEl>
                                              <p:pRg st="4" end="4"/>
                                            </p:txEl>
                                          </p:spTgt>
                                        </p:tgtEl>
                                      </p:cBhvr>
                                      <p:to x="100000" y="100000"/>
                                    </p:animScale>
                                    <p:animScale>
                                      <p:cBhvr>
                                        <p:cTn id="97" dur="26">
                                          <p:stCondLst>
                                            <p:cond delay="1808"/>
                                          </p:stCondLst>
                                        </p:cTn>
                                        <p:tgtEl>
                                          <p:spTgt spid="3">
                                            <p:txEl>
                                              <p:pRg st="4" end="4"/>
                                            </p:txEl>
                                          </p:spTgt>
                                        </p:tgtEl>
                                      </p:cBhvr>
                                      <p:to x="100000" y="95000"/>
                                    </p:animScale>
                                    <p:animScale>
                                      <p:cBhvr>
                                        <p:cTn id="98" dur="166" decel="50000">
                                          <p:stCondLst>
                                            <p:cond delay="1834"/>
                                          </p:stCondLst>
                                        </p:cTn>
                                        <p:tgtEl>
                                          <p:spTgt spid="3">
                                            <p:txEl>
                                              <p:pRg st="4" end="4"/>
                                            </p:txEl>
                                          </p:spTgt>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nodeType="click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Effect transition="in" filter="wipe(down)">
                                      <p:cBhvr>
                                        <p:cTn id="103" dur="580">
                                          <p:stCondLst>
                                            <p:cond delay="0"/>
                                          </p:stCondLst>
                                        </p:cTn>
                                        <p:tgtEl>
                                          <p:spTgt spid="3">
                                            <p:txEl>
                                              <p:pRg st="5" end="5"/>
                                            </p:txEl>
                                          </p:spTgt>
                                        </p:tgtEl>
                                      </p:cBhvr>
                                    </p:animEffect>
                                    <p:anim calcmode="lin" valueType="num">
                                      <p:cBhvr>
                                        <p:cTn id="10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5" end="5"/>
                                            </p:txEl>
                                          </p:spTgt>
                                        </p:tgtEl>
                                      </p:cBhvr>
                                      <p:to x="100000" y="60000"/>
                                    </p:animScale>
                                    <p:animScale>
                                      <p:cBhvr>
                                        <p:cTn id="110" dur="166" decel="50000">
                                          <p:stCondLst>
                                            <p:cond delay="676"/>
                                          </p:stCondLst>
                                        </p:cTn>
                                        <p:tgtEl>
                                          <p:spTgt spid="3">
                                            <p:txEl>
                                              <p:pRg st="5" end="5"/>
                                            </p:txEl>
                                          </p:spTgt>
                                        </p:tgtEl>
                                      </p:cBhvr>
                                      <p:to x="100000" y="100000"/>
                                    </p:animScale>
                                    <p:animScale>
                                      <p:cBhvr>
                                        <p:cTn id="111" dur="26">
                                          <p:stCondLst>
                                            <p:cond delay="1312"/>
                                          </p:stCondLst>
                                        </p:cTn>
                                        <p:tgtEl>
                                          <p:spTgt spid="3">
                                            <p:txEl>
                                              <p:pRg st="5" end="5"/>
                                            </p:txEl>
                                          </p:spTgt>
                                        </p:tgtEl>
                                      </p:cBhvr>
                                      <p:to x="100000" y="80000"/>
                                    </p:animScale>
                                    <p:animScale>
                                      <p:cBhvr>
                                        <p:cTn id="112" dur="166" decel="50000">
                                          <p:stCondLst>
                                            <p:cond delay="1338"/>
                                          </p:stCondLst>
                                        </p:cTn>
                                        <p:tgtEl>
                                          <p:spTgt spid="3">
                                            <p:txEl>
                                              <p:pRg st="5" end="5"/>
                                            </p:txEl>
                                          </p:spTgt>
                                        </p:tgtEl>
                                      </p:cBhvr>
                                      <p:to x="100000" y="100000"/>
                                    </p:animScale>
                                    <p:animScale>
                                      <p:cBhvr>
                                        <p:cTn id="113" dur="26">
                                          <p:stCondLst>
                                            <p:cond delay="1642"/>
                                          </p:stCondLst>
                                        </p:cTn>
                                        <p:tgtEl>
                                          <p:spTgt spid="3">
                                            <p:txEl>
                                              <p:pRg st="5" end="5"/>
                                            </p:txEl>
                                          </p:spTgt>
                                        </p:tgtEl>
                                      </p:cBhvr>
                                      <p:to x="100000" y="90000"/>
                                    </p:animScale>
                                    <p:animScale>
                                      <p:cBhvr>
                                        <p:cTn id="114" dur="166" decel="50000">
                                          <p:stCondLst>
                                            <p:cond delay="1668"/>
                                          </p:stCondLst>
                                        </p:cTn>
                                        <p:tgtEl>
                                          <p:spTgt spid="3">
                                            <p:txEl>
                                              <p:pRg st="5" end="5"/>
                                            </p:txEl>
                                          </p:spTgt>
                                        </p:tgtEl>
                                      </p:cBhvr>
                                      <p:to x="100000" y="100000"/>
                                    </p:animScale>
                                    <p:animScale>
                                      <p:cBhvr>
                                        <p:cTn id="115" dur="26">
                                          <p:stCondLst>
                                            <p:cond delay="1808"/>
                                          </p:stCondLst>
                                        </p:cTn>
                                        <p:tgtEl>
                                          <p:spTgt spid="3">
                                            <p:txEl>
                                              <p:pRg st="5" end="5"/>
                                            </p:txEl>
                                          </p:spTgt>
                                        </p:tgtEl>
                                      </p:cBhvr>
                                      <p:to x="100000" y="95000"/>
                                    </p:animScale>
                                    <p:animScale>
                                      <p:cBhvr>
                                        <p:cTn id="116" dur="166" decel="50000">
                                          <p:stCondLst>
                                            <p:cond delay="1834"/>
                                          </p:stCondLst>
                                        </p:cTn>
                                        <p:tgtEl>
                                          <p:spTgt spid="3">
                                            <p:txEl>
                                              <p:pRg st="5" end="5"/>
                                            </p:txEl>
                                          </p:spTgt>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nodeType="clickEffect">
                                  <p:stCondLst>
                                    <p:cond delay="0"/>
                                  </p:stCondLst>
                                  <p:childTnLst>
                                    <p:set>
                                      <p:cBhvr>
                                        <p:cTn id="120" dur="1" fill="hold">
                                          <p:stCondLst>
                                            <p:cond delay="0"/>
                                          </p:stCondLst>
                                        </p:cTn>
                                        <p:tgtEl>
                                          <p:spTgt spid="3">
                                            <p:txEl>
                                              <p:pRg st="6" end="6"/>
                                            </p:txEl>
                                          </p:spTgt>
                                        </p:tgtEl>
                                        <p:attrNameLst>
                                          <p:attrName>style.visibility</p:attrName>
                                        </p:attrNameLst>
                                      </p:cBhvr>
                                      <p:to>
                                        <p:strVal val="visible"/>
                                      </p:to>
                                    </p:set>
                                    <p:animEffect transition="in" filter="wipe(down)">
                                      <p:cBhvr>
                                        <p:cTn id="121" dur="580">
                                          <p:stCondLst>
                                            <p:cond delay="0"/>
                                          </p:stCondLst>
                                        </p:cTn>
                                        <p:tgtEl>
                                          <p:spTgt spid="3">
                                            <p:txEl>
                                              <p:pRg st="6" end="6"/>
                                            </p:txEl>
                                          </p:spTgt>
                                        </p:tgtEl>
                                      </p:cBhvr>
                                    </p:animEffect>
                                    <p:anim calcmode="lin" valueType="num">
                                      <p:cBhvr>
                                        <p:cTn id="12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6" end="6"/>
                                            </p:txEl>
                                          </p:spTgt>
                                        </p:tgtEl>
                                      </p:cBhvr>
                                      <p:to x="100000" y="60000"/>
                                    </p:animScale>
                                    <p:animScale>
                                      <p:cBhvr>
                                        <p:cTn id="128" dur="166" decel="50000">
                                          <p:stCondLst>
                                            <p:cond delay="676"/>
                                          </p:stCondLst>
                                        </p:cTn>
                                        <p:tgtEl>
                                          <p:spTgt spid="3">
                                            <p:txEl>
                                              <p:pRg st="6" end="6"/>
                                            </p:txEl>
                                          </p:spTgt>
                                        </p:tgtEl>
                                      </p:cBhvr>
                                      <p:to x="100000" y="100000"/>
                                    </p:animScale>
                                    <p:animScale>
                                      <p:cBhvr>
                                        <p:cTn id="129" dur="26">
                                          <p:stCondLst>
                                            <p:cond delay="1312"/>
                                          </p:stCondLst>
                                        </p:cTn>
                                        <p:tgtEl>
                                          <p:spTgt spid="3">
                                            <p:txEl>
                                              <p:pRg st="6" end="6"/>
                                            </p:txEl>
                                          </p:spTgt>
                                        </p:tgtEl>
                                      </p:cBhvr>
                                      <p:to x="100000" y="80000"/>
                                    </p:animScale>
                                    <p:animScale>
                                      <p:cBhvr>
                                        <p:cTn id="130" dur="166" decel="50000">
                                          <p:stCondLst>
                                            <p:cond delay="1338"/>
                                          </p:stCondLst>
                                        </p:cTn>
                                        <p:tgtEl>
                                          <p:spTgt spid="3">
                                            <p:txEl>
                                              <p:pRg st="6" end="6"/>
                                            </p:txEl>
                                          </p:spTgt>
                                        </p:tgtEl>
                                      </p:cBhvr>
                                      <p:to x="100000" y="100000"/>
                                    </p:animScale>
                                    <p:animScale>
                                      <p:cBhvr>
                                        <p:cTn id="131" dur="26">
                                          <p:stCondLst>
                                            <p:cond delay="1642"/>
                                          </p:stCondLst>
                                        </p:cTn>
                                        <p:tgtEl>
                                          <p:spTgt spid="3">
                                            <p:txEl>
                                              <p:pRg st="6" end="6"/>
                                            </p:txEl>
                                          </p:spTgt>
                                        </p:tgtEl>
                                      </p:cBhvr>
                                      <p:to x="100000" y="90000"/>
                                    </p:animScale>
                                    <p:animScale>
                                      <p:cBhvr>
                                        <p:cTn id="132" dur="166" decel="50000">
                                          <p:stCondLst>
                                            <p:cond delay="1668"/>
                                          </p:stCondLst>
                                        </p:cTn>
                                        <p:tgtEl>
                                          <p:spTgt spid="3">
                                            <p:txEl>
                                              <p:pRg st="6" end="6"/>
                                            </p:txEl>
                                          </p:spTgt>
                                        </p:tgtEl>
                                      </p:cBhvr>
                                      <p:to x="100000" y="100000"/>
                                    </p:animScale>
                                    <p:animScale>
                                      <p:cBhvr>
                                        <p:cTn id="133" dur="26">
                                          <p:stCondLst>
                                            <p:cond delay="1808"/>
                                          </p:stCondLst>
                                        </p:cTn>
                                        <p:tgtEl>
                                          <p:spTgt spid="3">
                                            <p:txEl>
                                              <p:pRg st="6" end="6"/>
                                            </p:txEl>
                                          </p:spTgt>
                                        </p:tgtEl>
                                      </p:cBhvr>
                                      <p:to x="100000" y="95000"/>
                                    </p:animScale>
                                    <p:animScale>
                                      <p:cBhvr>
                                        <p:cTn id="134"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104" y="451513"/>
            <a:ext cx="10018713" cy="2055844"/>
          </a:xfrm>
        </p:spPr>
        <p:txBody>
          <a:bodyPr>
            <a:normAutofit/>
          </a:bodyPr>
          <a:lstStyle/>
          <a:p>
            <a:r>
              <a:rPr lang="en-US" b="1" u="sng" dirty="0"/>
              <a:t>OBJECTIVES OF THE WORK</a:t>
            </a:r>
          </a:p>
        </p:txBody>
      </p:sp>
      <p:sp>
        <p:nvSpPr>
          <p:cNvPr id="3" name="Content Placeholder 2"/>
          <p:cNvSpPr>
            <a:spLocks noGrp="1"/>
          </p:cNvSpPr>
          <p:nvPr>
            <p:ph idx="1"/>
          </p:nvPr>
        </p:nvSpPr>
        <p:spPr>
          <a:xfrm>
            <a:off x="1057249" y="1328287"/>
            <a:ext cx="9095725" cy="4449326"/>
          </a:xfrm>
        </p:spPr>
        <p:txBody>
          <a:bodyPr>
            <a:normAutofit/>
          </a:bodyPr>
          <a:lstStyle/>
          <a:p>
            <a:r>
              <a:rPr lang="en-US" b="1" dirty="0"/>
              <a:t>Identifying Misinformation:</a:t>
            </a:r>
            <a:r>
              <a:rPr lang="en-US" dirty="0"/>
              <a:t> Develop a system that can accurately identify and distinguish fake news from genuine news articles. Detect instances where false information is being presented as factual news.</a:t>
            </a:r>
          </a:p>
          <a:p>
            <a:r>
              <a:rPr lang="en-US" b="1" dirty="0"/>
              <a:t>Enhancing Information Credibility: </a:t>
            </a:r>
            <a:r>
              <a:rPr lang="en-US" dirty="0"/>
              <a:t>Improve the credibility of online information by providing users with a reliable tool to verify news authenticity. Prevent the spread of false information that could mislead individuals or incite unnecessary panic.</a:t>
            </a:r>
          </a:p>
          <a:p>
            <a:r>
              <a:rPr lang="en-US" b="1" dirty="0"/>
              <a:t>Real-Time Detection:</a:t>
            </a:r>
            <a:r>
              <a:rPr lang="en-US" dirty="0"/>
              <a:t> Design a system that can analyze news articles and social media posts in real-time, curbing the rapid spread of fake news on social platforms.</a:t>
            </a:r>
          </a:p>
          <a:p>
            <a:pPr marL="0" indent="0">
              <a:buNone/>
            </a:pPr>
            <a:endParaRPr lang="en-US" dirty="0"/>
          </a:p>
          <a:p>
            <a:pPr marL="457200" indent="-457200">
              <a:buFont typeface="+mj-lt"/>
              <a:buAutoNum type="arabicPeriod"/>
            </a:pPr>
            <a:endParaRPr lang="en-US" dirty="0"/>
          </a:p>
          <a:p>
            <a:pPr marL="0" indent="0">
              <a:buNone/>
            </a:pPr>
            <a:endParaRPr lang="en-US" dirty="0"/>
          </a:p>
          <a:p>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99" y="630799"/>
            <a:ext cx="10018713" cy="1752599"/>
          </a:xfrm>
        </p:spPr>
        <p:txBody>
          <a:bodyPr/>
          <a:lstStyle/>
          <a:p>
            <a:pPr algn="just"/>
            <a:r>
              <a:rPr lang="en-US" b="1" u="sng" dirty="0"/>
              <a:t>METHODOLOGY USED</a:t>
            </a:r>
          </a:p>
        </p:txBody>
      </p:sp>
      <p:sp>
        <p:nvSpPr>
          <p:cNvPr id="3" name="Content Placeholder 2"/>
          <p:cNvSpPr>
            <a:spLocks noGrp="1"/>
          </p:cNvSpPr>
          <p:nvPr>
            <p:ph idx="1"/>
          </p:nvPr>
        </p:nvSpPr>
        <p:spPr>
          <a:xfrm>
            <a:off x="1086643" y="1692795"/>
            <a:ext cx="10018713" cy="3472409"/>
          </a:xfrm>
        </p:spPr>
        <p:txBody>
          <a:bodyPr>
            <a:normAutofit/>
          </a:bodyPr>
          <a:lstStyle/>
          <a:p>
            <a:r>
              <a:rPr lang="en-US" dirty="0"/>
              <a:t>Data collection</a:t>
            </a:r>
          </a:p>
          <a:p>
            <a:r>
              <a:rPr lang="en-US" dirty="0"/>
              <a:t> Data pre-processing</a:t>
            </a:r>
            <a:endParaRPr lang="en-US" sz="2000" dirty="0"/>
          </a:p>
          <a:p>
            <a:r>
              <a:rPr lang="en-US" dirty="0"/>
              <a:t> Feature engineering</a:t>
            </a:r>
          </a:p>
          <a:p>
            <a:r>
              <a:rPr lang="en-US" dirty="0"/>
              <a:t> Model selection</a:t>
            </a:r>
          </a:p>
          <a:p>
            <a:r>
              <a:rPr lang="en-US" dirty="0"/>
              <a:t>Model training and validation</a:t>
            </a:r>
          </a:p>
          <a:p>
            <a:r>
              <a:rPr lang="en-US" dirty="0"/>
              <a:t>Feature importance analysis</a:t>
            </a:r>
          </a:p>
          <a:p>
            <a:r>
              <a:rPr lang="en-US" dirty="0"/>
              <a:t>User Feedback loop</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514" y="465262"/>
            <a:ext cx="6119261" cy="1752599"/>
          </a:xfrm>
        </p:spPr>
        <p:txBody>
          <a:bodyPr/>
          <a:lstStyle/>
          <a:p>
            <a:r>
              <a:rPr lang="en-US" u="sng" dirty="0"/>
              <a:t>CONCLUSION</a:t>
            </a:r>
          </a:p>
        </p:txBody>
      </p:sp>
      <p:sp>
        <p:nvSpPr>
          <p:cNvPr id="3" name="Content Placeholder 2"/>
          <p:cNvSpPr>
            <a:spLocks noGrp="1"/>
          </p:cNvSpPr>
          <p:nvPr>
            <p:ph idx="1"/>
          </p:nvPr>
        </p:nvSpPr>
        <p:spPr>
          <a:xfrm>
            <a:off x="1265853" y="1515793"/>
            <a:ext cx="10515600" cy="4351338"/>
          </a:xfrm>
        </p:spPr>
        <p:txBody>
          <a:bodyPr>
            <a:normAutofit/>
          </a:bodyPr>
          <a:lstStyle/>
          <a:p>
            <a:pPr marL="0" indent="0">
              <a:buNone/>
            </a:pPr>
            <a:r>
              <a:rPr lang="en-US" sz="2000" dirty="0"/>
              <a:t>In conclusion, fake news detection using machine learning can provide </a:t>
            </a:r>
          </a:p>
          <a:p>
            <a:r>
              <a:rPr lang="en-US" sz="2000" dirty="0"/>
              <a:t>Accuracy and reliability</a:t>
            </a:r>
          </a:p>
          <a:p>
            <a:r>
              <a:rPr lang="en-US" sz="2000" dirty="0"/>
              <a:t>Real-time mitigation</a:t>
            </a:r>
          </a:p>
          <a:p>
            <a:r>
              <a:rPr lang="en-US" sz="2000" dirty="0"/>
              <a:t>Empowered users</a:t>
            </a:r>
          </a:p>
          <a:p>
            <a:r>
              <a:rPr lang="en-US" sz="2000" dirty="0"/>
              <a:t>Data-driven insights</a:t>
            </a:r>
          </a:p>
          <a:p>
            <a:r>
              <a:rPr lang="en-US" sz="2000" dirty="0"/>
              <a:t>Enhance the overall experience for news readers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8046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278" y="402256"/>
            <a:ext cx="5092893" cy="1752599"/>
          </a:xfrm>
        </p:spPr>
        <p:txBody>
          <a:bodyPr/>
          <a:lstStyle/>
          <a:p>
            <a:r>
              <a:rPr lang="en-US" b="1" u="sng" dirty="0"/>
              <a:t>FUTURE SCOPE</a:t>
            </a:r>
          </a:p>
        </p:txBody>
      </p:sp>
      <p:sp>
        <p:nvSpPr>
          <p:cNvPr id="3" name="Content Placeholder 2"/>
          <p:cNvSpPr>
            <a:spLocks noGrp="1"/>
          </p:cNvSpPr>
          <p:nvPr>
            <p:ph idx="1"/>
          </p:nvPr>
        </p:nvSpPr>
        <p:spPr>
          <a:xfrm>
            <a:off x="1334278" y="1694046"/>
            <a:ext cx="8983758" cy="4321743"/>
          </a:xfrm>
        </p:spPr>
        <p:txBody>
          <a:bodyPr>
            <a:normAutofit fontScale="47500" lnSpcReduction="20000"/>
          </a:bodyPr>
          <a:lstStyle/>
          <a:p>
            <a:pPr marL="0" indent="0">
              <a:buNone/>
            </a:pPr>
            <a:r>
              <a:rPr lang="en-US" sz="4500" dirty="0"/>
              <a:t>The future scope of fake news detection using machine learning is promising, with several exciting directions for research, development, and implementation. As technology and information dynamics continue to evolve, here are some potential avenues for further exploration:</a:t>
            </a:r>
          </a:p>
          <a:p>
            <a:r>
              <a:rPr lang="en-US" sz="4500" b="1" dirty="0"/>
              <a:t>Multimodal Analysis:</a:t>
            </a:r>
            <a:r>
              <a:rPr lang="en-US" sz="4500" dirty="0"/>
              <a:t> Expanding beyond text, integrating image and video analysis will enable more comprehensive detection, as misinformation is increasingly disseminated through multimedia formats.</a:t>
            </a:r>
          </a:p>
          <a:p>
            <a:r>
              <a:rPr lang="en-US" sz="4500" b="1" dirty="0"/>
              <a:t>Biased Information Detection:</a:t>
            </a:r>
            <a:r>
              <a:rPr lang="en-US" sz="4500" dirty="0"/>
              <a:t> Extending the scope to detect not only outright fake news but also biased or misleading content that may not be entirely fabricated.</a:t>
            </a:r>
          </a:p>
          <a:p>
            <a:r>
              <a:rPr lang="en-US" sz="4500" b="1" dirty="0"/>
              <a:t>Continuous Learning Systems:</a:t>
            </a:r>
            <a:r>
              <a:rPr lang="en-US" sz="4500" dirty="0"/>
              <a:t> Implementing models that can learn and adapt over time from user feedback and real-world data, staying current with evolving trends.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5242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364" y="373380"/>
            <a:ext cx="4775653" cy="1752599"/>
          </a:xfrm>
        </p:spPr>
        <p:txBody>
          <a:bodyPr/>
          <a:lstStyle/>
          <a:p>
            <a:r>
              <a:rPr lang="en-US" b="1" u="sng" dirty="0"/>
              <a:t>REFERENCES</a:t>
            </a:r>
          </a:p>
        </p:txBody>
      </p:sp>
      <p:sp>
        <p:nvSpPr>
          <p:cNvPr id="3" name="Content Placeholder 2"/>
          <p:cNvSpPr>
            <a:spLocks noGrp="1"/>
          </p:cNvSpPr>
          <p:nvPr>
            <p:ph idx="1"/>
          </p:nvPr>
        </p:nvSpPr>
        <p:spPr>
          <a:xfrm>
            <a:off x="1660105" y="1336708"/>
            <a:ext cx="8871790" cy="4553953"/>
          </a:xfrm>
        </p:spPr>
        <p:txBody>
          <a:bodyPr>
            <a:normAutofit fontScale="92500" lnSpcReduction="10000"/>
          </a:bodyPr>
          <a:lstStyle/>
          <a:p>
            <a:r>
              <a:rPr lang="en-IN" dirty="0"/>
              <a:t>Shu, K., </a:t>
            </a:r>
            <a:r>
              <a:rPr lang="en-IN" dirty="0" err="1"/>
              <a:t>Mahudeswaran</a:t>
            </a:r>
            <a:r>
              <a:rPr lang="en-IN" dirty="0"/>
              <a:t>, D., Wang, S., Lee, D., &amp; Liu, H. (2019). </a:t>
            </a:r>
            <a:r>
              <a:rPr lang="en-IN" u="sng" dirty="0">
                <a:hlinkClick r:id="rId2"/>
              </a:rPr>
              <a:t>Fake News Detection on Social Media: A Data Mining Perspective</a:t>
            </a:r>
            <a:r>
              <a:rPr lang="en-IN" dirty="0"/>
              <a:t>. ACM Computing Surveys.</a:t>
            </a:r>
          </a:p>
          <a:p>
            <a:r>
              <a:rPr lang="en-IN" dirty="0" err="1"/>
              <a:t>Ruchansky</a:t>
            </a:r>
            <a:r>
              <a:rPr lang="en-IN" dirty="0"/>
              <a:t>, N., Seo, S., &amp; Liu, Y. (2017). </a:t>
            </a:r>
            <a:r>
              <a:rPr lang="en-IN" u="sng" dirty="0">
                <a:hlinkClick r:id="rId3"/>
              </a:rPr>
              <a:t>CSI: A hybrid deep model for fake news detection</a:t>
            </a:r>
            <a:r>
              <a:rPr lang="en-IN" dirty="0"/>
              <a:t>. Proceedings of the 26th International Joint Conference on Artificial Intelligence (IJCAI).</a:t>
            </a:r>
          </a:p>
          <a:p>
            <a:r>
              <a:rPr lang="en-IN" dirty="0" err="1"/>
              <a:t>Potthast</a:t>
            </a:r>
            <a:r>
              <a:rPr lang="en-IN" dirty="0"/>
              <a:t>, M., </a:t>
            </a:r>
            <a:r>
              <a:rPr lang="en-IN" dirty="0" err="1"/>
              <a:t>Köpsel</a:t>
            </a:r>
            <a:r>
              <a:rPr lang="en-IN" dirty="0"/>
              <a:t>, S., Stein, B., &amp; Hagen, M. (2017). </a:t>
            </a:r>
            <a:r>
              <a:rPr lang="en-IN" u="sng" dirty="0">
                <a:hlinkClick r:id="rId4"/>
              </a:rPr>
              <a:t>A Stylometric Inquiry into </a:t>
            </a:r>
            <a:r>
              <a:rPr lang="en-IN" u="sng" dirty="0" err="1">
                <a:hlinkClick r:id="rId4"/>
              </a:rPr>
              <a:t>Hyperpartisan</a:t>
            </a:r>
            <a:r>
              <a:rPr lang="en-IN" u="sng" dirty="0">
                <a:hlinkClick r:id="rId4"/>
              </a:rPr>
              <a:t> and Fake News</a:t>
            </a:r>
            <a:r>
              <a:rPr lang="en-IN" dirty="0"/>
              <a:t>. </a:t>
            </a:r>
            <a:r>
              <a:rPr lang="en-IN" dirty="0" err="1"/>
              <a:t>arXiv</a:t>
            </a:r>
            <a:r>
              <a:rPr lang="en-IN" dirty="0"/>
              <a:t> preprint arXiv:1702.05638.</a:t>
            </a:r>
          </a:p>
          <a:p>
            <a:r>
              <a:rPr lang="en-IN" dirty="0" err="1"/>
              <a:t>Rashkin</a:t>
            </a:r>
            <a:r>
              <a:rPr lang="en-IN" dirty="0"/>
              <a:t>, H., Choi, E., Jang, J. Y., Volkova, S., &amp; Choi, Y. (2017). </a:t>
            </a:r>
            <a:r>
              <a:rPr lang="en-IN" u="sng" dirty="0">
                <a:hlinkClick r:id="rId5"/>
              </a:rPr>
              <a:t>Truth of varying shades: </a:t>
            </a:r>
            <a:r>
              <a:rPr lang="en-IN" u="sng" dirty="0" err="1">
                <a:hlinkClick r:id="rId5"/>
              </a:rPr>
              <a:t>Analyzing</a:t>
            </a:r>
            <a:r>
              <a:rPr lang="en-IN" u="sng" dirty="0">
                <a:hlinkClick r:id="rId5"/>
              </a:rPr>
              <a:t> language in fake news and political fact-checking</a:t>
            </a:r>
            <a:r>
              <a:rPr lang="en-IN" dirty="0"/>
              <a:t>. Proceedings of the 55th Annual Meeting of the Association for Computational Linguistics (ACL).</a:t>
            </a:r>
          </a:p>
          <a:p>
            <a:r>
              <a:rPr lang="en-IN" dirty="0"/>
              <a:t>Rubens, N., &amp; Conover, M. D. (2019). </a:t>
            </a:r>
            <a:r>
              <a:rPr lang="en-IN" u="sng" dirty="0">
                <a:hlinkClick r:id="rId6"/>
              </a:rPr>
              <a:t>Fake News Detection in Social Networks Using Crowdsourced Data</a:t>
            </a:r>
            <a:r>
              <a:rPr lang="en-IN" dirty="0"/>
              <a:t>. </a:t>
            </a:r>
            <a:r>
              <a:rPr lang="en-IN" dirty="0" err="1"/>
              <a:t>arXiv</a:t>
            </a:r>
            <a:r>
              <a:rPr lang="en-IN" dirty="0"/>
              <a:t> preprint arXiv:1912.07093.</a:t>
            </a:r>
          </a:p>
          <a:p>
            <a:r>
              <a:rPr lang="en-IN" dirty="0" err="1"/>
              <a:t>Vosoughi</a:t>
            </a:r>
            <a:r>
              <a:rPr lang="en-IN" dirty="0"/>
              <a:t>, S., Roy, D., &amp; Aral, S. (2018). </a:t>
            </a:r>
            <a:r>
              <a:rPr lang="en-IN" u="sng" dirty="0">
                <a:hlinkClick r:id="rId7"/>
              </a:rPr>
              <a:t>The spread of true and false news online</a:t>
            </a:r>
            <a:r>
              <a:rPr lang="en-IN" dirty="0"/>
              <a:t>. Science, 359(6380), 1146-1151.</a:t>
            </a:r>
            <a:br>
              <a:rPr lang="en-IN"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122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6785</TotalTime>
  <Words>695</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9</vt:i4>
      </vt:variant>
    </vt:vector>
  </HeadingPairs>
  <TitlesOfParts>
    <vt:vector size="21" baseType="lpstr">
      <vt:lpstr>Arial</vt:lpstr>
      <vt:lpstr>Calibri</vt:lpstr>
      <vt:lpstr>Calibri Light</vt:lpstr>
      <vt:lpstr>Casper</vt:lpstr>
      <vt:lpstr>Raleway ExtraBold</vt:lpstr>
      <vt:lpstr>Times New Roman</vt:lpstr>
      <vt:lpstr>Trebuchet MS</vt:lpstr>
      <vt:lpstr>Wingdings 3</vt:lpstr>
      <vt:lpstr>1_Office Theme</vt:lpstr>
      <vt:lpstr>2_Office Theme</vt:lpstr>
      <vt:lpstr>Contents Slide Master</vt:lpstr>
      <vt:lpstr>Facet</vt:lpstr>
      <vt:lpstr>PowerPoint Presentation</vt:lpstr>
      <vt:lpstr>OUTLINE</vt:lpstr>
      <vt:lpstr>INTRODUCTION TO PROJECT</vt:lpstr>
      <vt:lpstr>PROBLEM FORMULATION</vt:lpstr>
      <vt:lpstr>OBJECTIVES OF THE WORK</vt:lpstr>
      <vt:lpstr>METHODOLOGY USED</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mrinal bhatt</cp:lastModifiedBy>
  <cp:revision>506</cp:revision>
  <dcterms:created xsi:type="dcterms:W3CDTF">2019-01-09T10:33:58Z</dcterms:created>
  <dcterms:modified xsi:type="dcterms:W3CDTF">2023-08-23T14:39:54Z</dcterms:modified>
</cp:coreProperties>
</file>