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93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265" r:id="rId10"/>
    <p:sldId id="463" r:id="rId11"/>
    <p:sldId id="517" r:id="rId12"/>
    <p:sldId id="267" r:id="rId13"/>
    <p:sldId id="269" r:id="rId14"/>
    <p:sldId id="364" r:id="rId15"/>
    <p:sldId id="3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1"/>
  </p:normalViewPr>
  <p:slideViewPr>
    <p:cSldViewPr snapToGrid="0" snapToObjects="1" showGuides="1">
      <p:cViewPr varScale="1">
        <p:scale>
          <a:sx n="96" d="100"/>
          <a:sy n="96" d="100"/>
        </p:scale>
        <p:origin x="5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160E5-6380-A84D-B857-27B5CE660EB7}" type="doc">
      <dgm:prSet loTypeId="urn:microsoft.com/office/officeart/2005/8/layout/matrix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669B562-C9D6-E146-BA99-62948D9179BA}">
      <dgm:prSet phldrT="[Text]" custT="1"/>
      <dgm:spPr/>
      <dgm:t>
        <a:bodyPr/>
        <a:lstStyle/>
        <a:p>
          <a:r>
            <a:rPr lang="en-GB" sz="3700" b="1" i="0" dirty="0">
              <a:latin typeface="Avenir Next Demi Bold" panose="020B0503020202020204" pitchFamily="34" charset="0"/>
            </a:rPr>
            <a:t>360 tool</a:t>
          </a:r>
        </a:p>
      </dgm:t>
    </dgm:pt>
    <dgm:pt modelId="{91D18253-A160-9148-9E33-91284B3190B3}" type="parTrans" cxnId="{A9F49F7A-799F-4645-B772-0756E866DE12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1106D2D7-A94A-F542-AF9E-A8638D8C3C41}" type="sibTrans" cxnId="{A9F49F7A-799F-4645-B772-0756E866DE12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DB0930B9-865E-124D-BFCA-58261F41FEEE}">
      <dgm:prSet phldrT="[Text]"/>
      <dgm:spPr/>
      <dgm:t>
        <a:bodyPr/>
        <a:lstStyle/>
        <a:p>
          <a:endParaRPr lang="en-GB" b="1" i="0" dirty="0">
            <a:latin typeface="Avenir Next Demi Bold" panose="020B0503020202020204" pitchFamily="34" charset="0"/>
          </a:endParaRPr>
        </a:p>
      </dgm:t>
    </dgm:pt>
    <dgm:pt modelId="{ACB54CB0-8FA7-CF46-989E-A45C13470388}" type="parTrans" cxnId="{00A656F9-AD14-CB4B-84A7-AD1A23B2E399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E2B4F753-C5E4-0A4D-9308-423ECC9E3051}" type="sibTrans" cxnId="{00A656F9-AD14-CB4B-84A7-AD1A23B2E399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DE8520C4-E9AF-F54C-A53C-23E368C16578}">
      <dgm:prSet phldrT="[Text]"/>
      <dgm:spPr/>
      <dgm:t>
        <a:bodyPr/>
        <a:lstStyle/>
        <a:p>
          <a:endParaRPr lang="en-GB" b="1" i="0" dirty="0">
            <a:latin typeface="Avenir Next Demi Bold" panose="020B0503020202020204" pitchFamily="34" charset="0"/>
          </a:endParaRPr>
        </a:p>
      </dgm:t>
    </dgm:pt>
    <dgm:pt modelId="{A416C7DD-5F25-5542-82D4-2C7847D9A0E5}" type="parTrans" cxnId="{3B66A853-8CCA-6342-ABD0-5323C5A7FC9D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DA69C35F-A9CE-F84B-9892-FD260C62C1CE}" type="sibTrans" cxnId="{3B66A853-8CCA-6342-ABD0-5323C5A7FC9D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F674F968-D1F5-1047-B8B1-2C089541DCA1}">
      <dgm:prSet phldrT="[Text]"/>
      <dgm:spPr/>
      <dgm:t>
        <a:bodyPr/>
        <a:lstStyle/>
        <a:p>
          <a:endParaRPr lang="en-GB" b="1" i="0" dirty="0">
            <a:latin typeface="Avenir Next Demi Bold" panose="020B0503020202020204" pitchFamily="34" charset="0"/>
          </a:endParaRPr>
        </a:p>
      </dgm:t>
    </dgm:pt>
    <dgm:pt modelId="{D0BAF524-BB52-3344-BB54-6725F835F0AD}" type="parTrans" cxnId="{1C3C7A59-2227-FD48-BFF3-41D7D45ED704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09640136-23F3-CE4A-9AC5-391A91E811F1}" type="sibTrans" cxnId="{1C3C7A59-2227-FD48-BFF3-41D7D45ED704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5459F682-BFDB-9148-87DA-41F73DFF0597}">
      <dgm:prSet phldrT="[Text]"/>
      <dgm:spPr/>
      <dgm:t>
        <a:bodyPr/>
        <a:lstStyle/>
        <a:p>
          <a:endParaRPr lang="en-GB" b="1" i="0" dirty="0">
            <a:latin typeface="Avenir Next Demi Bold" panose="020B0503020202020204" pitchFamily="34" charset="0"/>
          </a:endParaRPr>
        </a:p>
      </dgm:t>
    </dgm:pt>
    <dgm:pt modelId="{0A713181-8E33-0A4A-9867-8823BB983673}" type="parTrans" cxnId="{AEBA487B-AAFC-1544-920D-31EC9A0ECBAB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A3D5A3B7-C0EE-F74C-8745-97A54F5AE311}" type="sibTrans" cxnId="{AEBA487B-AAFC-1544-920D-31EC9A0ECBAB}">
      <dgm:prSet/>
      <dgm:spPr/>
      <dgm:t>
        <a:bodyPr/>
        <a:lstStyle/>
        <a:p>
          <a:endParaRPr lang="en-GB" b="1" i="0">
            <a:latin typeface="Avenir Next Demi Bold" panose="020B0503020202020204" pitchFamily="34" charset="0"/>
          </a:endParaRPr>
        </a:p>
      </dgm:t>
    </dgm:pt>
    <dgm:pt modelId="{3B87C921-82F8-0741-9334-DDA1931820BA}" type="pres">
      <dgm:prSet presAssocID="{F8D160E5-6380-A84D-B857-27B5CE660EB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1363EF2-38CB-B043-B59D-2B30D7DCEB39}" type="pres">
      <dgm:prSet presAssocID="{F8D160E5-6380-A84D-B857-27B5CE660EB7}" presName="matrix" presStyleCnt="0"/>
      <dgm:spPr/>
    </dgm:pt>
    <dgm:pt modelId="{6F3EB498-B4BF-4041-85BB-5737758DC8F7}" type="pres">
      <dgm:prSet presAssocID="{F8D160E5-6380-A84D-B857-27B5CE660EB7}" presName="tile1" presStyleLbl="node1" presStyleIdx="0" presStyleCnt="4"/>
      <dgm:spPr/>
    </dgm:pt>
    <dgm:pt modelId="{7D25F7F5-CF63-7A4E-ABD7-9FF399A4CE54}" type="pres">
      <dgm:prSet presAssocID="{F8D160E5-6380-A84D-B857-27B5CE660EB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4D654AB-B970-8342-A23E-57829B62128D}" type="pres">
      <dgm:prSet presAssocID="{F8D160E5-6380-A84D-B857-27B5CE660EB7}" presName="tile2" presStyleLbl="node1" presStyleIdx="1" presStyleCnt="4"/>
      <dgm:spPr/>
    </dgm:pt>
    <dgm:pt modelId="{8EE9A4EE-0AC8-C94A-9E8C-940D780058EB}" type="pres">
      <dgm:prSet presAssocID="{F8D160E5-6380-A84D-B857-27B5CE660EB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2D6DFE-A4A4-4241-90AF-B49C1816554A}" type="pres">
      <dgm:prSet presAssocID="{F8D160E5-6380-A84D-B857-27B5CE660EB7}" presName="tile3" presStyleLbl="node1" presStyleIdx="2" presStyleCnt="4"/>
      <dgm:spPr/>
    </dgm:pt>
    <dgm:pt modelId="{4FA2B688-DD9B-4C47-ACD7-331B6E5D8AB4}" type="pres">
      <dgm:prSet presAssocID="{F8D160E5-6380-A84D-B857-27B5CE660EB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CBBBF95-6AE8-074A-90A6-1EB89DFEEC9E}" type="pres">
      <dgm:prSet presAssocID="{F8D160E5-6380-A84D-B857-27B5CE660EB7}" presName="tile4" presStyleLbl="node1" presStyleIdx="3" presStyleCnt="4" custLinFactNeighborY="-1626"/>
      <dgm:spPr/>
    </dgm:pt>
    <dgm:pt modelId="{32E8B9C3-5949-1B4D-AFAD-38FAFD9677CD}" type="pres">
      <dgm:prSet presAssocID="{F8D160E5-6380-A84D-B857-27B5CE660EB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74D2E1E-E2DE-8349-9793-A4D2AD10DDCC}" type="pres">
      <dgm:prSet presAssocID="{F8D160E5-6380-A84D-B857-27B5CE660EB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5194115-A6EB-1A49-A729-EDE8BC170C2E}" type="presOf" srcId="{DE8520C4-E9AF-F54C-A53C-23E368C16578}" destId="{14D654AB-B970-8342-A23E-57829B62128D}" srcOrd="0" destOrd="0" presId="urn:microsoft.com/office/officeart/2005/8/layout/matrix1"/>
    <dgm:cxn modelId="{51013C33-243C-C343-991F-1AA6EE5AAAD7}" type="presOf" srcId="{F674F968-D1F5-1047-B8B1-2C089541DCA1}" destId="{4FA2B688-DD9B-4C47-ACD7-331B6E5D8AB4}" srcOrd="1" destOrd="0" presId="urn:microsoft.com/office/officeart/2005/8/layout/matrix1"/>
    <dgm:cxn modelId="{DF39E033-8196-6A40-9F36-CFC71A4B0296}" type="presOf" srcId="{F8D160E5-6380-A84D-B857-27B5CE660EB7}" destId="{3B87C921-82F8-0741-9334-DDA1931820BA}" srcOrd="0" destOrd="0" presId="urn:microsoft.com/office/officeart/2005/8/layout/matrix1"/>
    <dgm:cxn modelId="{3B66A853-8CCA-6342-ABD0-5323C5A7FC9D}" srcId="{B669B562-C9D6-E146-BA99-62948D9179BA}" destId="{DE8520C4-E9AF-F54C-A53C-23E368C16578}" srcOrd="1" destOrd="0" parTransId="{A416C7DD-5F25-5542-82D4-2C7847D9A0E5}" sibTransId="{DA69C35F-A9CE-F84B-9892-FD260C62C1CE}"/>
    <dgm:cxn modelId="{1C3C7A59-2227-FD48-BFF3-41D7D45ED704}" srcId="{B669B562-C9D6-E146-BA99-62948D9179BA}" destId="{F674F968-D1F5-1047-B8B1-2C089541DCA1}" srcOrd="2" destOrd="0" parTransId="{D0BAF524-BB52-3344-BB54-6725F835F0AD}" sibTransId="{09640136-23F3-CE4A-9AC5-391A91E811F1}"/>
    <dgm:cxn modelId="{82FC5867-3742-1B49-84E3-23A4A3F64536}" type="presOf" srcId="{DB0930B9-865E-124D-BFCA-58261F41FEEE}" destId="{7D25F7F5-CF63-7A4E-ABD7-9FF399A4CE54}" srcOrd="1" destOrd="0" presId="urn:microsoft.com/office/officeart/2005/8/layout/matrix1"/>
    <dgm:cxn modelId="{88283A69-FEC4-6042-844D-6F5F5D33A749}" type="presOf" srcId="{DE8520C4-E9AF-F54C-A53C-23E368C16578}" destId="{8EE9A4EE-0AC8-C94A-9E8C-940D780058EB}" srcOrd="1" destOrd="0" presId="urn:microsoft.com/office/officeart/2005/8/layout/matrix1"/>
    <dgm:cxn modelId="{A9F49F7A-799F-4645-B772-0756E866DE12}" srcId="{F8D160E5-6380-A84D-B857-27B5CE660EB7}" destId="{B669B562-C9D6-E146-BA99-62948D9179BA}" srcOrd="0" destOrd="0" parTransId="{91D18253-A160-9148-9E33-91284B3190B3}" sibTransId="{1106D2D7-A94A-F542-AF9E-A8638D8C3C41}"/>
    <dgm:cxn modelId="{AEBA487B-AAFC-1544-920D-31EC9A0ECBAB}" srcId="{B669B562-C9D6-E146-BA99-62948D9179BA}" destId="{5459F682-BFDB-9148-87DA-41F73DFF0597}" srcOrd="3" destOrd="0" parTransId="{0A713181-8E33-0A4A-9867-8823BB983673}" sibTransId="{A3D5A3B7-C0EE-F74C-8745-97A54F5AE311}"/>
    <dgm:cxn modelId="{F2CC0F7F-1490-A54A-92A8-7305FDC58549}" type="presOf" srcId="{5459F682-BFDB-9148-87DA-41F73DFF0597}" destId="{5CBBBF95-6AE8-074A-90A6-1EB89DFEEC9E}" srcOrd="0" destOrd="0" presId="urn:microsoft.com/office/officeart/2005/8/layout/matrix1"/>
    <dgm:cxn modelId="{42667CAE-7C1C-F645-B8BC-79C44460A629}" type="presOf" srcId="{DB0930B9-865E-124D-BFCA-58261F41FEEE}" destId="{6F3EB498-B4BF-4041-85BB-5737758DC8F7}" srcOrd="0" destOrd="0" presId="urn:microsoft.com/office/officeart/2005/8/layout/matrix1"/>
    <dgm:cxn modelId="{1F3FB7C2-F566-2947-9C1C-156ABA3C89C4}" type="presOf" srcId="{5459F682-BFDB-9148-87DA-41F73DFF0597}" destId="{32E8B9C3-5949-1B4D-AFAD-38FAFD9677CD}" srcOrd="1" destOrd="0" presId="urn:microsoft.com/office/officeart/2005/8/layout/matrix1"/>
    <dgm:cxn modelId="{0F5226C7-72C0-C749-B513-F685326FCC8D}" type="presOf" srcId="{F674F968-D1F5-1047-B8B1-2C089541DCA1}" destId="{2C2D6DFE-A4A4-4241-90AF-B49C1816554A}" srcOrd="0" destOrd="0" presId="urn:microsoft.com/office/officeart/2005/8/layout/matrix1"/>
    <dgm:cxn modelId="{00A656F9-AD14-CB4B-84A7-AD1A23B2E399}" srcId="{B669B562-C9D6-E146-BA99-62948D9179BA}" destId="{DB0930B9-865E-124D-BFCA-58261F41FEEE}" srcOrd="0" destOrd="0" parTransId="{ACB54CB0-8FA7-CF46-989E-A45C13470388}" sibTransId="{E2B4F753-C5E4-0A4D-9308-423ECC9E3051}"/>
    <dgm:cxn modelId="{90ACB5F9-3C43-A644-9228-FB7645CFBE63}" type="presOf" srcId="{B669B562-C9D6-E146-BA99-62948D9179BA}" destId="{F74D2E1E-E2DE-8349-9793-A4D2AD10DDCC}" srcOrd="0" destOrd="0" presId="urn:microsoft.com/office/officeart/2005/8/layout/matrix1"/>
    <dgm:cxn modelId="{92F5218C-DDEA-6241-9FC7-511BCDF568D6}" type="presParOf" srcId="{3B87C921-82F8-0741-9334-DDA1931820BA}" destId="{21363EF2-38CB-B043-B59D-2B30D7DCEB39}" srcOrd="0" destOrd="0" presId="urn:microsoft.com/office/officeart/2005/8/layout/matrix1"/>
    <dgm:cxn modelId="{B6D796C5-F191-7E48-833F-E6AED26527CF}" type="presParOf" srcId="{21363EF2-38CB-B043-B59D-2B30D7DCEB39}" destId="{6F3EB498-B4BF-4041-85BB-5737758DC8F7}" srcOrd="0" destOrd="0" presId="urn:microsoft.com/office/officeart/2005/8/layout/matrix1"/>
    <dgm:cxn modelId="{4E56C2E8-EE66-3148-91C6-572C70FB6BFA}" type="presParOf" srcId="{21363EF2-38CB-B043-B59D-2B30D7DCEB39}" destId="{7D25F7F5-CF63-7A4E-ABD7-9FF399A4CE54}" srcOrd="1" destOrd="0" presId="urn:microsoft.com/office/officeart/2005/8/layout/matrix1"/>
    <dgm:cxn modelId="{CF0F1311-A299-1D4A-9D9D-534EF9FD7F63}" type="presParOf" srcId="{21363EF2-38CB-B043-B59D-2B30D7DCEB39}" destId="{14D654AB-B970-8342-A23E-57829B62128D}" srcOrd="2" destOrd="0" presId="urn:microsoft.com/office/officeart/2005/8/layout/matrix1"/>
    <dgm:cxn modelId="{2E1C517B-250F-5A46-BE4A-A6A5FEEFC6D3}" type="presParOf" srcId="{21363EF2-38CB-B043-B59D-2B30D7DCEB39}" destId="{8EE9A4EE-0AC8-C94A-9E8C-940D780058EB}" srcOrd="3" destOrd="0" presId="urn:microsoft.com/office/officeart/2005/8/layout/matrix1"/>
    <dgm:cxn modelId="{A8D003A9-47F7-8E48-8519-A30A81B4DA3C}" type="presParOf" srcId="{21363EF2-38CB-B043-B59D-2B30D7DCEB39}" destId="{2C2D6DFE-A4A4-4241-90AF-B49C1816554A}" srcOrd="4" destOrd="0" presId="urn:microsoft.com/office/officeart/2005/8/layout/matrix1"/>
    <dgm:cxn modelId="{4952DD58-2657-3045-8B73-5CB37A48688E}" type="presParOf" srcId="{21363EF2-38CB-B043-B59D-2B30D7DCEB39}" destId="{4FA2B688-DD9B-4C47-ACD7-331B6E5D8AB4}" srcOrd="5" destOrd="0" presId="urn:microsoft.com/office/officeart/2005/8/layout/matrix1"/>
    <dgm:cxn modelId="{468EC6DC-E8B6-3648-B065-966BBDC7A3B3}" type="presParOf" srcId="{21363EF2-38CB-B043-B59D-2B30D7DCEB39}" destId="{5CBBBF95-6AE8-074A-90A6-1EB89DFEEC9E}" srcOrd="6" destOrd="0" presId="urn:microsoft.com/office/officeart/2005/8/layout/matrix1"/>
    <dgm:cxn modelId="{6982955D-8F4A-2143-AE1F-ECBB75CC9314}" type="presParOf" srcId="{21363EF2-38CB-B043-B59D-2B30D7DCEB39}" destId="{32E8B9C3-5949-1B4D-AFAD-38FAFD9677CD}" srcOrd="7" destOrd="0" presId="urn:microsoft.com/office/officeart/2005/8/layout/matrix1"/>
    <dgm:cxn modelId="{F2ACD852-1EE5-D543-B69B-19F364205358}" type="presParOf" srcId="{3B87C921-82F8-0741-9334-DDA1931820BA}" destId="{F74D2E1E-E2DE-8349-9793-A4D2AD10DDC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B68E-5D05-7E41-8F65-43E673E3724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A8743-9CBB-884D-AF3A-CFA0A35B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11EA5-CB70-DD48-9125-0F667D4C9C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78E7-2285-F447-95B1-19147401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3767-DD08-584D-9BDD-F668F280E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A621-0718-344E-A333-EB3F7D37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0D5D-FE3D-3C43-9AF2-53A63B13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9518-9443-6649-92A8-94E1050C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2B4-A977-4844-B15F-083F4520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6B9AD-2BEC-7643-B122-E00A7130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E25B-5FF8-8845-9295-7FC34167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85F6-CFD7-0341-895F-0EAAB6D7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7BEC-9302-F948-8B6E-E1D19C86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7AB42-6E21-5948-BDF6-094437DE5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603CC-368C-1C40-A0EE-253E5C50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6D3D-B829-CC4E-9992-7F22ED0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1065-1752-284D-8819-C0AA0139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C667-447D-7C46-8086-C93E0C51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A0F7-2B7C-4344-979D-1808C82A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0A8D-5514-DA40-8EFF-1D9907B6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E96C-83DA-7B44-A9BD-EE109114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16A2-D768-4647-BCC9-F30D82A1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BE4E-3081-F444-B632-F8F94E36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A278-4742-9640-B0E1-03A40FB4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F643E-76BC-1748-B64D-D3DD8444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0FF3-25AD-FA4E-8884-402EF995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2006-EA23-4E44-BB80-60419CD4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4350-551C-E348-973D-DA78EB67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7CD2-30D6-F44E-8197-929BBD6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CF09-8ED5-544B-8E36-72DE3E55D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5A63F-F722-4B40-B496-DC8CA5E1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E5AFD-505A-0546-B0ED-577FDB02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800F9-E09C-6E43-B0EF-2E4D867F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9E450-C70D-7B4C-97CA-7AFA40F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4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8895-D867-CD4F-9D61-E43BC58E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82B0-4BBE-4347-BC4C-E8B7B06C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5C65-64E0-9840-B913-B6975675E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0D1C-241C-FA47-A051-9943906A8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B07F8-988E-BD46-BF62-D38914D5C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6499D-649B-644D-9FBE-FDDDDEFB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C69EE-F3C8-FC45-BCB9-316F356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A7A3F-60C3-1F4D-9CDE-0FEA9EC2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7D7-1F61-4E42-9162-7841963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8E8D-29E3-CB4F-B876-C40CAAF9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4961-3693-F94C-BD8C-ED36831B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4CA6A-97BA-FB4F-B9DB-5EA3540B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5B9FD-B697-244E-BB4A-2BBF62B7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DDF57-A710-534F-8B6E-2F17AFBD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508EE-30FB-1443-8962-96854176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8CBB-CD4D-724B-ACAB-317127EC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875B-32E3-1B4F-92A8-FDC55DEF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70E66-CB94-3748-B82F-86B63597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C0B4-BFC9-F847-9B4D-503F390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99B0-7865-3C4A-B76A-55482ED1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4F1C-0DAD-6A4F-9191-11EB9528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9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AE69-2A19-6340-89A3-F37F32E6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6120E-2F82-0442-A7D0-AC1E71178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4E21-9885-8A4A-947C-D26E47670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F8D95-5914-F14F-A446-E4203B64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69D1-EF69-6048-9EED-3246C13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6822-3A65-3D4F-BF69-9783C64C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1065-92F3-A54B-AC89-95C93975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053F5-60B4-1741-8681-B828460A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4880-6CD9-5343-82E3-470911BEE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7C0F-7D22-F840-8067-05A7BDDCB0B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704E-BC83-7544-B8F1-CFF63414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627B-C86A-0147-8BA8-9C9F96F1D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9890-251B-E447-A520-C6148F9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97748-5461-9640-95F4-6D582F0C9274}"/>
              </a:ext>
            </a:extLst>
          </p:cNvPr>
          <p:cNvSpPr txBox="1"/>
          <p:nvPr/>
        </p:nvSpPr>
        <p:spPr>
          <a:xfrm>
            <a:off x="5355701" y="3198167"/>
            <a:ext cx="1480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Lecture 3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" panose="02060603020205020403" pitchFamily="18" charset="77"/>
              </a:rPr>
              <a:t>(Activity)</a:t>
            </a:r>
          </a:p>
        </p:txBody>
      </p:sp>
    </p:spTree>
    <p:extLst>
      <p:ext uri="{BB962C8B-B14F-4D97-AF65-F5344CB8AC3E}">
        <p14:creationId xmlns:p14="http://schemas.microsoft.com/office/powerpoint/2010/main" val="324407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0"/>
            <a:ext cx="8213725" cy="68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117" y="774958"/>
            <a:ext cx="979714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altLang="x-none" sz="2300" dirty="0">
                <a:latin typeface="Avenir Next Condensed" panose="020B0506020202020204" pitchFamily="34" charset="0"/>
              </a:rPr>
              <a:t>User have different capabilities and abilities.</a:t>
            </a:r>
          </a:p>
          <a:p>
            <a:pPr>
              <a:spcAft>
                <a:spcPts val="600"/>
              </a:spcAft>
            </a:pPr>
            <a:endParaRPr lang="en-GB" altLang="x-none" sz="2300" dirty="0">
              <a:latin typeface="Avenir Next Condensed" panose="020B0506020202020204" pitchFamily="34" charset="0"/>
            </a:endParaRPr>
          </a:p>
          <a:p>
            <a:pPr>
              <a:spcAft>
                <a:spcPts val="600"/>
              </a:spcAft>
            </a:pPr>
            <a:endParaRPr lang="en-GB" altLang="x-none" sz="2300" dirty="0">
              <a:latin typeface="Avenir Next Condensed" panose="020B0506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altLang="x-none" sz="2300" dirty="0">
                <a:latin typeface="Avenir Next Condensed" panose="020B0506020202020204" pitchFamily="34" charset="0"/>
              </a:rPr>
              <a:t>For example, individual differences: </a:t>
            </a:r>
          </a:p>
          <a:p>
            <a:pPr lvl="1">
              <a:spcAft>
                <a:spcPts val="600"/>
              </a:spcAft>
              <a:buFontTx/>
              <a:buChar char="—"/>
            </a:pPr>
            <a:r>
              <a:rPr lang="en-GB" altLang="x-none" sz="2300" dirty="0">
                <a:latin typeface="Avenir Next Condensed" panose="020B0506020202020204" pitchFamily="34" charset="0"/>
              </a:rPr>
              <a:t> size of hands may affect the size and positioning of input buttons </a:t>
            </a:r>
          </a:p>
          <a:p>
            <a:pPr lvl="1">
              <a:spcAft>
                <a:spcPts val="600"/>
              </a:spcAft>
              <a:buFontTx/>
              <a:buChar char="—"/>
            </a:pPr>
            <a:r>
              <a:rPr lang="en-GB" altLang="x-none" sz="2300" dirty="0">
                <a:latin typeface="Avenir Next Condensed" panose="020B0506020202020204" pitchFamily="34" charset="0"/>
              </a:rPr>
              <a:t> motor abilities may affect the suitability of certain input and output devices </a:t>
            </a:r>
          </a:p>
          <a:p>
            <a:pPr lvl="1">
              <a:spcAft>
                <a:spcPts val="600"/>
              </a:spcAft>
              <a:buFontTx/>
              <a:buChar char="—"/>
            </a:pPr>
            <a:r>
              <a:rPr lang="en-GB" altLang="x-none" sz="2300" dirty="0">
                <a:latin typeface="Avenir Next Condensed" panose="020B0506020202020204" pitchFamily="34" charset="0"/>
              </a:rPr>
              <a:t> height if designing a physical kiosk </a:t>
            </a:r>
          </a:p>
          <a:p>
            <a:pPr lvl="1">
              <a:spcAft>
                <a:spcPts val="600"/>
              </a:spcAft>
              <a:buFontTx/>
              <a:buChar char="—"/>
            </a:pPr>
            <a:r>
              <a:rPr lang="en-GB" altLang="x-none" sz="2300" dirty="0">
                <a:latin typeface="Avenir Next Condensed" panose="020B0506020202020204" pitchFamily="34" charset="0"/>
              </a:rPr>
              <a:t> strength - a child</a:t>
            </a:r>
            <a:r>
              <a:rPr lang="en-GB" altLang="en-US" sz="2300" dirty="0">
                <a:latin typeface="Avenir Next Condensed" panose="020B0506020202020204" pitchFamily="34" charset="0"/>
              </a:rPr>
              <a:t>’</a:t>
            </a:r>
            <a:r>
              <a:rPr lang="en-GB" altLang="x-none" sz="2300" dirty="0">
                <a:latin typeface="Avenir Next Condensed" panose="020B0506020202020204" pitchFamily="34" charset="0"/>
              </a:rPr>
              <a:t>s toy requires little strength to operate, but greater strength to change batteries</a:t>
            </a:r>
          </a:p>
          <a:p>
            <a:pPr lvl="1">
              <a:spcAft>
                <a:spcPts val="600"/>
              </a:spcAft>
              <a:buFontTx/>
              <a:buChar char="—"/>
            </a:pPr>
            <a:r>
              <a:rPr lang="en-GB" altLang="x-none" sz="2300" dirty="0">
                <a:latin typeface="Avenir Next Condensed" panose="020B0506020202020204" pitchFamily="34" charset="0"/>
              </a:rPr>
              <a:t> disabilities (e.g. sight, hearing, dexterity)</a:t>
            </a:r>
          </a:p>
          <a:p>
            <a:pPr lvl="2">
              <a:spcAft>
                <a:spcPts val="600"/>
              </a:spcAft>
              <a:buFontTx/>
              <a:buChar char="—"/>
            </a:pPr>
            <a:r>
              <a:rPr lang="en-GB" altLang="x-none" sz="2300" dirty="0">
                <a:latin typeface="Avenir Next Condensed" panose="020B0506020202020204" pitchFamily="34" charset="0"/>
              </a:rPr>
              <a:t> abilities also vary according to context</a:t>
            </a:r>
          </a:p>
        </p:txBody>
      </p:sp>
    </p:spTree>
    <p:extLst>
      <p:ext uri="{BB962C8B-B14F-4D97-AF65-F5344CB8AC3E}">
        <p14:creationId xmlns:p14="http://schemas.microsoft.com/office/powerpoint/2010/main" val="47995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447" y="1093722"/>
            <a:ext cx="6234680" cy="610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dirty="0">
                <a:latin typeface="Avenir Next Condensed" panose="020B0506020202020204" pitchFamily="34" charset="0"/>
              </a:rPr>
              <a:t>Users rarely know what is possible</a:t>
            </a:r>
          </a:p>
          <a:p>
            <a:pPr marL="285744" indent="-285744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dirty="0">
                <a:latin typeface="Avenir Next Condensed" panose="020B0506020202020204" pitchFamily="34" charset="0"/>
              </a:rPr>
              <a:t>Users can</a:t>
            </a:r>
            <a:r>
              <a:rPr lang="en-GB" altLang="en-US" sz="2400" dirty="0">
                <a:latin typeface="Avenir Next Condensed" panose="020B0506020202020204" pitchFamily="34" charset="0"/>
              </a:rPr>
              <a:t>’</a:t>
            </a:r>
            <a:r>
              <a:rPr lang="en-GB" altLang="x-none" sz="2400" dirty="0">
                <a:latin typeface="Avenir Next Condensed" panose="020B0506020202020204" pitchFamily="34" charset="0"/>
              </a:rPr>
              <a:t>t  tell you what they </a:t>
            </a:r>
            <a:r>
              <a:rPr lang="en-GB" altLang="en-US" sz="2400" dirty="0">
                <a:latin typeface="Avenir Next Condensed" panose="020B0506020202020204" pitchFamily="34" charset="0"/>
              </a:rPr>
              <a:t>‘</a:t>
            </a:r>
            <a:r>
              <a:rPr lang="en-GB" altLang="x-none" sz="2400" dirty="0">
                <a:latin typeface="Avenir Next Condensed" panose="020B0506020202020204" pitchFamily="34" charset="0"/>
              </a:rPr>
              <a:t>need</a:t>
            </a:r>
            <a:r>
              <a:rPr lang="en-GB" altLang="en-US" sz="2400" dirty="0">
                <a:latin typeface="Avenir Next Condensed" panose="020B0506020202020204" pitchFamily="34" charset="0"/>
              </a:rPr>
              <a:t>’</a:t>
            </a:r>
            <a:r>
              <a:rPr lang="en-GB" altLang="x-none" sz="2400" dirty="0">
                <a:latin typeface="Avenir Next Condensed" panose="020B0506020202020204" pitchFamily="34" charset="0"/>
              </a:rPr>
              <a:t> to help them achieve their goals </a:t>
            </a:r>
          </a:p>
          <a:p>
            <a:pPr marL="285744" indent="-285744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u="sng" dirty="0">
                <a:latin typeface="Avenir Next Condensed" panose="020B0506020202020204" pitchFamily="34" charset="0"/>
              </a:rPr>
              <a:t>Instead, look at existing tasks:</a:t>
            </a:r>
          </a:p>
          <a:p>
            <a:pPr marL="800080" lvl="1" indent="-34289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dirty="0">
                <a:latin typeface="Avenir Next Condensed" panose="020B0506020202020204" pitchFamily="34" charset="0"/>
              </a:rPr>
              <a:t>their context</a:t>
            </a:r>
          </a:p>
          <a:p>
            <a:pPr marL="800080" lvl="1" indent="-34289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dirty="0">
                <a:latin typeface="Avenir Next Condensed" panose="020B0506020202020204" pitchFamily="34" charset="0"/>
              </a:rPr>
              <a:t>what information do they require?</a:t>
            </a:r>
          </a:p>
          <a:p>
            <a:pPr marL="800080" lvl="1" indent="-34289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dirty="0">
                <a:latin typeface="Avenir Next Condensed" panose="020B0506020202020204" pitchFamily="34" charset="0"/>
              </a:rPr>
              <a:t>who collaborates to achieve the task?</a:t>
            </a:r>
          </a:p>
          <a:p>
            <a:pPr marL="800080" lvl="1" indent="-34289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dirty="0">
                <a:latin typeface="Avenir Next Condensed" panose="020B0506020202020204" pitchFamily="34" charset="0"/>
              </a:rPr>
              <a:t>why is the task achieved the way it is?</a:t>
            </a:r>
          </a:p>
          <a:p>
            <a:pPr marL="285744" indent="-285744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u="sng" dirty="0">
                <a:latin typeface="Avenir Next Condensed" panose="020B0506020202020204" pitchFamily="34" charset="0"/>
              </a:rPr>
              <a:t>Envisioned tasks:</a:t>
            </a:r>
          </a:p>
          <a:p>
            <a:pPr marL="800080" lvl="1" indent="-34289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dirty="0">
                <a:latin typeface="Avenir Next Condensed" panose="020B0506020202020204" pitchFamily="34" charset="0"/>
              </a:rPr>
              <a:t>can be rooted in existing behaviour</a:t>
            </a:r>
          </a:p>
          <a:p>
            <a:pPr marL="800080" lvl="1" indent="-34289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x-none" sz="2400" dirty="0">
                <a:latin typeface="Avenir Next Condensed" panose="020B0506020202020204" pitchFamily="34" charset="0"/>
              </a:rPr>
              <a:t>can be described as future scenarios</a:t>
            </a:r>
          </a:p>
          <a:p>
            <a:pPr marL="571486" indent="-571486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GB" altLang="x-none" sz="4000" dirty="0">
              <a:latin typeface="Avenir Next Condensed" panose="020B0506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767" y="125565"/>
            <a:ext cx="3108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IN Condensed" pitchFamily="2" charset="0"/>
              </a:rPr>
              <a:t>What are needs?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E1DC15-1D5F-4342-AD02-F0BA07B8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41" y="4145326"/>
            <a:ext cx="5040313" cy="207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7AF91F-0A9D-004C-B91A-29265F1F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40" y="1387619"/>
            <a:ext cx="4519613" cy="18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DIN Condensed" pitchFamily="2" charset="0"/>
              </a:rPr>
              <a:t>Capturing User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venir Next Condensed" panose="020B0506020202020204" pitchFamily="34" charset="0"/>
              </a:rPr>
              <a:t>Interviews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venir Next Condensed" panose="020B0506020202020204" pitchFamily="34" charset="0"/>
              </a:rPr>
              <a:t>Contextual Inquiries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venir Next Condensed" panose="020B0506020202020204" pitchFamily="34" charset="0"/>
              </a:rPr>
              <a:t>Questionnaires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venir Next Condensed" panose="020B0506020202020204" pitchFamily="34" charset="0"/>
              </a:rPr>
              <a:t>Observations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venir Next Condensed" panose="020B0506020202020204" pitchFamily="34" charset="0"/>
              </a:rPr>
              <a:t>Mixed-methodology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5B1E42-A259-2E4E-A7FE-72A2DF75D4A4}"/>
              </a:ext>
            </a:extLst>
          </p:cNvPr>
          <p:cNvCxnSpPr>
            <a:cxnSpLocks/>
          </p:cNvCxnSpPr>
          <p:nvPr/>
        </p:nvCxnSpPr>
        <p:spPr>
          <a:xfrm>
            <a:off x="2857501" y="2243139"/>
            <a:ext cx="4400551" cy="75723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BE52BC-586B-584E-A62A-2435A68DA4CD}"/>
              </a:ext>
            </a:extLst>
          </p:cNvPr>
          <p:cNvCxnSpPr>
            <a:cxnSpLocks/>
          </p:cNvCxnSpPr>
          <p:nvPr/>
        </p:nvCxnSpPr>
        <p:spPr>
          <a:xfrm>
            <a:off x="3857626" y="3000377"/>
            <a:ext cx="3400425" cy="20240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ACDED-C54B-244A-A640-C949C394E9CD}"/>
              </a:ext>
            </a:extLst>
          </p:cNvPr>
          <p:cNvCxnSpPr>
            <a:cxnSpLocks/>
          </p:cNvCxnSpPr>
          <p:nvPr/>
        </p:nvCxnSpPr>
        <p:spPr>
          <a:xfrm flipV="1">
            <a:off x="2857501" y="3429001"/>
            <a:ext cx="4400551" cy="115967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170F6BB-498B-DC42-AA65-89D3192125A7}"/>
              </a:ext>
            </a:extLst>
          </p:cNvPr>
          <p:cNvSpPr/>
          <p:nvPr/>
        </p:nvSpPr>
        <p:spPr>
          <a:xfrm>
            <a:off x="7455695" y="2466976"/>
            <a:ext cx="3757612" cy="1471613"/>
          </a:xfrm>
          <a:prstGeom prst="ellips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3757612"/>
                      <a:gd name="connsiteY0" fmla="*/ 735807 h 1471613"/>
                      <a:gd name="connsiteX1" fmla="*/ 1878806 w 3757612"/>
                      <a:gd name="connsiteY1" fmla="*/ 0 h 1471613"/>
                      <a:gd name="connsiteX2" fmla="*/ 3757612 w 3757612"/>
                      <a:gd name="connsiteY2" fmla="*/ 735807 h 1471613"/>
                      <a:gd name="connsiteX3" fmla="*/ 1878806 w 3757612"/>
                      <a:gd name="connsiteY3" fmla="*/ 1471614 h 1471613"/>
                      <a:gd name="connsiteX4" fmla="*/ 0 w 3757612"/>
                      <a:gd name="connsiteY4" fmla="*/ 735807 h 1471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57612" h="1471613" extrusionOk="0">
                        <a:moveTo>
                          <a:pt x="0" y="735807"/>
                        </a:moveTo>
                        <a:cubicBezTo>
                          <a:pt x="-15370" y="294609"/>
                          <a:pt x="1008895" y="-14540"/>
                          <a:pt x="1878806" y="0"/>
                        </a:cubicBezTo>
                        <a:cubicBezTo>
                          <a:pt x="2910567" y="13156"/>
                          <a:pt x="3707901" y="407426"/>
                          <a:pt x="3757612" y="735807"/>
                        </a:cubicBezTo>
                        <a:cubicBezTo>
                          <a:pt x="3577269" y="1015755"/>
                          <a:pt x="2802895" y="1612099"/>
                          <a:pt x="1878806" y="1471614"/>
                        </a:cubicBezTo>
                        <a:cubicBezTo>
                          <a:pt x="814213" y="1407307"/>
                          <a:pt x="-11009" y="1080683"/>
                          <a:pt x="0" y="735807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Next Condensed" panose="020B0506020202020204" pitchFamily="34" charset="0"/>
              </a:rPr>
              <a:t>Practices you might engage in during this course…perhaps!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6CCFC-6602-D249-9302-BA8F0B1753CE}"/>
              </a:ext>
            </a:extLst>
          </p:cNvPr>
          <p:cNvCxnSpPr>
            <a:cxnSpLocks/>
          </p:cNvCxnSpPr>
          <p:nvPr/>
        </p:nvCxnSpPr>
        <p:spPr>
          <a:xfrm flipV="1">
            <a:off x="3857626" y="3581401"/>
            <a:ext cx="3552825" cy="17994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448BB-405C-F54E-999A-70F4571C6571}"/>
              </a:ext>
            </a:extLst>
          </p:cNvPr>
          <p:cNvCxnSpPr>
            <a:cxnSpLocks/>
          </p:cNvCxnSpPr>
          <p:nvPr/>
        </p:nvCxnSpPr>
        <p:spPr>
          <a:xfrm flipV="1">
            <a:off x="3182816" y="3340685"/>
            <a:ext cx="3798277" cy="44625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8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50156B-FCD3-AA4A-9880-3C27960AF98B}"/>
              </a:ext>
            </a:extLst>
          </p:cNvPr>
          <p:cNvGraphicFramePr>
            <a:graphicFrameLocks noGrp="1"/>
          </p:cNvGraphicFramePr>
          <p:nvPr/>
        </p:nvGraphicFramePr>
        <p:xfrm>
          <a:off x="1548583" y="250723"/>
          <a:ext cx="8731046" cy="632705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536411">
                  <a:extLst>
                    <a:ext uri="{9D8B030D-6E8A-4147-A177-3AD203B41FA5}">
                      <a16:colId xmlns:a16="http://schemas.microsoft.com/office/drawing/2014/main" val="3253201362"/>
                    </a:ext>
                  </a:extLst>
                </a:gridCol>
                <a:gridCol w="7194635">
                  <a:extLst>
                    <a:ext uri="{9D8B030D-6E8A-4147-A177-3AD203B41FA5}">
                      <a16:colId xmlns:a16="http://schemas.microsoft.com/office/drawing/2014/main" val="1196751958"/>
                    </a:ext>
                  </a:extLst>
                </a:gridCol>
              </a:tblGrid>
              <a:tr h="31657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600" b="1" dirty="0">
                          <a:effectLst/>
                        </a:rPr>
                        <a:t>Top UX Research Methods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72213"/>
                  </a:ext>
                </a:extLst>
              </a:tr>
              <a:tr h="143285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Discover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• Field study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• Diary study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• User interview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• Stakeholder interview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• Requirements &amp; constraints gathering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402334"/>
                  </a:ext>
                </a:extLst>
              </a:tr>
              <a:tr h="227005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Explore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</a:rPr>
                        <a:t>• Competitive analysis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Design review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Persona building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Task analysis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Journey mapping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Prototype feedback &amp; testing (clickable or paper prototypes)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Write user stories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Card sorting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461730"/>
                  </a:ext>
                </a:extLst>
              </a:tr>
              <a:tr h="87471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Test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</a:rPr>
                        <a:t>• Qualitative usability testing (in-person or remote)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Benchmark testing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Accessibility evaluation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5175574"/>
                  </a:ext>
                </a:extLst>
              </a:tr>
              <a:tr h="143285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Listen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</a:rPr>
                        <a:t>• Survey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Analytics review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Search-log analysis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Usability-bug review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• Frequently-asked-questions (FAQ) review</a:t>
                      </a:r>
                    </a:p>
                  </a:txBody>
                  <a:tcPr marL="13315" marR="13315" marT="13315" marB="13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36563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43E0DD5-994D-0740-B536-4BDF06EC8AC7}"/>
              </a:ext>
            </a:extLst>
          </p:cNvPr>
          <p:cNvSpPr/>
          <p:nvPr/>
        </p:nvSpPr>
        <p:spPr>
          <a:xfrm>
            <a:off x="10038845" y="6604084"/>
            <a:ext cx="2153154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1" dirty="0"/>
              <a:t>Source: https://</a:t>
            </a:r>
            <a:r>
              <a:rPr lang="en-US" sz="1051" dirty="0" err="1"/>
              <a:t>www.nngroup.com</a:t>
            </a:r>
            <a:r>
              <a:rPr lang="en-US" sz="105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189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41378-E9D4-1940-812B-8E364C24A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893" y="676330"/>
            <a:ext cx="8518217" cy="550534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E47480-7648-3D41-BD40-AB647A3CEE52}"/>
              </a:ext>
            </a:extLst>
          </p:cNvPr>
          <p:cNvSpPr/>
          <p:nvPr/>
        </p:nvSpPr>
        <p:spPr>
          <a:xfrm>
            <a:off x="727588" y="6239097"/>
            <a:ext cx="1811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333333"/>
                </a:solidFill>
                <a:latin typeface="Arial" panose="020B0604020202020204" pitchFamily="34" charset="0"/>
              </a:rPr>
              <a:t>Source: The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708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.Web">
            <a:extLst>
              <a:ext uri="{FF2B5EF4-FFF2-40B4-BE49-F238E27FC236}">
                <a16:creationId xmlns:a16="http://schemas.microsoft.com/office/drawing/2014/main" id="{401F66C9-778A-274A-8D24-581BEFBB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451"/>
            <a:ext cx="12192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29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S.Web">
            <a:extLst>
              <a:ext uri="{FF2B5EF4-FFF2-40B4-BE49-F238E27FC236}">
                <a16:creationId xmlns:a16="http://schemas.microsoft.com/office/drawing/2014/main" id="{E5044B90-E8FD-AA45-8AD0-DFB39F9A9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4" r="80392"/>
          <a:stretch/>
        </p:blipFill>
        <p:spPr bwMode="auto">
          <a:xfrm>
            <a:off x="5528129" y="102860"/>
            <a:ext cx="1580708" cy="22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19E02-81D7-E84E-804D-A47FEB6D3810}"/>
              </a:ext>
            </a:extLst>
          </p:cNvPr>
          <p:cNvSpPr txBox="1"/>
          <p:nvPr/>
        </p:nvSpPr>
        <p:spPr>
          <a:xfrm>
            <a:off x="3185874" y="2570349"/>
            <a:ext cx="715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Dig Deeper </a:t>
            </a:r>
            <a:r>
              <a:rPr lang="en-US" sz="2400" dirty="0"/>
              <a:t>– </a:t>
            </a:r>
            <a:r>
              <a:rPr lang="en-US" sz="2400" b="1" dirty="0"/>
              <a:t>Interview</a:t>
            </a:r>
            <a:r>
              <a:rPr lang="en-US" sz="2400" dirty="0"/>
              <a:t> your partner for 5 minutes each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1EB850-7B97-0B42-8702-42FFF6142319}"/>
              </a:ext>
            </a:extLst>
          </p:cNvPr>
          <p:cNvSpPr/>
          <p:nvPr/>
        </p:nvSpPr>
        <p:spPr>
          <a:xfrm>
            <a:off x="3309469" y="3629247"/>
            <a:ext cx="2353340" cy="12617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Understand Choices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EE75CF8-B264-4243-A1BA-C2D53ABA14C5}"/>
              </a:ext>
            </a:extLst>
          </p:cNvPr>
          <p:cNvSpPr/>
          <p:nvPr/>
        </p:nvSpPr>
        <p:spPr>
          <a:xfrm>
            <a:off x="3309469" y="5065823"/>
            <a:ext cx="2353340" cy="12617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Understanding Experience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FE44548-AE95-0045-911E-D6B01E24D533}"/>
              </a:ext>
            </a:extLst>
          </p:cNvPr>
          <p:cNvSpPr/>
          <p:nvPr/>
        </p:nvSpPr>
        <p:spPr>
          <a:xfrm>
            <a:off x="5790399" y="4051006"/>
            <a:ext cx="844317" cy="4182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E1B9096-5999-5747-B592-683F160BF649}"/>
              </a:ext>
            </a:extLst>
          </p:cNvPr>
          <p:cNvSpPr/>
          <p:nvPr/>
        </p:nvSpPr>
        <p:spPr>
          <a:xfrm>
            <a:off x="5790399" y="5487582"/>
            <a:ext cx="844317" cy="4182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E9C07F-7FFA-CA42-91CF-8AF4356AA5E0}"/>
              </a:ext>
            </a:extLst>
          </p:cNvPr>
          <p:cNvSpPr/>
          <p:nvPr/>
        </p:nvSpPr>
        <p:spPr>
          <a:xfrm>
            <a:off x="6762307" y="3629247"/>
            <a:ext cx="2353340" cy="126173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Allows us to identify needs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A17DAE-16E3-5845-B12B-27686AC7C21B}"/>
              </a:ext>
            </a:extLst>
          </p:cNvPr>
          <p:cNvSpPr/>
          <p:nvPr/>
        </p:nvSpPr>
        <p:spPr>
          <a:xfrm>
            <a:off x="6762306" y="5065823"/>
            <a:ext cx="2353340" cy="1261731"/>
          </a:xfrm>
          <a:prstGeom prst="roundRect">
            <a:avLst/>
          </a:prstGeom>
          <a:solidFill>
            <a:srgbClr val="DB4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Allows us to innovate</a:t>
            </a:r>
          </a:p>
        </p:txBody>
      </p:sp>
    </p:spTree>
    <p:extLst>
      <p:ext uri="{BB962C8B-B14F-4D97-AF65-F5344CB8AC3E}">
        <p14:creationId xmlns:p14="http://schemas.microsoft.com/office/powerpoint/2010/main" val="22040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47E131-8C3E-CC4A-BE10-5AA3302AD7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4867" y="425302"/>
          <a:ext cx="11362267" cy="6067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B8ABE6-5868-2745-93BE-98C925C1BFCF}"/>
              </a:ext>
            </a:extLst>
          </p:cNvPr>
          <p:cNvSpPr txBox="1"/>
          <p:nvPr/>
        </p:nvSpPr>
        <p:spPr>
          <a:xfrm>
            <a:off x="2055629" y="735459"/>
            <a:ext cx="2495107" cy="251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Avenir Next Heavy" panose="020B0503020202020204" pitchFamily="34" charset="0"/>
              </a:rPr>
              <a:t>FACT</a:t>
            </a:r>
            <a:endParaRPr lang="en-US" sz="4800" b="1" dirty="0">
              <a:solidFill>
                <a:schemeClr val="bg1"/>
              </a:solidFill>
              <a:latin typeface="Avenir Next Heavy" panose="020B0503020202020204" pitchFamily="34" charset="0"/>
            </a:endParaRPr>
          </a:p>
          <a:p>
            <a:pPr algn="ctr"/>
            <a:r>
              <a:rPr lang="en-US" sz="2400" b="1" dirty="0">
                <a:latin typeface="Avenir Next Demi Bold" panose="020B0503020202020204" pitchFamily="34" charset="0"/>
              </a:rPr>
              <a:t>Preferences</a:t>
            </a:r>
          </a:p>
          <a:p>
            <a:pPr algn="ctr"/>
            <a:r>
              <a:rPr lang="en-US" sz="2400" dirty="0">
                <a:latin typeface="Avenir Next Medium" panose="020B0503020202020204" pitchFamily="34" charset="0"/>
              </a:rPr>
              <a:t>Physical/ material/ color/ cost/ weight/ brand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CFA3-3C1E-C047-9E21-620539A10395}"/>
              </a:ext>
            </a:extLst>
          </p:cNvPr>
          <p:cNvSpPr txBox="1"/>
          <p:nvPr/>
        </p:nvSpPr>
        <p:spPr>
          <a:xfrm>
            <a:off x="8113825" y="735459"/>
            <a:ext cx="2495107" cy="251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chemeClr val="bg1"/>
                </a:solidFill>
                <a:latin typeface="Avenir Next Heavy" panose="020B0503020202020204" pitchFamily="34" charset="0"/>
              </a:rPr>
              <a:t>FORM</a:t>
            </a:r>
          </a:p>
          <a:p>
            <a:pPr algn="ctr"/>
            <a:r>
              <a:rPr lang="en-US" sz="2400" b="1" dirty="0">
                <a:latin typeface="Avenir Next Demi Bold" panose="020B0503020202020204" pitchFamily="34" charset="0"/>
              </a:rPr>
              <a:t>Preferences</a:t>
            </a:r>
          </a:p>
          <a:p>
            <a:pPr algn="ctr"/>
            <a:r>
              <a:rPr lang="en-US" sz="2400" dirty="0">
                <a:latin typeface="Avenir Next Medium" panose="020B0503020202020204" pitchFamily="34" charset="0"/>
              </a:rPr>
              <a:t>Shapes/ size/ texture/ pockets/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1C242-291D-424C-9389-05249CB9EE50}"/>
              </a:ext>
            </a:extLst>
          </p:cNvPr>
          <p:cNvSpPr txBox="1"/>
          <p:nvPr/>
        </p:nvSpPr>
        <p:spPr>
          <a:xfrm>
            <a:off x="698403" y="4167962"/>
            <a:ext cx="41358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venir Next Heavy" panose="020B0503020202020204" pitchFamily="34" charset="0"/>
              </a:rPr>
              <a:t>FUNCTION</a:t>
            </a:r>
          </a:p>
          <a:p>
            <a:pPr algn="ctr"/>
            <a:r>
              <a:rPr lang="en-US" sz="2000" b="1" dirty="0">
                <a:latin typeface="Avenir Next Demi Bold" panose="020B0503020202020204" pitchFamily="34" charset="0"/>
              </a:rPr>
              <a:t>What is the main use?</a:t>
            </a:r>
          </a:p>
          <a:p>
            <a:pPr algn="ctr"/>
            <a:r>
              <a:rPr lang="en-US" sz="2000" b="1" dirty="0">
                <a:latin typeface="Avenir Next Demi Bold" panose="020B0503020202020204" pitchFamily="34" charset="0"/>
              </a:rPr>
              <a:t>Where/ when do they use it?</a:t>
            </a:r>
          </a:p>
          <a:p>
            <a:pPr algn="ctr"/>
            <a:r>
              <a:rPr lang="en-US" sz="2000" b="1" dirty="0">
                <a:latin typeface="Avenir Next Demi Bold" panose="020B0503020202020204" pitchFamily="34" charset="0"/>
              </a:rPr>
              <a:t>Where is it stored when not in use? How is it carried?</a:t>
            </a:r>
            <a:endParaRPr lang="en-US" sz="2000" dirty="0">
              <a:latin typeface="Avenir Next Medium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96858-5047-1E43-B70F-73F4D664C8EF}"/>
              </a:ext>
            </a:extLst>
          </p:cNvPr>
          <p:cNvSpPr txBox="1"/>
          <p:nvPr/>
        </p:nvSpPr>
        <p:spPr>
          <a:xfrm>
            <a:off x="6444710" y="4167961"/>
            <a:ext cx="54779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venir Next Heavy" panose="020B0503020202020204" pitchFamily="34" charset="0"/>
              </a:rPr>
              <a:t>RELATIONSHIPS</a:t>
            </a:r>
            <a:endParaRPr lang="en-US" sz="2400" b="1" dirty="0">
              <a:solidFill>
                <a:schemeClr val="bg1"/>
              </a:solidFill>
              <a:latin typeface="Avenir Next Heavy" panose="020B0503020202020204" pitchFamily="34" charset="0"/>
            </a:endParaRPr>
          </a:p>
          <a:p>
            <a:pPr algn="ctr"/>
            <a:r>
              <a:rPr lang="en-US" b="1" dirty="0">
                <a:latin typeface="Avenir Next Demi Bold" panose="020B0503020202020204" pitchFamily="34" charset="0"/>
              </a:rPr>
              <a:t>What does you partner have in their bag that you don’t? What would he/ she hate to loose?</a:t>
            </a:r>
          </a:p>
          <a:p>
            <a:pPr algn="ctr"/>
            <a:r>
              <a:rPr lang="en-US" b="1" dirty="0">
                <a:latin typeface="Avenir Next Demi Bold" panose="020B0503020202020204" pitchFamily="34" charset="0"/>
              </a:rPr>
              <a:t>What gets removed/ added in the bag daily?</a:t>
            </a:r>
          </a:p>
          <a:p>
            <a:pPr algn="ctr"/>
            <a:r>
              <a:rPr lang="en-US" b="1" dirty="0">
                <a:latin typeface="Avenir Next Demi Bold" panose="020B0503020202020204" pitchFamily="34" charset="0"/>
              </a:rPr>
              <a:t>How is the bag personalized?</a:t>
            </a:r>
          </a:p>
          <a:p>
            <a:pPr algn="ctr"/>
            <a:r>
              <a:rPr lang="en-US" b="1" dirty="0">
                <a:latin typeface="Avenir Next Demi Bold" panose="020B0503020202020204" pitchFamily="34" charset="0"/>
              </a:rPr>
              <a:t>Is the bag a reflection of their personality?</a:t>
            </a:r>
            <a:endParaRPr lang="en-US" dirty="0">
              <a:latin typeface="Avenir Next Medium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7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S.Web">
            <a:extLst>
              <a:ext uri="{FF2B5EF4-FFF2-40B4-BE49-F238E27FC236}">
                <a16:creationId xmlns:a16="http://schemas.microsoft.com/office/drawing/2014/main" id="{75ED1F38-1946-BC46-95A7-A821002EA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8" t="21562" r="52685" b="-3548"/>
          <a:stretch/>
        </p:blipFill>
        <p:spPr bwMode="auto">
          <a:xfrm>
            <a:off x="5301301" y="230451"/>
            <a:ext cx="1857956" cy="22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14F2F2-C373-6D4C-8B06-A9141D250D2A}"/>
              </a:ext>
            </a:extLst>
          </p:cNvPr>
          <p:cNvSpPr txBox="1"/>
          <p:nvPr/>
        </p:nvSpPr>
        <p:spPr>
          <a:xfrm>
            <a:off x="3504723" y="3544186"/>
            <a:ext cx="5451108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/>
              <a:t>Using the insights gained from interview</a:t>
            </a:r>
          </a:p>
          <a:p>
            <a:pPr algn="ctr"/>
            <a:r>
              <a:rPr lang="en-US" sz="4267" dirty="0"/>
              <a:t>REDESIGN/ ILLUSTRATE </a:t>
            </a:r>
          </a:p>
          <a:p>
            <a:pPr algn="ctr"/>
            <a:r>
              <a:rPr lang="en-US" sz="2133" dirty="0"/>
              <a:t>the wallet that you would gift your partner</a:t>
            </a:r>
          </a:p>
        </p:txBody>
      </p:sp>
    </p:spTree>
    <p:extLst>
      <p:ext uri="{BB962C8B-B14F-4D97-AF65-F5344CB8AC3E}">
        <p14:creationId xmlns:p14="http://schemas.microsoft.com/office/powerpoint/2010/main" val="110781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S.Web">
            <a:extLst>
              <a:ext uri="{FF2B5EF4-FFF2-40B4-BE49-F238E27FC236}">
                <a16:creationId xmlns:a16="http://schemas.microsoft.com/office/drawing/2014/main" id="{FD94BFF3-1893-CB48-A048-94F7F45D4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0" t="18521" r="25427" b="-507"/>
          <a:stretch/>
        </p:blipFill>
        <p:spPr bwMode="auto">
          <a:xfrm>
            <a:off x="5244994" y="287157"/>
            <a:ext cx="1702012" cy="22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CEB1F-CA41-424D-AFF1-6948CD518654}"/>
              </a:ext>
            </a:extLst>
          </p:cNvPr>
          <p:cNvSpPr txBox="1"/>
          <p:nvPr/>
        </p:nvSpPr>
        <p:spPr>
          <a:xfrm>
            <a:off x="3536476" y="3544185"/>
            <a:ext cx="53876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67" dirty="0"/>
              <a:t>CREATE</a:t>
            </a:r>
          </a:p>
          <a:p>
            <a:pPr algn="ctr"/>
            <a:r>
              <a:rPr lang="en-US" sz="2133" dirty="0"/>
              <a:t>The prototype with the material in front of you</a:t>
            </a:r>
          </a:p>
        </p:txBody>
      </p:sp>
    </p:spTree>
    <p:extLst>
      <p:ext uri="{BB962C8B-B14F-4D97-AF65-F5344CB8AC3E}">
        <p14:creationId xmlns:p14="http://schemas.microsoft.com/office/powerpoint/2010/main" val="18902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ES.Web">
            <a:extLst>
              <a:ext uri="{FF2B5EF4-FFF2-40B4-BE49-F238E27FC236}">
                <a16:creationId xmlns:a16="http://schemas.microsoft.com/office/drawing/2014/main" id="{1FC7EF44-4CFD-044A-8221-8468261A6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1" t="21562" r="-424" b="-3548"/>
          <a:stretch/>
        </p:blipFill>
        <p:spPr bwMode="auto">
          <a:xfrm>
            <a:off x="5244994" y="287157"/>
            <a:ext cx="1702012" cy="22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B9940-39F0-7A49-8554-B4DBCD8977D9}"/>
              </a:ext>
            </a:extLst>
          </p:cNvPr>
          <p:cNvSpPr txBox="1"/>
          <p:nvPr/>
        </p:nvSpPr>
        <p:spPr>
          <a:xfrm>
            <a:off x="4647739" y="3572540"/>
            <a:ext cx="253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Share your designs</a:t>
            </a:r>
          </a:p>
        </p:txBody>
      </p:sp>
    </p:spTree>
    <p:extLst>
      <p:ext uri="{BB962C8B-B14F-4D97-AF65-F5344CB8AC3E}">
        <p14:creationId xmlns:p14="http://schemas.microsoft.com/office/powerpoint/2010/main" val="377728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sign Thinking - Let's Talk Science">
            <a:extLst>
              <a:ext uri="{FF2B5EF4-FFF2-40B4-BE49-F238E27FC236}">
                <a16:creationId xmlns:a16="http://schemas.microsoft.com/office/drawing/2014/main" id="{2ACC4D6E-0BC5-E841-B5DB-38F2F1D55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85" y="0"/>
            <a:ext cx="69109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437" y="1893392"/>
            <a:ext cx="6230939" cy="398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altLang="x-none" dirty="0">
                <a:latin typeface="Avenir Next Condensed" panose="020B0506020202020204" pitchFamily="34" charset="0"/>
                <a:ea typeface="ＭＳ Ｐゴシック" charset="-128"/>
              </a:rPr>
              <a:t>Not as obvious as you think:</a:t>
            </a:r>
          </a:p>
          <a:p>
            <a:pPr lvl="1">
              <a:lnSpc>
                <a:spcPct val="150000"/>
              </a:lnSpc>
            </a:pPr>
            <a:r>
              <a:rPr lang="en-GB" altLang="x-none" dirty="0">
                <a:latin typeface="Avenir Next Condensed" panose="020B0506020202020204" pitchFamily="34" charset="0"/>
                <a:ea typeface="ＭＳ Ｐゴシック" charset="-128"/>
              </a:rPr>
              <a:t> those who interact directly with the product</a:t>
            </a:r>
          </a:p>
          <a:p>
            <a:pPr lvl="1">
              <a:lnSpc>
                <a:spcPct val="150000"/>
              </a:lnSpc>
            </a:pPr>
            <a:r>
              <a:rPr lang="en-GB" altLang="x-none" dirty="0">
                <a:latin typeface="Avenir Next Condensed" panose="020B0506020202020204" pitchFamily="34" charset="0"/>
                <a:ea typeface="ＭＳ Ｐゴシック" charset="-128"/>
              </a:rPr>
              <a:t> those who manage direct users</a:t>
            </a:r>
          </a:p>
          <a:p>
            <a:pPr lvl="1">
              <a:lnSpc>
                <a:spcPct val="150000"/>
              </a:lnSpc>
            </a:pPr>
            <a:r>
              <a:rPr lang="en-GB" altLang="x-none" dirty="0">
                <a:latin typeface="Avenir Next Condensed" panose="020B0506020202020204" pitchFamily="34" charset="0"/>
                <a:ea typeface="ＭＳ Ｐゴシック" charset="-128"/>
              </a:rPr>
              <a:t> those who receive output from the product </a:t>
            </a:r>
          </a:p>
          <a:p>
            <a:pPr lvl="1">
              <a:lnSpc>
                <a:spcPct val="150000"/>
              </a:lnSpc>
            </a:pPr>
            <a:r>
              <a:rPr lang="en-GB" altLang="x-none" dirty="0">
                <a:latin typeface="Avenir Next Condensed" panose="020B0506020202020204" pitchFamily="34" charset="0"/>
                <a:ea typeface="ＭＳ Ｐゴシック" charset="-128"/>
              </a:rPr>
              <a:t> those who make the purchasing decision </a:t>
            </a:r>
          </a:p>
          <a:p>
            <a:pPr lvl="1">
              <a:lnSpc>
                <a:spcPct val="150000"/>
              </a:lnSpc>
            </a:pPr>
            <a:r>
              <a:rPr lang="en-GB" altLang="x-none" dirty="0">
                <a:latin typeface="Avenir Next Condensed" panose="020B0506020202020204" pitchFamily="34" charset="0"/>
                <a:ea typeface="ＭＳ Ｐゴシック" charset="-128"/>
              </a:rPr>
              <a:t> those who use competitor</a:t>
            </a:r>
            <a:r>
              <a:rPr lang="en-GB" altLang="en-US" dirty="0">
                <a:latin typeface="Avenir Next Condensed" panose="020B0506020202020204" pitchFamily="34" charset="0"/>
                <a:ea typeface="ＭＳ Ｐゴシック" charset="-128"/>
              </a:rPr>
              <a:t>’</a:t>
            </a:r>
            <a:r>
              <a:rPr lang="en-GB" altLang="x-none" dirty="0">
                <a:latin typeface="Avenir Next Condensed" panose="020B0506020202020204" pitchFamily="34" charset="0"/>
                <a:ea typeface="ＭＳ Ｐゴシック" charset="-128"/>
              </a:rPr>
              <a:t>s products</a:t>
            </a:r>
          </a:p>
          <a:p>
            <a:pPr lvl="1">
              <a:lnSpc>
                <a:spcPct val="150000"/>
              </a:lnSpc>
            </a:pPr>
            <a:endParaRPr lang="en-GB" altLang="x-none" dirty="0">
              <a:latin typeface="Avenir Next Condensed" panose="020B0506020202020204" pitchFamily="34" charset="0"/>
              <a:ea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2" y="524936"/>
            <a:ext cx="9927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DIN Condensed" pitchFamily="2" charset="0"/>
              </a:rPr>
              <a:t>Who are users/ stakeholders?  - Who do we design for?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31CEC-6CAD-844D-BBA0-5C542C07EA03}"/>
              </a:ext>
            </a:extLst>
          </p:cNvPr>
          <p:cNvSpPr txBox="1"/>
          <p:nvPr/>
        </p:nvSpPr>
        <p:spPr>
          <a:xfrm>
            <a:off x="6216716" y="1893392"/>
            <a:ext cx="6100763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x-none" sz="2400" dirty="0">
                <a:latin typeface="Avenir Next Condensed" panose="020B0506020202020204" pitchFamily="34" charset="0"/>
                <a:ea typeface="ＭＳ Ｐゴシック" charset="-128"/>
              </a:rPr>
              <a:t>Three categories of user (Eason, 1987):  </a:t>
            </a:r>
          </a:p>
          <a:p>
            <a:pPr lvl="1">
              <a:lnSpc>
                <a:spcPct val="150000"/>
              </a:lnSpc>
            </a:pPr>
            <a:r>
              <a:rPr lang="en-GB" altLang="x-none" sz="2400" dirty="0">
                <a:latin typeface="Avenir Next Condensed" panose="020B0506020202020204" pitchFamily="34" charset="0"/>
                <a:ea typeface="ＭＳ Ｐゴシック" charset="-128"/>
              </a:rPr>
              <a:t> </a:t>
            </a:r>
            <a:r>
              <a:rPr lang="en-GB" altLang="x-none" sz="2400" b="1" dirty="0">
                <a:solidFill>
                  <a:srgbClr val="1D6E76"/>
                </a:solidFill>
                <a:latin typeface="Avenir Next Condensed" panose="020B0506020202020204" pitchFamily="34" charset="0"/>
                <a:ea typeface="ＭＳ Ｐゴシック" charset="-128"/>
              </a:rPr>
              <a:t>primary</a:t>
            </a:r>
            <a:r>
              <a:rPr lang="en-GB" altLang="x-none" sz="2400" b="1" dirty="0">
                <a:latin typeface="Avenir Next Condensed" panose="020B0506020202020204" pitchFamily="34" charset="0"/>
                <a:ea typeface="ＭＳ Ｐゴシック" charset="-128"/>
              </a:rPr>
              <a:t>:</a:t>
            </a:r>
            <a:r>
              <a:rPr lang="en-GB" altLang="x-none" sz="2400" dirty="0">
                <a:latin typeface="Avenir Next Condensed" panose="020B0506020202020204" pitchFamily="34" charset="0"/>
                <a:ea typeface="ＭＳ Ｐゴシック" charset="-128"/>
              </a:rPr>
              <a:t> frequent hands-on</a:t>
            </a:r>
          </a:p>
          <a:p>
            <a:pPr lvl="1">
              <a:lnSpc>
                <a:spcPct val="150000"/>
              </a:lnSpc>
            </a:pPr>
            <a:r>
              <a:rPr lang="en-GB" altLang="x-none" sz="2400" dirty="0">
                <a:latin typeface="Avenir Next Condensed" panose="020B0506020202020204" pitchFamily="34" charset="0"/>
                <a:ea typeface="ＭＳ Ｐゴシック" charset="-128"/>
              </a:rPr>
              <a:t> </a:t>
            </a:r>
            <a:r>
              <a:rPr lang="en-GB" altLang="x-none" sz="2400" b="1" dirty="0">
                <a:solidFill>
                  <a:srgbClr val="1D6E76"/>
                </a:solidFill>
                <a:latin typeface="Avenir Next Condensed" panose="020B0506020202020204" pitchFamily="34" charset="0"/>
                <a:ea typeface="ＭＳ Ｐゴシック" charset="-128"/>
              </a:rPr>
              <a:t>secondary</a:t>
            </a:r>
            <a:r>
              <a:rPr lang="en-GB" altLang="x-none" sz="2400" b="1" dirty="0">
                <a:latin typeface="Avenir Next Condensed" panose="020B0506020202020204" pitchFamily="34" charset="0"/>
                <a:ea typeface="ＭＳ Ｐゴシック" charset="-128"/>
              </a:rPr>
              <a:t>:</a:t>
            </a:r>
            <a:r>
              <a:rPr lang="en-GB" altLang="x-none" sz="2400" dirty="0">
                <a:latin typeface="Avenir Next Condensed" panose="020B0506020202020204" pitchFamily="34" charset="0"/>
                <a:ea typeface="ＭＳ Ｐゴシック" charset="-128"/>
              </a:rPr>
              <a:t> occasional or via someone else</a:t>
            </a:r>
          </a:p>
          <a:p>
            <a:pPr lvl="1">
              <a:lnSpc>
                <a:spcPct val="150000"/>
              </a:lnSpc>
            </a:pPr>
            <a:r>
              <a:rPr lang="en-GB" altLang="x-none" sz="2400" b="1" dirty="0">
                <a:latin typeface="Avenir Next Condensed" panose="020B0506020202020204" pitchFamily="34" charset="0"/>
                <a:ea typeface="ＭＳ Ｐゴシック" charset="-128"/>
              </a:rPr>
              <a:t> </a:t>
            </a:r>
            <a:r>
              <a:rPr lang="en-GB" altLang="x-none" sz="2400" b="1" dirty="0">
                <a:solidFill>
                  <a:srgbClr val="1D6E76"/>
                </a:solidFill>
                <a:latin typeface="Avenir Next Condensed" panose="020B0506020202020204" pitchFamily="34" charset="0"/>
                <a:ea typeface="ＭＳ Ｐゴシック" charset="-128"/>
              </a:rPr>
              <a:t>tertiary</a:t>
            </a:r>
            <a:r>
              <a:rPr lang="en-GB" altLang="x-none" sz="2400" b="1" dirty="0">
                <a:latin typeface="Avenir Next Condensed" panose="020B0506020202020204" pitchFamily="34" charset="0"/>
                <a:ea typeface="ＭＳ Ｐゴシック" charset="-128"/>
              </a:rPr>
              <a:t>: </a:t>
            </a:r>
            <a:r>
              <a:rPr lang="en-GB" altLang="x-none" sz="2400" dirty="0">
                <a:latin typeface="Avenir Next Condensed" panose="020B0506020202020204" pitchFamily="34" charset="0"/>
                <a:ea typeface="ＭＳ Ｐゴシック" charset="-128"/>
              </a:rPr>
              <a:t>affected by its introduction, or will influence its purchase</a:t>
            </a:r>
          </a:p>
        </p:txBody>
      </p:sp>
    </p:spTree>
    <p:extLst>
      <p:ext uri="{BB962C8B-B14F-4D97-AF65-F5344CB8AC3E}">
        <p14:creationId xmlns:p14="http://schemas.microsoft.com/office/powerpoint/2010/main" val="3712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Macintosh PowerPoint</Application>
  <PresentationFormat>Widescreen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Avenir Next Condensed</vt:lpstr>
      <vt:lpstr>Avenir Next Demi Bold</vt:lpstr>
      <vt:lpstr>Avenir Next Heavy</vt:lpstr>
      <vt:lpstr>Avenir Next Medium</vt:lpstr>
      <vt:lpstr>Calibri</vt:lpstr>
      <vt:lpstr>Calibri Light</vt:lpstr>
      <vt:lpstr>DIN Condensed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Capturing User Needs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Srivastava</dc:creator>
  <cp:lastModifiedBy>Anmol Srivastava</cp:lastModifiedBy>
  <cp:revision>1</cp:revision>
  <dcterms:created xsi:type="dcterms:W3CDTF">2025-04-21T04:03:07Z</dcterms:created>
  <dcterms:modified xsi:type="dcterms:W3CDTF">2025-04-21T04:03:16Z</dcterms:modified>
</cp:coreProperties>
</file>