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393" r:id="rId2"/>
    <p:sldId id="394" r:id="rId3"/>
    <p:sldId id="395" r:id="rId4"/>
    <p:sldId id="354" r:id="rId5"/>
    <p:sldId id="399" r:id="rId6"/>
    <p:sldId id="528" r:id="rId7"/>
    <p:sldId id="529" r:id="rId8"/>
    <p:sldId id="398" r:id="rId9"/>
    <p:sldId id="527" r:id="rId10"/>
    <p:sldId id="531" r:id="rId11"/>
    <p:sldId id="360" r:id="rId12"/>
    <p:sldId id="259" r:id="rId13"/>
    <p:sldId id="261" r:id="rId14"/>
    <p:sldId id="260" r:id="rId15"/>
    <p:sldId id="262" r:id="rId16"/>
    <p:sldId id="263" r:id="rId17"/>
    <p:sldId id="265" r:id="rId18"/>
    <p:sldId id="264" r:id="rId19"/>
    <p:sldId id="266" r:id="rId20"/>
    <p:sldId id="267" r:id="rId21"/>
    <p:sldId id="268" r:id="rId22"/>
    <p:sldId id="269" r:id="rId23"/>
    <p:sldId id="270" r:id="rId24"/>
    <p:sldId id="303" r:id="rId25"/>
    <p:sldId id="304" r:id="rId26"/>
    <p:sldId id="305" r:id="rId27"/>
    <p:sldId id="534" r:id="rId28"/>
    <p:sldId id="537" r:id="rId29"/>
    <p:sldId id="535" r:id="rId30"/>
    <p:sldId id="536" r:id="rId31"/>
    <p:sldId id="307" r:id="rId32"/>
    <p:sldId id="308" r:id="rId33"/>
    <p:sldId id="309" r:id="rId34"/>
    <p:sldId id="310" r:id="rId35"/>
    <p:sldId id="311" r:id="rId36"/>
    <p:sldId id="533" r:id="rId37"/>
    <p:sldId id="312" r:id="rId38"/>
    <p:sldId id="313" r:id="rId39"/>
    <p:sldId id="314" r:id="rId40"/>
    <p:sldId id="315" r:id="rId41"/>
    <p:sldId id="538" r:id="rId42"/>
    <p:sldId id="539" r:id="rId43"/>
    <p:sldId id="54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701"/>
  </p:normalViewPr>
  <p:slideViewPr>
    <p:cSldViewPr snapToGrid="0" snapToObjects="1" showGuides="1">
      <p:cViewPr varScale="1">
        <p:scale>
          <a:sx n="96" d="100"/>
          <a:sy n="96" d="100"/>
        </p:scale>
        <p:origin x="528"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3697EE-6C58-1F43-92E9-9DD30E2ED608}" type="doc">
      <dgm:prSet loTypeId="urn:microsoft.com/office/officeart/2005/8/layout/default" loCatId="" qsTypeId="urn:microsoft.com/office/officeart/2005/8/quickstyle/simple1" qsCatId="simple" csTypeId="urn:microsoft.com/office/officeart/2005/8/colors/colorful1" csCatId="colorful" phldr="1"/>
      <dgm:spPr/>
      <dgm:t>
        <a:bodyPr/>
        <a:lstStyle/>
        <a:p>
          <a:endParaRPr lang="en-GB"/>
        </a:p>
      </dgm:t>
    </dgm:pt>
    <dgm:pt modelId="{7FE3E488-6F1C-8046-835E-3EA8A01399A4}">
      <dgm:prSet phldrT="[Text]" custT="1"/>
      <dgm:spPr/>
      <dgm:t>
        <a:bodyPr/>
        <a:lstStyle/>
        <a:p>
          <a:r>
            <a:rPr lang="en-GB" sz="3200" dirty="0">
              <a:latin typeface="Rockwell" panose="02060603020205020403" pitchFamily="18" charset="77"/>
            </a:rPr>
            <a:t>Fundamental</a:t>
          </a:r>
        </a:p>
      </dgm:t>
    </dgm:pt>
    <dgm:pt modelId="{B734314B-1056-0040-AF98-839C75846D5B}" type="parTrans" cxnId="{89B3E9ED-EB55-2745-AC7B-5AD9DAFD7573}">
      <dgm:prSet/>
      <dgm:spPr/>
      <dgm:t>
        <a:bodyPr/>
        <a:lstStyle/>
        <a:p>
          <a:endParaRPr lang="en-GB" sz="1400">
            <a:latin typeface="Rockwell" panose="02060603020205020403" pitchFamily="18" charset="77"/>
          </a:endParaRPr>
        </a:p>
      </dgm:t>
    </dgm:pt>
    <dgm:pt modelId="{821971AE-3112-9546-9482-96168103D9E2}" type="sibTrans" cxnId="{89B3E9ED-EB55-2745-AC7B-5AD9DAFD7573}">
      <dgm:prSet/>
      <dgm:spPr/>
      <dgm:t>
        <a:bodyPr/>
        <a:lstStyle/>
        <a:p>
          <a:endParaRPr lang="en-GB" sz="1400">
            <a:latin typeface="Rockwell" panose="02060603020205020403" pitchFamily="18" charset="77"/>
          </a:endParaRPr>
        </a:p>
      </dgm:t>
    </dgm:pt>
    <dgm:pt modelId="{6FDE1787-8188-9C4D-8C91-3D2068DAF2A8}">
      <dgm:prSet phldrT="[Text]" custT="1"/>
      <dgm:spPr/>
      <dgm:t>
        <a:bodyPr/>
        <a:lstStyle/>
        <a:p>
          <a:r>
            <a:rPr lang="en-GB" sz="3200" dirty="0">
              <a:latin typeface="Rockwell" panose="02060603020205020403" pitchFamily="18" charset="77"/>
            </a:rPr>
            <a:t>Strategic</a:t>
          </a:r>
        </a:p>
      </dgm:t>
    </dgm:pt>
    <dgm:pt modelId="{8F903544-0C17-1A48-8A51-FD5135A096CE}" type="parTrans" cxnId="{923A2133-5012-2248-8ED6-E17F380ACF5B}">
      <dgm:prSet/>
      <dgm:spPr/>
      <dgm:t>
        <a:bodyPr/>
        <a:lstStyle/>
        <a:p>
          <a:endParaRPr lang="en-GB" sz="1400">
            <a:latin typeface="Rockwell" panose="02060603020205020403" pitchFamily="18" charset="77"/>
          </a:endParaRPr>
        </a:p>
      </dgm:t>
    </dgm:pt>
    <dgm:pt modelId="{C6341266-F76A-4B40-B76B-E94244230E93}" type="sibTrans" cxnId="{923A2133-5012-2248-8ED6-E17F380ACF5B}">
      <dgm:prSet/>
      <dgm:spPr/>
      <dgm:t>
        <a:bodyPr/>
        <a:lstStyle/>
        <a:p>
          <a:endParaRPr lang="en-GB" sz="1400">
            <a:latin typeface="Rockwell" panose="02060603020205020403" pitchFamily="18" charset="77"/>
          </a:endParaRPr>
        </a:p>
      </dgm:t>
    </dgm:pt>
    <dgm:pt modelId="{31FDE5F8-7AA3-C44E-8AF3-A5728D2DBD6A}">
      <dgm:prSet phldrT="[Text]" custT="1"/>
      <dgm:spPr/>
      <dgm:t>
        <a:bodyPr/>
        <a:lstStyle/>
        <a:p>
          <a:r>
            <a:rPr lang="en-GB" sz="3200" dirty="0">
              <a:latin typeface="Rockwell" panose="02060603020205020403" pitchFamily="18" charset="77"/>
            </a:rPr>
            <a:t>Applied</a:t>
          </a:r>
        </a:p>
      </dgm:t>
    </dgm:pt>
    <dgm:pt modelId="{104A484F-5602-8043-9A61-979DFD514FD9}" type="parTrans" cxnId="{479BA0E7-3E71-BB41-B3B3-15A780A1232B}">
      <dgm:prSet/>
      <dgm:spPr/>
      <dgm:t>
        <a:bodyPr/>
        <a:lstStyle/>
        <a:p>
          <a:endParaRPr lang="en-GB" sz="1400">
            <a:latin typeface="Rockwell" panose="02060603020205020403" pitchFamily="18" charset="77"/>
          </a:endParaRPr>
        </a:p>
      </dgm:t>
    </dgm:pt>
    <dgm:pt modelId="{28E883E2-9A06-E54A-B19D-E744D6594A40}" type="sibTrans" cxnId="{479BA0E7-3E71-BB41-B3B3-15A780A1232B}">
      <dgm:prSet/>
      <dgm:spPr/>
      <dgm:t>
        <a:bodyPr/>
        <a:lstStyle/>
        <a:p>
          <a:endParaRPr lang="en-GB" sz="1400">
            <a:latin typeface="Rockwell" panose="02060603020205020403" pitchFamily="18" charset="77"/>
          </a:endParaRPr>
        </a:p>
      </dgm:t>
    </dgm:pt>
    <dgm:pt modelId="{4E41040D-99D5-6241-8625-DF049E623FBD}">
      <dgm:prSet phldrT="[Text]" custT="1"/>
      <dgm:spPr/>
      <dgm:t>
        <a:bodyPr/>
        <a:lstStyle/>
        <a:p>
          <a:r>
            <a:rPr lang="en-GB" sz="3200" dirty="0">
              <a:latin typeface="Rockwell" panose="02060603020205020403" pitchFamily="18" charset="77"/>
            </a:rPr>
            <a:t>Action</a:t>
          </a:r>
        </a:p>
      </dgm:t>
    </dgm:pt>
    <dgm:pt modelId="{980591DA-BAB8-294F-BEE0-2F83FBD3395B}" type="parTrans" cxnId="{C50755B0-2A4D-ED48-ADE9-2385D64DF672}">
      <dgm:prSet/>
      <dgm:spPr/>
      <dgm:t>
        <a:bodyPr/>
        <a:lstStyle/>
        <a:p>
          <a:endParaRPr lang="en-GB" sz="1400">
            <a:latin typeface="Rockwell" panose="02060603020205020403" pitchFamily="18" charset="77"/>
          </a:endParaRPr>
        </a:p>
      </dgm:t>
    </dgm:pt>
    <dgm:pt modelId="{C60EB8CD-42AB-BC4B-B3B1-A6F6A9756E77}" type="sibTrans" cxnId="{C50755B0-2A4D-ED48-ADE9-2385D64DF672}">
      <dgm:prSet/>
      <dgm:spPr/>
      <dgm:t>
        <a:bodyPr/>
        <a:lstStyle/>
        <a:p>
          <a:endParaRPr lang="en-GB" sz="1400">
            <a:latin typeface="Rockwell" panose="02060603020205020403" pitchFamily="18" charset="77"/>
          </a:endParaRPr>
        </a:p>
      </dgm:t>
    </dgm:pt>
    <dgm:pt modelId="{39AFA693-EF95-9A4E-B26E-C90C26C2849B}">
      <dgm:prSet phldrT="[Text]" custT="1"/>
      <dgm:spPr/>
      <dgm:t>
        <a:bodyPr/>
        <a:lstStyle/>
        <a:p>
          <a:r>
            <a:rPr lang="en-GB" sz="3200" dirty="0">
              <a:latin typeface="Rockwell" panose="02060603020205020403" pitchFamily="18" charset="77"/>
            </a:rPr>
            <a:t>Option</a:t>
          </a:r>
        </a:p>
      </dgm:t>
    </dgm:pt>
    <dgm:pt modelId="{FD73CCD2-8D43-6048-BD80-239BD6B8303E}" type="parTrans" cxnId="{EAE0DE29-2000-3644-94A1-77F5C08486E7}">
      <dgm:prSet/>
      <dgm:spPr/>
      <dgm:t>
        <a:bodyPr/>
        <a:lstStyle/>
        <a:p>
          <a:endParaRPr lang="en-GB" sz="1400">
            <a:latin typeface="Rockwell" panose="02060603020205020403" pitchFamily="18" charset="77"/>
          </a:endParaRPr>
        </a:p>
      </dgm:t>
    </dgm:pt>
    <dgm:pt modelId="{6FB8E084-CD2F-6041-9BD0-C99E54820E6C}" type="sibTrans" cxnId="{EAE0DE29-2000-3644-94A1-77F5C08486E7}">
      <dgm:prSet/>
      <dgm:spPr/>
      <dgm:t>
        <a:bodyPr/>
        <a:lstStyle/>
        <a:p>
          <a:endParaRPr lang="en-GB" sz="1400">
            <a:latin typeface="Rockwell" panose="02060603020205020403" pitchFamily="18" charset="77"/>
          </a:endParaRPr>
        </a:p>
      </dgm:t>
    </dgm:pt>
    <dgm:pt modelId="{A5364370-1ADB-6D4B-8E7D-C304EE8936F7}" type="pres">
      <dgm:prSet presAssocID="{183697EE-6C58-1F43-92E9-9DD30E2ED608}" presName="diagram" presStyleCnt="0">
        <dgm:presLayoutVars>
          <dgm:dir/>
          <dgm:resizeHandles val="exact"/>
        </dgm:presLayoutVars>
      </dgm:prSet>
      <dgm:spPr/>
    </dgm:pt>
    <dgm:pt modelId="{59667632-5D98-F349-805A-728709B5C332}" type="pres">
      <dgm:prSet presAssocID="{7FE3E488-6F1C-8046-835E-3EA8A01399A4}" presName="node" presStyleLbl="node1" presStyleIdx="0" presStyleCnt="5">
        <dgm:presLayoutVars>
          <dgm:bulletEnabled val="1"/>
        </dgm:presLayoutVars>
      </dgm:prSet>
      <dgm:spPr/>
    </dgm:pt>
    <dgm:pt modelId="{B71B4484-CD23-894A-BC46-9CF1401EB74D}" type="pres">
      <dgm:prSet presAssocID="{821971AE-3112-9546-9482-96168103D9E2}" presName="sibTrans" presStyleCnt="0"/>
      <dgm:spPr/>
    </dgm:pt>
    <dgm:pt modelId="{B95646DE-6C39-9240-BC4F-99D1BC78818F}" type="pres">
      <dgm:prSet presAssocID="{6FDE1787-8188-9C4D-8C91-3D2068DAF2A8}" presName="node" presStyleLbl="node1" presStyleIdx="1" presStyleCnt="5">
        <dgm:presLayoutVars>
          <dgm:bulletEnabled val="1"/>
        </dgm:presLayoutVars>
      </dgm:prSet>
      <dgm:spPr/>
    </dgm:pt>
    <dgm:pt modelId="{2D5A0071-18F3-3844-9AFA-5066AB0D334B}" type="pres">
      <dgm:prSet presAssocID="{C6341266-F76A-4B40-B76B-E94244230E93}" presName="sibTrans" presStyleCnt="0"/>
      <dgm:spPr/>
    </dgm:pt>
    <dgm:pt modelId="{66DC003E-3168-3D43-92FE-DB9174980514}" type="pres">
      <dgm:prSet presAssocID="{31FDE5F8-7AA3-C44E-8AF3-A5728D2DBD6A}" presName="node" presStyleLbl="node1" presStyleIdx="2" presStyleCnt="5">
        <dgm:presLayoutVars>
          <dgm:bulletEnabled val="1"/>
        </dgm:presLayoutVars>
      </dgm:prSet>
      <dgm:spPr/>
    </dgm:pt>
    <dgm:pt modelId="{A824ACD2-D107-6144-B92D-DF27EEA2E666}" type="pres">
      <dgm:prSet presAssocID="{28E883E2-9A06-E54A-B19D-E744D6594A40}" presName="sibTrans" presStyleCnt="0"/>
      <dgm:spPr/>
    </dgm:pt>
    <dgm:pt modelId="{1E922662-AED7-BE4F-B769-BAB40D059940}" type="pres">
      <dgm:prSet presAssocID="{4E41040D-99D5-6241-8625-DF049E623FBD}" presName="node" presStyleLbl="node1" presStyleIdx="3" presStyleCnt="5">
        <dgm:presLayoutVars>
          <dgm:bulletEnabled val="1"/>
        </dgm:presLayoutVars>
      </dgm:prSet>
      <dgm:spPr/>
    </dgm:pt>
    <dgm:pt modelId="{7F6D5710-4E37-4C42-9E2B-772EF49BA2D9}" type="pres">
      <dgm:prSet presAssocID="{C60EB8CD-42AB-BC4B-B3B1-A6F6A9756E77}" presName="sibTrans" presStyleCnt="0"/>
      <dgm:spPr/>
    </dgm:pt>
    <dgm:pt modelId="{8F649E15-CEA2-FB46-AF70-8132FA54C113}" type="pres">
      <dgm:prSet presAssocID="{39AFA693-EF95-9A4E-B26E-C90C26C2849B}" presName="node" presStyleLbl="node1" presStyleIdx="4" presStyleCnt="5">
        <dgm:presLayoutVars>
          <dgm:bulletEnabled val="1"/>
        </dgm:presLayoutVars>
      </dgm:prSet>
      <dgm:spPr/>
    </dgm:pt>
  </dgm:ptLst>
  <dgm:cxnLst>
    <dgm:cxn modelId="{971B2C05-668B-2544-948F-111D9A6C8A1C}" type="presOf" srcId="{183697EE-6C58-1F43-92E9-9DD30E2ED608}" destId="{A5364370-1ADB-6D4B-8E7D-C304EE8936F7}" srcOrd="0" destOrd="0" presId="urn:microsoft.com/office/officeart/2005/8/layout/default"/>
    <dgm:cxn modelId="{3BF35D08-DFB0-4143-B83C-2B45980D6F68}" type="presOf" srcId="{7FE3E488-6F1C-8046-835E-3EA8A01399A4}" destId="{59667632-5D98-F349-805A-728709B5C332}" srcOrd="0" destOrd="0" presId="urn:microsoft.com/office/officeart/2005/8/layout/default"/>
    <dgm:cxn modelId="{FAEC3B27-C350-F843-A267-8B7CA099953D}" type="presOf" srcId="{4E41040D-99D5-6241-8625-DF049E623FBD}" destId="{1E922662-AED7-BE4F-B769-BAB40D059940}" srcOrd="0" destOrd="0" presId="urn:microsoft.com/office/officeart/2005/8/layout/default"/>
    <dgm:cxn modelId="{EAE0DE29-2000-3644-94A1-77F5C08486E7}" srcId="{183697EE-6C58-1F43-92E9-9DD30E2ED608}" destId="{39AFA693-EF95-9A4E-B26E-C90C26C2849B}" srcOrd="4" destOrd="0" parTransId="{FD73CCD2-8D43-6048-BD80-239BD6B8303E}" sibTransId="{6FB8E084-CD2F-6041-9BD0-C99E54820E6C}"/>
    <dgm:cxn modelId="{923A2133-5012-2248-8ED6-E17F380ACF5B}" srcId="{183697EE-6C58-1F43-92E9-9DD30E2ED608}" destId="{6FDE1787-8188-9C4D-8C91-3D2068DAF2A8}" srcOrd="1" destOrd="0" parTransId="{8F903544-0C17-1A48-8A51-FD5135A096CE}" sibTransId="{C6341266-F76A-4B40-B76B-E94244230E93}"/>
    <dgm:cxn modelId="{5CF00E3F-3589-0B4F-A97A-168424F25910}" type="presOf" srcId="{6FDE1787-8188-9C4D-8C91-3D2068DAF2A8}" destId="{B95646DE-6C39-9240-BC4F-99D1BC78818F}" srcOrd="0" destOrd="0" presId="urn:microsoft.com/office/officeart/2005/8/layout/default"/>
    <dgm:cxn modelId="{556E4C9F-6CCF-4349-B709-66BED063AD03}" type="presOf" srcId="{39AFA693-EF95-9A4E-B26E-C90C26C2849B}" destId="{8F649E15-CEA2-FB46-AF70-8132FA54C113}" srcOrd="0" destOrd="0" presId="urn:microsoft.com/office/officeart/2005/8/layout/default"/>
    <dgm:cxn modelId="{C50755B0-2A4D-ED48-ADE9-2385D64DF672}" srcId="{183697EE-6C58-1F43-92E9-9DD30E2ED608}" destId="{4E41040D-99D5-6241-8625-DF049E623FBD}" srcOrd="3" destOrd="0" parTransId="{980591DA-BAB8-294F-BEE0-2F83FBD3395B}" sibTransId="{C60EB8CD-42AB-BC4B-B3B1-A6F6A9756E77}"/>
    <dgm:cxn modelId="{479BA0E7-3E71-BB41-B3B3-15A780A1232B}" srcId="{183697EE-6C58-1F43-92E9-9DD30E2ED608}" destId="{31FDE5F8-7AA3-C44E-8AF3-A5728D2DBD6A}" srcOrd="2" destOrd="0" parTransId="{104A484F-5602-8043-9A61-979DFD514FD9}" sibTransId="{28E883E2-9A06-E54A-B19D-E744D6594A40}"/>
    <dgm:cxn modelId="{89B3E9ED-EB55-2745-AC7B-5AD9DAFD7573}" srcId="{183697EE-6C58-1F43-92E9-9DD30E2ED608}" destId="{7FE3E488-6F1C-8046-835E-3EA8A01399A4}" srcOrd="0" destOrd="0" parTransId="{B734314B-1056-0040-AF98-839C75846D5B}" sibTransId="{821971AE-3112-9546-9482-96168103D9E2}"/>
    <dgm:cxn modelId="{7384C7EE-676E-9B4D-9746-5874503271A6}" type="presOf" srcId="{31FDE5F8-7AA3-C44E-8AF3-A5728D2DBD6A}" destId="{66DC003E-3168-3D43-92FE-DB9174980514}" srcOrd="0" destOrd="0" presId="urn:microsoft.com/office/officeart/2005/8/layout/default"/>
    <dgm:cxn modelId="{10F7EDED-E36C-1B4C-9CBD-8989508941EE}" type="presParOf" srcId="{A5364370-1ADB-6D4B-8E7D-C304EE8936F7}" destId="{59667632-5D98-F349-805A-728709B5C332}" srcOrd="0" destOrd="0" presId="urn:microsoft.com/office/officeart/2005/8/layout/default"/>
    <dgm:cxn modelId="{6CD85477-712F-8A44-A8D7-F19352D9C851}" type="presParOf" srcId="{A5364370-1ADB-6D4B-8E7D-C304EE8936F7}" destId="{B71B4484-CD23-894A-BC46-9CF1401EB74D}" srcOrd="1" destOrd="0" presId="urn:microsoft.com/office/officeart/2005/8/layout/default"/>
    <dgm:cxn modelId="{C9A5F7FF-BBF5-8849-B479-B62CF0D86345}" type="presParOf" srcId="{A5364370-1ADB-6D4B-8E7D-C304EE8936F7}" destId="{B95646DE-6C39-9240-BC4F-99D1BC78818F}" srcOrd="2" destOrd="0" presId="urn:microsoft.com/office/officeart/2005/8/layout/default"/>
    <dgm:cxn modelId="{E5DA1380-8DE1-9248-ACEE-F6DFDDCB910C}" type="presParOf" srcId="{A5364370-1ADB-6D4B-8E7D-C304EE8936F7}" destId="{2D5A0071-18F3-3844-9AFA-5066AB0D334B}" srcOrd="3" destOrd="0" presId="urn:microsoft.com/office/officeart/2005/8/layout/default"/>
    <dgm:cxn modelId="{E635CFA1-5CF4-0A45-A72E-ED18DFD56226}" type="presParOf" srcId="{A5364370-1ADB-6D4B-8E7D-C304EE8936F7}" destId="{66DC003E-3168-3D43-92FE-DB9174980514}" srcOrd="4" destOrd="0" presId="urn:microsoft.com/office/officeart/2005/8/layout/default"/>
    <dgm:cxn modelId="{ABADFCD8-296F-EA43-92B7-C61FC0D29653}" type="presParOf" srcId="{A5364370-1ADB-6D4B-8E7D-C304EE8936F7}" destId="{A824ACD2-D107-6144-B92D-DF27EEA2E666}" srcOrd="5" destOrd="0" presId="urn:microsoft.com/office/officeart/2005/8/layout/default"/>
    <dgm:cxn modelId="{DB1631A0-4329-1C4A-A0D8-AA7581C91F98}" type="presParOf" srcId="{A5364370-1ADB-6D4B-8E7D-C304EE8936F7}" destId="{1E922662-AED7-BE4F-B769-BAB40D059940}" srcOrd="6" destOrd="0" presId="urn:microsoft.com/office/officeart/2005/8/layout/default"/>
    <dgm:cxn modelId="{1241C48E-70F4-5242-9DF1-BDA117DA63A2}" type="presParOf" srcId="{A5364370-1ADB-6D4B-8E7D-C304EE8936F7}" destId="{7F6D5710-4E37-4C42-9E2B-772EF49BA2D9}" srcOrd="7" destOrd="0" presId="urn:microsoft.com/office/officeart/2005/8/layout/default"/>
    <dgm:cxn modelId="{B23AEA23-CD2C-DB42-9F77-142ED0218339}" type="presParOf" srcId="{A5364370-1ADB-6D4B-8E7D-C304EE8936F7}" destId="{8F649E15-CEA2-FB46-AF70-8132FA54C113}"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67632-5D98-F349-805A-728709B5C332}">
      <dsp:nvSpPr>
        <dsp:cNvPr id="0" name=""/>
        <dsp:cNvSpPr/>
      </dsp:nvSpPr>
      <dsp:spPr>
        <a:xfrm>
          <a:off x="35567" y="2651"/>
          <a:ext cx="2823191" cy="16939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latin typeface="Rockwell" panose="02060603020205020403" pitchFamily="18" charset="77"/>
            </a:rPr>
            <a:t>Fundamental</a:t>
          </a:r>
        </a:p>
      </dsp:txBody>
      <dsp:txXfrm>
        <a:off x="35567" y="2651"/>
        <a:ext cx="2823191" cy="1693914"/>
      </dsp:txXfrm>
    </dsp:sp>
    <dsp:sp modelId="{B95646DE-6C39-9240-BC4F-99D1BC78818F}">
      <dsp:nvSpPr>
        <dsp:cNvPr id="0" name=""/>
        <dsp:cNvSpPr/>
      </dsp:nvSpPr>
      <dsp:spPr>
        <a:xfrm>
          <a:off x="3141077" y="2651"/>
          <a:ext cx="2823191" cy="169391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latin typeface="Rockwell" panose="02060603020205020403" pitchFamily="18" charset="77"/>
            </a:rPr>
            <a:t>Strategic</a:t>
          </a:r>
        </a:p>
      </dsp:txBody>
      <dsp:txXfrm>
        <a:off x="3141077" y="2651"/>
        <a:ext cx="2823191" cy="1693914"/>
      </dsp:txXfrm>
    </dsp:sp>
    <dsp:sp modelId="{66DC003E-3168-3D43-92FE-DB9174980514}">
      <dsp:nvSpPr>
        <dsp:cNvPr id="0" name=""/>
        <dsp:cNvSpPr/>
      </dsp:nvSpPr>
      <dsp:spPr>
        <a:xfrm>
          <a:off x="6246588" y="2651"/>
          <a:ext cx="2823191" cy="169391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latin typeface="Rockwell" panose="02060603020205020403" pitchFamily="18" charset="77"/>
            </a:rPr>
            <a:t>Applied</a:t>
          </a:r>
        </a:p>
      </dsp:txBody>
      <dsp:txXfrm>
        <a:off x="6246588" y="2651"/>
        <a:ext cx="2823191" cy="1693914"/>
      </dsp:txXfrm>
    </dsp:sp>
    <dsp:sp modelId="{1E922662-AED7-BE4F-B769-BAB40D059940}">
      <dsp:nvSpPr>
        <dsp:cNvPr id="0" name=""/>
        <dsp:cNvSpPr/>
      </dsp:nvSpPr>
      <dsp:spPr>
        <a:xfrm>
          <a:off x="1588322" y="1978885"/>
          <a:ext cx="2823191" cy="169391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latin typeface="Rockwell" panose="02060603020205020403" pitchFamily="18" charset="77"/>
            </a:rPr>
            <a:t>Action</a:t>
          </a:r>
        </a:p>
      </dsp:txBody>
      <dsp:txXfrm>
        <a:off x="1588322" y="1978885"/>
        <a:ext cx="2823191" cy="1693914"/>
      </dsp:txXfrm>
    </dsp:sp>
    <dsp:sp modelId="{8F649E15-CEA2-FB46-AF70-8132FA54C113}">
      <dsp:nvSpPr>
        <dsp:cNvPr id="0" name=""/>
        <dsp:cNvSpPr/>
      </dsp:nvSpPr>
      <dsp:spPr>
        <a:xfrm>
          <a:off x="4693833" y="1978885"/>
          <a:ext cx="2823191" cy="169391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GB" sz="3200" kern="1200" dirty="0">
              <a:latin typeface="Rockwell" panose="02060603020205020403" pitchFamily="18" charset="77"/>
            </a:rPr>
            <a:t>Option</a:t>
          </a:r>
        </a:p>
      </dsp:txBody>
      <dsp:txXfrm>
        <a:off x="4693833" y="1978885"/>
        <a:ext cx="2823191" cy="16939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98663-5294-724F-AA8F-1FBFAB044F43}" type="datetimeFigureOut">
              <a:rPr lang="en-US" smtClean="0"/>
              <a:t>4/21/25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D0C5B6-E04F-C148-AAE2-32C23504A0B6}" type="slidenum">
              <a:rPr lang="en-US" smtClean="0"/>
              <a:t>‹#›</a:t>
            </a:fld>
            <a:endParaRPr lang="en-US"/>
          </a:p>
        </p:txBody>
      </p:sp>
    </p:spTree>
    <p:extLst>
      <p:ext uri="{BB962C8B-B14F-4D97-AF65-F5344CB8AC3E}">
        <p14:creationId xmlns:p14="http://schemas.microsoft.com/office/powerpoint/2010/main" val="3675930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075ED2-1064-ED4B-9D19-7980892388A0}" type="slidenum">
              <a:rPr lang="en-US" smtClean="0"/>
              <a:t>8</a:t>
            </a:fld>
            <a:endParaRPr lang="en-US"/>
          </a:p>
        </p:txBody>
      </p:sp>
    </p:spTree>
    <p:extLst>
      <p:ext uri="{BB962C8B-B14F-4D97-AF65-F5344CB8AC3E}">
        <p14:creationId xmlns:p14="http://schemas.microsoft.com/office/powerpoint/2010/main" val="2274158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1. Fundamental (Basic) Research:</a:t>
            </a:r>
          </a:p>
          <a:p>
            <a:r>
              <a:rPr lang="en-IN" dirty="0"/>
              <a:t>Fundamental research focuses on gaining new insights and understanding without immediate application.</a:t>
            </a:r>
          </a:p>
          <a:p>
            <a:pPr>
              <a:buFont typeface="Arial" panose="020B0604020202020204" pitchFamily="34" charset="0"/>
              <a:buChar char="•"/>
            </a:pPr>
            <a:r>
              <a:rPr lang="en-IN" b="1" dirty="0"/>
              <a:t>Example:</a:t>
            </a:r>
            <a:endParaRPr lang="en-IN" dirty="0"/>
          </a:p>
          <a:p>
            <a:pPr marL="742950" lvl="1" indent="-285750">
              <a:buFont typeface="Arial" panose="020B0604020202020204" pitchFamily="34" charset="0"/>
              <a:buChar char="•"/>
            </a:pPr>
            <a:r>
              <a:rPr lang="en-IN" dirty="0"/>
              <a:t>Studying quantum mechanics principles.</a:t>
            </a:r>
          </a:p>
          <a:p>
            <a:pPr marL="742950" lvl="1" indent="-285750">
              <a:buFont typeface="Arial" panose="020B0604020202020204" pitchFamily="34" charset="0"/>
              <a:buChar char="•"/>
            </a:pPr>
            <a:r>
              <a:rPr lang="en-IN" dirty="0"/>
              <a:t>Investigating how human memory processes information.</a:t>
            </a:r>
          </a:p>
          <a:p>
            <a:pPr marL="742950" lvl="1" indent="-285750">
              <a:buFont typeface="Arial" panose="020B0604020202020204" pitchFamily="34" charset="0"/>
              <a:buChar char="•"/>
            </a:pPr>
            <a:r>
              <a:rPr lang="en-IN" dirty="0"/>
              <a:t>Exploring the genetic structure of a newly discovered species.</a:t>
            </a:r>
          </a:p>
          <a:p>
            <a:r>
              <a:rPr lang="en-IN" b="1" dirty="0"/>
              <a:t>2. Strategic Research:</a:t>
            </a:r>
          </a:p>
          <a:p>
            <a:r>
              <a:rPr lang="en-IN" dirty="0"/>
              <a:t>This type of research is aimed at addressing long-term goals and informing strategic decisions and policies.</a:t>
            </a:r>
          </a:p>
          <a:p>
            <a:pPr>
              <a:buFont typeface="Arial" panose="020B0604020202020204" pitchFamily="34" charset="0"/>
              <a:buChar char="•"/>
            </a:pPr>
            <a:r>
              <a:rPr lang="en-IN" b="1" dirty="0"/>
              <a:t>Example:</a:t>
            </a:r>
            <a:endParaRPr lang="en-IN" dirty="0"/>
          </a:p>
          <a:p>
            <a:pPr marL="742950" lvl="1" indent="-285750">
              <a:buFont typeface="Arial" panose="020B0604020202020204" pitchFamily="34" charset="0"/>
              <a:buChar char="•"/>
            </a:pPr>
            <a:r>
              <a:rPr lang="en-IN" dirty="0"/>
              <a:t>Research conducted to understand climate change trends for policy formulation.</a:t>
            </a:r>
          </a:p>
          <a:p>
            <a:pPr marL="742950" lvl="1" indent="-285750">
              <a:buFont typeface="Arial" panose="020B0604020202020204" pitchFamily="34" charset="0"/>
              <a:buChar char="•"/>
            </a:pPr>
            <a:r>
              <a:rPr lang="en-IN" dirty="0"/>
              <a:t>Analysis of demographic changes to shape national education policy.</a:t>
            </a:r>
          </a:p>
          <a:p>
            <a:pPr marL="742950" lvl="1" indent="-285750">
              <a:buFont typeface="Arial" panose="020B0604020202020204" pitchFamily="34" charset="0"/>
              <a:buChar char="•"/>
            </a:pPr>
            <a:r>
              <a:rPr lang="en-IN" dirty="0"/>
              <a:t>Researching renewable energy technologies to guide future energy policies.</a:t>
            </a:r>
          </a:p>
          <a:p>
            <a:r>
              <a:rPr lang="en-IN" b="1" dirty="0"/>
              <a:t>3. Applied Research:</a:t>
            </a:r>
          </a:p>
          <a:p>
            <a:r>
              <a:rPr lang="en-IN" dirty="0"/>
              <a:t>Applied research aims at solving practical problems or developing new applications from scientific knowledge.</a:t>
            </a:r>
          </a:p>
          <a:p>
            <a:pPr>
              <a:buFont typeface="Arial" panose="020B0604020202020204" pitchFamily="34" charset="0"/>
              <a:buChar char="•"/>
            </a:pPr>
            <a:r>
              <a:rPr lang="en-IN" b="1" dirty="0"/>
              <a:t>Example:</a:t>
            </a:r>
            <a:endParaRPr lang="en-IN" dirty="0"/>
          </a:p>
          <a:p>
            <a:pPr marL="742950" lvl="1" indent="-285750">
              <a:buFont typeface="Arial" panose="020B0604020202020204" pitchFamily="34" charset="0"/>
              <a:buChar char="•"/>
            </a:pPr>
            <a:r>
              <a:rPr lang="en-IN" dirty="0"/>
              <a:t>Developing a vaccine for a newly emerged virus.</a:t>
            </a:r>
          </a:p>
          <a:p>
            <a:pPr marL="742950" lvl="1" indent="-285750">
              <a:buFont typeface="Arial" panose="020B0604020202020204" pitchFamily="34" charset="0"/>
              <a:buChar char="•"/>
            </a:pPr>
            <a:r>
              <a:rPr lang="en-IN" dirty="0"/>
              <a:t>Research to improve battery performance in electric vehicles.</a:t>
            </a:r>
          </a:p>
          <a:p>
            <a:pPr marL="742950" lvl="1" indent="-285750">
              <a:buFont typeface="Arial" panose="020B0604020202020204" pitchFamily="34" charset="0"/>
              <a:buChar char="•"/>
            </a:pPr>
            <a:r>
              <a:rPr lang="en-IN" dirty="0"/>
              <a:t>Creating new farming techniques to enhance crop yield in drought-affected regions.</a:t>
            </a:r>
          </a:p>
          <a:p>
            <a:r>
              <a:rPr lang="en-IN" b="1" dirty="0"/>
              <a:t>4. Action Research:</a:t>
            </a:r>
          </a:p>
          <a:p>
            <a:r>
              <a:rPr lang="en-IN" dirty="0"/>
              <a:t>Action research is usually conducted by practitioners themselves to improve their own practices through reflective and iterative methods.</a:t>
            </a:r>
          </a:p>
          <a:p>
            <a:pPr>
              <a:buFont typeface="Arial" panose="020B0604020202020204" pitchFamily="34" charset="0"/>
              <a:buChar char="•"/>
            </a:pPr>
            <a:r>
              <a:rPr lang="en-IN" b="1" dirty="0"/>
              <a:t>Example:</a:t>
            </a:r>
            <a:endParaRPr lang="en-IN" dirty="0"/>
          </a:p>
          <a:p>
            <a:pPr marL="742950" lvl="1" indent="-285750">
              <a:buFont typeface="Arial" panose="020B0604020202020204" pitchFamily="34" charset="0"/>
              <a:buChar char="•"/>
            </a:pPr>
            <a:r>
              <a:rPr lang="en-IN" dirty="0"/>
              <a:t>A teacher implementing and evaluating new classroom management techniques.</a:t>
            </a:r>
          </a:p>
          <a:p>
            <a:pPr marL="742950" lvl="1" indent="-285750">
              <a:buFont typeface="Arial" panose="020B0604020202020204" pitchFamily="34" charset="0"/>
              <a:buChar char="•"/>
            </a:pPr>
            <a:r>
              <a:rPr lang="en-IN" dirty="0"/>
              <a:t>A community worker collaborating with residents to identify and solve local environmental issues.</a:t>
            </a:r>
          </a:p>
          <a:p>
            <a:pPr marL="742950" lvl="1" indent="-285750">
              <a:buFont typeface="Arial" panose="020B0604020202020204" pitchFamily="34" charset="0"/>
              <a:buChar char="•"/>
            </a:pPr>
            <a:r>
              <a:rPr lang="en-IN" dirty="0"/>
              <a:t>Nurses collaboratively researching methods to improve patient care and reduce hospital infections.</a:t>
            </a:r>
          </a:p>
          <a:p>
            <a:r>
              <a:rPr lang="en-IN" b="1" dirty="0"/>
              <a:t>5. Option Research:</a:t>
            </a:r>
          </a:p>
          <a:p>
            <a:r>
              <a:rPr lang="en-IN" dirty="0"/>
              <a:t>Option research explores multiple potential options and evaluates them to identify the most feasible or optimal solutions.</a:t>
            </a:r>
          </a:p>
          <a:p>
            <a:pPr>
              <a:buFont typeface="Arial" panose="020B0604020202020204" pitchFamily="34" charset="0"/>
              <a:buChar char="•"/>
            </a:pPr>
            <a:r>
              <a:rPr lang="en-IN" b="1" dirty="0"/>
              <a:t>Example:</a:t>
            </a:r>
            <a:endParaRPr lang="en-IN" dirty="0"/>
          </a:p>
          <a:p>
            <a:pPr marL="742950" lvl="1" indent="-285750">
              <a:buFont typeface="Arial" panose="020B0604020202020204" pitchFamily="34" charset="0"/>
              <a:buChar char="•"/>
            </a:pPr>
            <a:r>
              <a:rPr lang="en-IN" dirty="0"/>
              <a:t>Evaluating different technologies for waste management in urban planning.</a:t>
            </a:r>
          </a:p>
          <a:p>
            <a:pPr marL="742950" lvl="1" indent="-285750">
              <a:buFont typeface="Arial" panose="020B0604020202020204" pitchFamily="34" charset="0"/>
              <a:buChar char="•"/>
            </a:pPr>
            <a:r>
              <a:rPr lang="en-IN" dirty="0" err="1"/>
              <a:t>Analyzing</a:t>
            </a:r>
            <a:r>
              <a:rPr lang="en-IN" dirty="0"/>
              <a:t> various marketing strategies to select the best approach for a product launch.</a:t>
            </a:r>
          </a:p>
          <a:p>
            <a:pPr marL="742950" lvl="1" indent="-285750">
              <a:buFont typeface="Arial" panose="020B0604020202020204" pitchFamily="34" charset="0"/>
              <a:buChar char="•"/>
            </a:pPr>
            <a:r>
              <a:rPr lang="en-IN" dirty="0"/>
              <a:t>Assessing different infrastructure projects based on cost-benefit analyses to inform governmental investment decisions.</a:t>
            </a:r>
          </a:p>
          <a:p>
            <a:endParaRPr lang="en-US" dirty="0"/>
          </a:p>
        </p:txBody>
      </p:sp>
      <p:sp>
        <p:nvSpPr>
          <p:cNvPr id="4" name="Slide Number Placeholder 3"/>
          <p:cNvSpPr>
            <a:spLocks noGrp="1"/>
          </p:cNvSpPr>
          <p:nvPr>
            <p:ph type="sldNum" sz="quarter" idx="5"/>
          </p:nvPr>
        </p:nvSpPr>
        <p:spPr/>
        <p:txBody>
          <a:bodyPr/>
          <a:lstStyle/>
          <a:p>
            <a:fld id="{E6075ED2-1064-ED4B-9D19-7980892388A0}" type="slidenum">
              <a:rPr lang="en-US" smtClean="0"/>
              <a:t>9</a:t>
            </a:fld>
            <a:endParaRPr lang="en-US"/>
          </a:p>
        </p:txBody>
      </p:sp>
    </p:spTree>
    <p:extLst>
      <p:ext uri="{BB962C8B-B14F-4D97-AF65-F5344CB8AC3E}">
        <p14:creationId xmlns:p14="http://schemas.microsoft.com/office/powerpoint/2010/main" val="1724199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1. Fundamental (Basic) Research:</a:t>
            </a:r>
          </a:p>
          <a:p>
            <a:r>
              <a:rPr lang="en-IN" dirty="0"/>
              <a:t>Fundamental research focuses on gaining new insights and understanding without immediate application.</a:t>
            </a:r>
          </a:p>
          <a:p>
            <a:pPr>
              <a:buFont typeface="Arial" panose="020B0604020202020204" pitchFamily="34" charset="0"/>
              <a:buChar char="•"/>
            </a:pPr>
            <a:r>
              <a:rPr lang="en-IN" b="1" dirty="0"/>
              <a:t>Example:</a:t>
            </a:r>
            <a:endParaRPr lang="en-IN" dirty="0"/>
          </a:p>
          <a:p>
            <a:pPr marL="742950" lvl="1" indent="-285750">
              <a:buFont typeface="Arial" panose="020B0604020202020204" pitchFamily="34" charset="0"/>
              <a:buChar char="•"/>
            </a:pPr>
            <a:r>
              <a:rPr lang="en-IN" dirty="0"/>
              <a:t>Studying quantum mechanics principles.</a:t>
            </a:r>
          </a:p>
          <a:p>
            <a:pPr marL="742950" lvl="1" indent="-285750">
              <a:buFont typeface="Arial" panose="020B0604020202020204" pitchFamily="34" charset="0"/>
              <a:buChar char="•"/>
            </a:pPr>
            <a:r>
              <a:rPr lang="en-IN" dirty="0"/>
              <a:t>Investigating how human memory processes information.</a:t>
            </a:r>
          </a:p>
          <a:p>
            <a:pPr marL="742950" lvl="1" indent="-285750">
              <a:buFont typeface="Arial" panose="020B0604020202020204" pitchFamily="34" charset="0"/>
              <a:buChar char="•"/>
            </a:pPr>
            <a:r>
              <a:rPr lang="en-IN" dirty="0"/>
              <a:t>Exploring the genetic structure of a newly discovered species.</a:t>
            </a:r>
          </a:p>
          <a:p>
            <a:r>
              <a:rPr lang="en-IN" b="1" dirty="0"/>
              <a:t>2. Strategic Research:</a:t>
            </a:r>
          </a:p>
          <a:p>
            <a:r>
              <a:rPr lang="en-IN" dirty="0"/>
              <a:t>This type of research is aimed at addressing long-term goals and informing strategic decisions and policies.</a:t>
            </a:r>
          </a:p>
          <a:p>
            <a:pPr>
              <a:buFont typeface="Arial" panose="020B0604020202020204" pitchFamily="34" charset="0"/>
              <a:buChar char="•"/>
            </a:pPr>
            <a:r>
              <a:rPr lang="en-IN" b="1" dirty="0"/>
              <a:t>Example:</a:t>
            </a:r>
            <a:endParaRPr lang="en-IN" dirty="0"/>
          </a:p>
          <a:p>
            <a:pPr marL="742950" lvl="1" indent="-285750">
              <a:buFont typeface="Arial" panose="020B0604020202020204" pitchFamily="34" charset="0"/>
              <a:buChar char="•"/>
            </a:pPr>
            <a:r>
              <a:rPr lang="en-IN" dirty="0"/>
              <a:t>Research conducted to understand climate change trends for policy formulation.</a:t>
            </a:r>
          </a:p>
          <a:p>
            <a:pPr marL="742950" lvl="1" indent="-285750">
              <a:buFont typeface="Arial" panose="020B0604020202020204" pitchFamily="34" charset="0"/>
              <a:buChar char="•"/>
            </a:pPr>
            <a:r>
              <a:rPr lang="en-IN" dirty="0"/>
              <a:t>Analysis of demographic changes to shape national education policy.</a:t>
            </a:r>
          </a:p>
          <a:p>
            <a:pPr marL="742950" lvl="1" indent="-285750">
              <a:buFont typeface="Arial" panose="020B0604020202020204" pitchFamily="34" charset="0"/>
              <a:buChar char="•"/>
            </a:pPr>
            <a:r>
              <a:rPr lang="en-IN" dirty="0"/>
              <a:t>Researching renewable energy technologies to guide future energy policies.</a:t>
            </a:r>
          </a:p>
          <a:p>
            <a:r>
              <a:rPr lang="en-IN" b="1" dirty="0"/>
              <a:t>3. Applied Research:</a:t>
            </a:r>
          </a:p>
          <a:p>
            <a:r>
              <a:rPr lang="en-IN" dirty="0"/>
              <a:t>Applied research aims at solving practical problems or developing new applications from scientific knowledge.</a:t>
            </a:r>
          </a:p>
          <a:p>
            <a:pPr>
              <a:buFont typeface="Arial" panose="020B0604020202020204" pitchFamily="34" charset="0"/>
              <a:buChar char="•"/>
            </a:pPr>
            <a:r>
              <a:rPr lang="en-IN" b="1" dirty="0"/>
              <a:t>Example:</a:t>
            </a:r>
            <a:endParaRPr lang="en-IN" dirty="0"/>
          </a:p>
          <a:p>
            <a:pPr marL="742950" lvl="1" indent="-285750">
              <a:buFont typeface="Arial" panose="020B0604020202020204" pitchFamily="34" charset="0"/>
              <a:buChar char="•"/>
            </a:pPr>
            <a:r>
              <a:rPr lang="en-IN" dirty="0"/>
              <a:t>Developing a vaccine for a newly emerged virus.</a:t>
            </a:r>
          </a:p>
          <a:p>
            <a:pPr marL="742950" lvl="1" indent="-285750">
              <a:buFont typeface="Arial" panose="020B0604020202020204" pitchFamily="34" charset="0"/>
              <a:buChar char="•"/>
            </a:pPr>
            <a:r>
              <a:rPr lang="en-IN" dirty="0"/>
              <a:t>Research to improve battery performance in electric vehicles.</a:t>
            </a:r>
          </a:p>
          <a:p>
            <a:pPr marL="742950" lvl="1" indent="-285750">
              <a:buFont typeface="Arial" panose="020B0604020202020204" pitchFamily="34" charset="0"/>
              <a:buChar char="•"/>
            </a:pPr>
            <a:r>
              <a:rPr lang="en-IN" dirty="0"/>
              <a:t>Creating new farming techniques to enhance crop yield in drought-affected regions.</a:t>
            </a:r>
          </a:p>
          <a:p>
            <a:r>
              <a:rPr lang="en-IN" b="1" dirty="0"/>
              <a:t>4. Action Research:</a:t>
            </a:r>
          </a:p>
          <a:p>
            <a:r>
              <a:rPr lang="en-IN" dirty="0"/>
              <a:t>Action research is usually conducted by practitioners themselves to improve their own practices through reflective and iterative methods.</a:t>
            </a:r>
          </a:p>
          <a:p>
            <a:pPr>
              <a:buFont typeface="Arial" panose="020B0604020202020204" pitchFamily="34" charset="0"/>
              <a:buChar char="•"/>
            </a:pPr>
            <a:r>
              <a:rPr lang="en-IN" b="1" dirty="0"/>
              <a:t>Example:</a:t>
            </a:r>
            <a:endParaRPr lang="en-IN" dirty="0"/>
          </a:p>
          <a:p>
            <a:pPr marL="742950" lvl="1" indent="-285750">
              <a:buFont typeface="Arial" panose="020B0604020202020204" pitchFamily="34" charset="0"/>
              <a:buChar char="•"/>
            </a:pPr>
            <a:r>
              <a:rPr lang="en-IN" dirty="0"/>
              <a:t>A teacher implementing and evaluating new classroom management techniques.</a:t>
            </a:r>
          </a:p>
          <a:p>
            <a:pPr marL="742950" lvl="1" indent="-285750">
              <a:buFont typeface="Arial" panose="020B0604020202020204" pitchFamily="34" charset="0"/>
              <a:buChar char="•"/>
            </a:pPr>
            <a:r>
              <a:rPr lang="en-IN" dirty="0"/>
              <a:t>A community worker collaborating with residents to identify and solve local environmental issues.</a:t>
            </a:r>
          </a:p>
          <a:p>
            <a:pPr marL="742950" lvl="1" indent="-285750">
              <a:buFont typeface="Arial" panose="020B0604020202020204" pitchFamily="34" charset="0"/>
              <a:buChar char="•"/>
            </a:pPr>
            <a:r>
              <a:rPr lang="en-IN" dirty="0"/>
              <a:t>Nurses collaboratively researching methods to improve patient care and reduce hospital infections.</a:t>
            </a:r>
          </a:p>
          <a:p>
            <a:r>
              <a:rPr lang="en-IN" b="1" dirty="0"/>
              <a:t>5. Option Research:</a:t>
            </a:r>
          </a:p>
          <a:p>
            <a:r>
              <a:rPr lang="en-IN" dirty="0"/>
              <a:t>Option research explores multiple potential options and evaluates them to identify the most feasible or optimal solutions.</a:t>
            </a:r>
          </a:p>
          <a:p>
            <a:pPr>
              <a:buFont typeface="Arial" panose="020B0604020202020204" pitchFamily="34" charset="0"/>
              <a:buChar char="•"/>
            </a:pPr>
            <a:r>
              <a:rPr lang="en-IN" b="1" dirty="0"/>
              <a:t>Example:</a:t>
            </a:r>
            <a:endParaRPr lang="en-IN" dirty="0"/>
          </a:p>
          <a:p>
            <a:pPr marL="742950" lvl="1" indent="-285750">
              <a:buFont typeface="Arial" panose="020B0604020202020204" pitchFamily="34" charset="0"/>
              <a:buChar char="•"/>
            </a:pPr>
            <a:r>
              <a:rPr lang="en-IN" dirty="0"/>
              <a:t>Evaluating different technologies for waste management in urban planning.</a:t>
            </a:r>
          </a:p>
          <a:p>
            <a:pPr marL="742950" lvl="1" indent="-285750">
              <a:buFont typeface="Arial" panose="020B0604020202020204" pitchFamily="34" charset="0"/>
              <a:buChar char="•"/>
            </a:pPr>
            <a:r>
              <a:rPr lang="en-IN" dirty="0" err="1"/>
              <a:t>Analyzing</a:t>
            </a:r>
            <a:r>
              <a:rPr lang="en-IN" dirty="0"/>
              <a:t> various marketing strategies to select the best approach for a product launch.</a:t>
            </a:r>
          </a:p>
          <a:p>
            <a:pPr marL="742950" lvl="1" indent="-285750">
              <a:buFont typeface="Arial" panose="020B0604020202020204" pitchFamily="34" charset="0"/>
              <a:buChar char="•"/>
            </a:pPr>
            <a:r>
              <a:rPr lang="en-IN" dirty="0"/>
              <a:t>Assessing different infrastructure projects based on cost-benefit analyses to inform governmental investment decisions.</a:t>
            </a:r>
          </a:p>
          <a:p>
            <a:endParaRPr lang="en-US" dirty="0"/>
          </a:p>
        </p:txBody>
      </p:sp>
      <p:sp>
        <p:nvSpPr>
          <p:cNvPr id="4" name="Slide Number Placeholder 3"/>
          <p:cNvSpPr>
            <a:spLocks noGrp="1"/>
          </p:cNvSpPr>
          <p:nvPr>
            <p:ph type="sldNum" sz="quarter" idx="5"/>
          </p:nvPr>
        </p:nvSpPr>
        <p:spPr/>
        <p:txBody>
          <a:bodyPr/>
          <a:lstStyle/>
          <a:p>
            <a:fld id="{E6075ED2-1064-ED4B-9D19-7980892388A0}" type="slidenum">
              <a:rPr lang="en-US" smtClean="0"/>
              <a:t>10</a:t>
            </a:fld>
            <a:endParaRPr lang="en-US"/>
          </a:p>
        </p:txBody>
      </p:sp>
    </p:spTree>
    <p:extLst>
      <p:ext uri="{BB962C8B-B14F-4D97-AF65-F5344CB8AC3E}">
        <p14:creationId xmlns:p14="http://schemas.microsoft.com/office/powerpoint/2010/main" val="2549766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final written report has a flexible structure. Those who engage in this form of inquiry support a way of looking at research that honors an inductive style, a focus on individual meaning, and the importance of reporting the complexity of a situation. </a:t>
            </a:r>
          </a:p>
          <a:p>
            <a:endParaRPr lang="en-US" dirty="0"/>
          </a:p>
        </p:txBody>
      </p:sp>
      <p:sp>
        <p:nvSpPr>
          <p:cNvPr id="4" name="Slide Number Placeholder 3"/>
          <p:cNvSpPr>
            <a:spLocks noGrp="1"/>
          </p:cNvSpPr>
          <p:nvPr>
            <p:ph type="sldNum" sz="quarter" idx="10"/>
          </p:nvPr>
        </p:nvSpPr>
        <p:spPr/>
        <p:txBody>
          <a:bodyPr/>
          <a:lstStyle/>
          <a:p>
            <a:fld id="{983B0201-DB63-4225-B3C8-8ADC167B6D12}" type="slidenum">
              <a:rPr lang="en-US" smtClean="0"/>
              <a:t>20</a:t>
            </a:fld>
            <a:endParaRPr lang="en-US"/>
          </a:p>
        </p:txBody>
      </p:sp>
    </p:spTree>
    <p:extLst>
      <p:ext uri="{BB962C8B-B14F-4D97-AF65-F5344CB8AC3E}">
        <p14:creationId xmlns:p14="http://schemas.microsoft.com/office/powerpoint/2010/main" val="1624851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final written report has a set structure consisting of introduction, literature and theory, methods, results, and discussion. Like qualitative researchers, those who engage in this form of inquiry have assumptions about testing theories deductively, building in protections against bias, controlling for alternative or counterfactual explanations, and being able to generalize and replicate the findings. </a:t>
            </a:r>
          </a:p>
          <a:p>
            <a:endParaRPr lang="en-US" dirty="0"/>
          </a:p>
        </p:txBody>
      </p:sp>
      <p:sp>
        <p:nvSpPr>
          <p:cNvPr id="4" name="Slide Number Placeholder 3"/>
          <p:cNvSpPr>
            <a:spLocks noGrp="1"/>
          </p:cNvSpPr>
          <p:nvPr>
            <p:ph type="sldNum" sz="quarter" idx="10"/>
          </p:nvPr>
        </p:nvSpPr>
        <p:spPr/>
        <p:txBody>
          <a:bodyPr/>
          <a:lstStyle/>
          <a:p>
            <a:fld id="{983B0201-DB63-4225-B3C8-8ADC167B6D12}" type="slidenum">
              <a:rPr lang="en-US" smtClean="0"/>
              <a:t>21</a:t>
            </a:fld>
            <a:endParaRPr lang="en-US"/>
          </a:p>
        </p:txBody>
      </p:sp>
    </p:spTree>
    <p:extLst>
      <p:ext uri="{BB962C8B-B14F-4D97-AF65-F5344CB8AC3E}">
        <p14:creationId xmlns:p14="http://schemas.microsoft.com/office/powerpoint/2010/main" val="1450333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B0201-DB63-4225-B3C8-8ADC167B6D12}" type="slidenum">
              <a:rPr lang="en-US" smtClean="0"/>
              <a:t>22</a:t>
            </a:fld>
            <a:endParaRPr lang="en-US"/>
          </a:p>
        </p:txBody>
      </p:sp>
    </p:spTree>
    <p:extLst>
      <p:ext uri="{BB962C8B-B14F-4D97-AF65-F5344CB8AC3E}">
        <p14:creationId xmlns:p14="http://schemas.microsoft.com/office/powerpoint/2010/main" val="210166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kern="1200" dirty="0">
                <a:solidFill>
                  <a:schemeClr val="tx1"/>
                </a:solidFill>
                <a:effectLst/>
                <a:latin typeface="+mn-lt"/>
                <a:ea typeface="+mn-ea"/>
                <a:cs typeface="+mn-cs"/>
              </a:rPr>
              <a:t>Descriptive:</a:t>
            </a:r>
            <a:r>
              <a:rPr lang="en-US" sz="1800" b="0" i="0" kern="1200" baseline="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“How much?”, “How </a:t>
            </a:r>
            <a:r>
              <a:rPr lang="en-US" sz="1800" b="1" i="0" kern="1200" dirty="0">
                <a:solidFill>
                  <a:schemeClr val="tx1"/>
                </a:solidFill>
                <a:effectLst/>
                <a:latin typeface="+mn-lt"/>
                <a:ea typeface="+mn-ea"/>
                <a:cs typeface="+mn-cs"/>
              </a:rPr>
              <a:t>regularly</a:t>
            </a:r>
            <a:r>
              <a:rPr lang="en-US" sz="1800" b="0" i="0" kern="1200" dirty="0">
                <a:solidFill>
                  <a:schemeClr val="tx1"/>
                </a:solidFill>
                <a:effectLst/>
                <a:latin typeface="+mn-lt"/>
                <a:ea typeface="+mn-ea"/>
                <a:cs typeface="+mn-cs"/>
              </a:rPr>
              <a:t>?”, “What percentage?”, “What time?”, “What is?” Primarily, a descriptive research question will be used to quantify a single variable, but there's nothing stopping you covering multiple variables within a single question.</a:t>
            </a:r>
          </a:p>
          <a:p>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Relational research questions. These types of questions </a:t>
            </a:r>
            <a:r>
              <a:rPr lang="en-US" sz="1800" b="1" i="0" kern="1200" dirty="0">
                <a:solidFill>
                  <a:schemeClr val="tx1"/>
                </a:solidFill>
                <a:effectLst/>
                <a:latin typeface="+mn-lt"/>
                <a:ea typeface="+mn-ea"/>
                <a:cs typeface="+mn-cs"/>
              </a:rPr>
              <a:t>seek to assess the relationship between two or more variables or groups</a:t>
            </a:r>
            <a:r>
              <a:rPr lang="en-US" sz="1800" b="0" i="0" kern="1200" dirty="0">
                <a:solidFill>
                  <a:schemeClr val="tx1"/>
                </a:solidFill>
                <a:effectLst/>
                <a:latin typeface="+mn-lt"/>
                <a:ea typeface="+mn-ea"/>
                <a:cs typeface="+mn-cs"/>
              </a:rPr>
              <a:t>. This type of question could be phrased as: Does the leadership style of ice cream shop employers predict job satisfaction of ice cream shop employees?</a:t>
            </a:r>
          </a:p>
          <a:p>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 Cause and Effect Questions </a:t>
            </a:r>
            <a:r>
              <a:rPr lang="en-US" sz="1800" b="1" i="0" kern="1200" dirty="0">
                <a:solidFill>
                  <a:schemeClr val="tx1"/>
                </a:solidFill>
                <a:effectLst/>
                <a:latin typeface="+mn-lt"/>
                <a:ea typeface="+mn-ea"/>
                <a:cs typeface="+mn-cs"/>
              </a:rPr>
              <a:t>Designed to determine whether one or more variables causes or affects one or more outcome variables</a:t>
            </a:r>
            <a:r>
              <a:rPr lang="en-US" sz="1800" b="0" i="0" kern="1200" dirty="0">
                <a:solidFill>
                  <a:schemeClr val="tx1"/>
                </a:solidFill>
                <a:effectLst/>
                <a:latin typeface="+mn-lt"/>
                <a:ea typeface="+mn-ea"/>
                <a:cs typeface="+mn-cs"/>
              </a:rPr>
              <a:t>. What is affect of exercise on heart rate? What is the effect hand fatigue on reaction time? What are the most potent vectors for disease transmission?</a:t>
            </a:r>
            <a:endParaRPr lang="en-US" sz="1800" dirty="0"/>
          </a:p>
        </p:txBody>
      </p:sp>
      <p:sp>
        <p:nvSpPr>
          <p:cNvPr id="4" name="Slide Number Placeholder 3"/>
          <p:cNvSpPr>
            <a:spLocks noGrp="1"/>
          </p:cNvSpPr>
          <p:nvPr>
            <p:ph type="sldNum" sz="quarter" idx="10"/>
          </p:nvPr>
        </p:nvSpPr>
        <p:spPr/>
        <p:txBody>
          <a:bodyPr/>
          <a:lstStyle/>
          <a:p>
            <a:fld id="{983B0201-DB63-4225-B3C8-8ADC167B6D12}" type="slidenum">
              <a:rPr lang="en-US" smtClean="0"/>
              <a:t>26</a:t>
            </a:fld>
            <a:endParaRPr lang="en-US"/>
          </a:p>
        </p:txBody>
      </p:sp>
    </p:spTree>
    <p:extLst>
      <p:ext uri="{BB962C8B-B14F-4D97-AF65-F5344CB8AC3E}">
        <p14:creationId xmlns:p14="http://schemas.microsoft.com/office/powerpoint/2010/main" val="1940844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3B0201-DB63-4225-B3C8-8ADC167B6D12}" type="slidenum">
              <a:rPr lang="en-US" smtClean="0"/>
              <a:t>32</a:t>
            </a:fld>
            <a:endParaRPr lang="en-US"/>
          </a:p>
        </p:txBody>
      </p:sp>
    </p:spTree>
    <p:extLst>
      <p:ext uri="{BB962C8B-B14F-4D97-AF65-F5344CB8AC3E}">
        <p14:creationId xmlns:p14="http://schemas.microsoft.com/office/powerpoint/2010/main" val="1599843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075ED2-1064-ED4B-9D19-7980892388A0}" type="slidenum">
              <a:rPr lang="en-US" smtClean="0"/>
              <a:t>43</a:t>
            </a:fld>
            <a:endParaRPr lang="en-US"/>
          </a:p>
        </p:txBody>
      </p:sp>
    </p:spTree>
    <p:extLst>
      <p:ext uri="{BB962C8B-B14F-4D97-AF65-F5344CB8AC3E}">
        <p14:creationId xmlns:p14="http://schemas.microsoft.com/office/powerpoint/2010/main" val="4030654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7F3F-38D8-6A4C-BAB1-FAD716CD611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69303A2-5BA7-9F4B-B226-0FD44B8E5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DE90C0B-5431-3749-91D2-C6DF1972672D}"/>
              </a:ext>
            </a:extLst>
          </p:cNvPr>
          <p:cNvSpPr>
            <a:spLocks noGrp="1"/>
          </p:cNvSpPr>
          <p:nvPr>
            <p:ph type="dt" sz="half" idx="10"/>
          </p:nvPr>
        </p:nvSpPr>
        <p:spPr/>
        <p:txBody>
          <a:bodyPr/>
          <a:lstStyle/>
          <a:p>
            <a:fld id="{A65B5F22-8EC2-9948-B317-05F2287229CC}" type="datetimeFigureOut">
              <a:rPr lang="en-US" smtClean="0"/>
              <a:t>4/21/25</a:t>
            </a:fld>
            <a:endParaRPr lang="en-US"/>
          </a:p>
        </p:txBody>
      </p:sp>
      <p:sp>
        <p:nvSpPr>
          <p:cNvPr id="5" name="Footer Placeholder 4">
            <a:extLst>
              <a:ext uri="{FF2B5EF4-FFF2-40B4-BE49-F238E27FC236}">
                <a16:creationId xmlns:a16="http://schemas.microsoft.com/office/drawing/2014/main" id="{8BE348E7-4B21-7947-89DC-2C003D88E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6FF7D2-80A4-DE40-90CB-E8B47023C4B4}"/>
              </a:ext>
            </a:extLst>
          </p:cNvPr>
          <p:cNvSpPr>
            <a:spLocks noGrp="1"/>
          </p:cNvSpPr>
          <p:nvPr>
            <p:ph type="sldNum" sz="quarter" idx="12"/>
          </p:nvPr>
        </p:nvSpPr>
        <p:spPr/>
        <p:txBody>
          <a:bodyPr/>
          <a:lstStyle/>
          <a:p>
            <a:fld id="{E430BFAA-7AA4-9749-AD23-D57081D4A027}" type="slidenum">
              <a:rPr lang="en-US" smtClean="0"/>
              <a:t>‹#›</a:t>
            </a:fld>
            <a:endParaRPr lang="en-US"/>
          </a:p>
        </p:txBody>
      </p:sp>
    </p:spTree>
    <p:extLst>
      <p:ext uri="{BB962C8B-B14F-4D97-AF65-F5344CB8AC3E}">
        <p14:creationId xmlns:p14="http://schemas.microsoft.com/office/powerpoint/2010/main" val="1541114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280A4-E26A-CF46-B19F-D243D529793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2954C53-7322-544F-83E5-3A76781CE05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B6A258-586D-FF48-8FDC-63F564EC5027}"/>
              </a:ext>
            </a:extLst>
          </p:cNvPr>
          <p:cNvSpPr>
            <a:spLocks noGrp="1"/>
          </p:cNvSpPr>
          <p:nvPr>
            <p:ph type="dt" sz="half" idx="10"/>
          </p:nvPr>
        </p:nvSpPr>
        <p:spPr/>
        <p:txBody>
          <a:bodyPr/>
          <a:lstStyle/>
          <a:p>
            <a:fld id="{A65B5F22-8EC2-9948-B317-05F2287229CC}" type="datetimeFigureOut">
              <a:rPr lang="en-US" smtClean="0"/>
              <a:t>4/21/25</a:t>
            </a:fld>
            <a:endParaRPr lang="en-US"/>
          </a:p>
        </p:txBody>
      </p:sp>
      <p:sp>
        <p:nvSpPr>
          <p:cNvPr id="5" name="Footer Placeholder 4">
            <a:extLst>
              <a:ext uri="{FF2B5EF4-FFF2-40B4-BE49-F238E27FC236}">
                <a16:creationId xmlns:a16="http://schemas.microsoft.com/office/drawing/2014/main" id="{1F479A6F-46FE-4E49-9186-801A1292A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1F4DD-5A63-4E46-87EA-A6C8FF787DFD}"/>
              </a:ext>
            </a:extLst>
          </p:cNvPr>
          <p:cNvSpPr>
            <a:spLocks noGrp="1"/>
          </p:cNvSpPr>
          <p:nvPr>
            <p:ph type="sldNum" sz="quarter" idx="12"/>
          </p:nvPr>
        </p:nvSpPr>
        <p:spPr/>
        <p:txBody>
          <a:bodyPr/>
          <a:lstStyle/>
          <a:p>
            <a:fld id="{E430BFAA-7AA4-9749-AD23-D57081D4A027}" type="slidenum">
              <a:rPr lang="en-US" smtClean="0"/>
              <a:t>‹#›</a:t>
            </a:fld>
            <a:endParaRPr lang="en-US"/>
          </a:p>
        </p:txBody>
      </p:sp>
    </p:spTree>
    <p:extLst>
      <p:ext uri="{BB962C8B-B14F-4D97-AF65-F5344CB8AC3E}">
        <p14:creationId xmlns:p14="http://schemas.microsoft.com/office/powerpoint/2010/main" val="111384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24CD51-27A4-314D-84E4-4A34662E7DF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C7A9E9A-DD33-FE49-AF31-A4544396B46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886578B-C580-4649-B95F-18D43DDEA6E2}"/>
              </a:ext>
            </a:extLst>
          </p:cNvPr>
          <p:cNvSpPr>
            <a:spLocks noGrp="1"/>
          </p:cNvSpPr>
          <p:nvPr>
            <p:ph type="dt" sz="half" idx="10"/>
          </p:nvPr>
        </p:nvSpPr>
        <p:spPr/>
        <p:txBody>
          <a:bodyPr/>
          <a:lstStyle/>
          <a:p>
            <a:fld id="{A65B5F22-8EC2-9948-B317-05F2287229CC}" type="datetimeFigureOut">
              <a:rPr lang="en-US" smtClean="0"/>
              <a:t>4/21/25</a:t>
            </a:fld>
            <a:endParaRPr lang="en-US"/>
          </a:p>
        </p:txBody>
      </p:sp>
      <p:sp>
        <p:nvSpPr>
          <p:cNvPr id="5" name="Footer Placeholder 4">
            <a:extLst>
              <a:ext uri="{FF2B5EF4-FFF2-40B4-BE49-F238E27FC236}">
                <a16:creationId xmlns:a16="http://schemas.microsoft.com/office/drawing/2014/main" id="{B412CB81-EB16-104F-9E39-1167ACA03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A7432-51EE-FA46-AA79-67B7BC31143A}"/>
              </a:ext>
            </a:extLst>
          </p:cNvPr>
          <p:cNvSpPr>
            <a:spLocks noGrp="1"/>
          </p:cNvSpPr>
          <p:nvPr>
            <p:ph type="sldNum" sz="quarter" idx="12"/>
          </p:nvPr>
        </p:nvSpPr>
        <p:spPr/>
        <p:txBody>
          <a:bodyPr/>
          <a:lstStyle/>
          <a:p>
            <a:fld id="{E430BFAA-7AA4-9749-AD23-D57081D4A027}" type="slidenum">
              <a:rPr lang="en-US" smtClean="0"/>
              <a:t>‹#›</a:t>
            </a:fld>
            <a:endParaRPr lang="en-US"/>
          </a:p>
        </p:txBody>
      </p:sp>
    </p:spTree>
    <p:extLst>
      <p:ext uri="{BB962C8B-B14F-4D97-AF65-F5344CB8AC3E}">
        <p14:creationId xmlns:p14="http://schemas.microsoft.com/office/powerpoint/2010/main" val="1768805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E5D74-D719-0348-AE6A-344DFEF3691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059136C-E5A7-1A49-8DB6-C374B89D2F2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6CE0C71-E76D-354A-8AE4-C2CDC88FA24B}"/>
              </a:ext>
            </a:extLst>
          </p:cNvPr>
          <p:cNvSpPr>
            <a:spLocks noGrp="1"/>
          </p:cNvSpPr>
          <p:nvPr>
            <p:ph type="dt" sz="half" idx="10"/>
          </p:nvPr>
        </p:nvSpPr>
        <p:spPr/>
        <p:txBody>
          <a:bodyPr/>
          <a:lstStyle/>
          <a:p>
            <a:fld id="{A65B5F22-8EC2-9948-B317-05F2287229CC}" type="datetimeFigureOut">
              <a:rPr lang="en-US" smtClean="0"/>
              <a:t>4/21/25</a:t>
            </a:fld>
            <a:endParaRPr lang="en-US"/>
          </a:p>
        </p:txBody>
      </p:sp>
      <p:sp>
        <p:nvSpPr>
          <p:cNvPr id="5" name="Footer Placeholder 4">
            <a:extLst>
              <a:ext uri="{FF2B5EF4-FFF2-40B4-BE49-F238E27FC236}">
                <a16:creationId xmlns:a16="http://schemas.microsoft.com/office/drawing/2014/main" id="{DD2A156B-2390-B346-8891-6E5BA7F57D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0DA55-EDAE-BC44-8A49-D11B3FB76098}"/>
              </a:ext>
            </a:extLst>
          </p:cNvPr>
          <p:cNvSpPr>
            <a:spLocks noGrp="1"/>
          </p:cNvSpPr>
          <p:nvPr>
            <p:ph type="sldNum" sz="quarter" idx="12"/>
          </p:nvPr>
        </p:nvSpPr>
        <p:spPr/>
        <p:txBody>
          <a:bodyPr/>
          <a:lstStyle/>
          <a:p>
            <a:fld id="{E430BFAA-7AA4-9749-AD23-D57081D4A027}" type="slidenum">
              <a:rPr lang="en-US" smtClean="0"/>
              <a:t>‹#›</a:t>
            </a:fld>
            <a:endParaRPr lang="en-US"/>
          </a:p>
        </p:txBody>
      </p:sp>
    </p:spTree>
    <p:extLst>
      <p:ext uri="{BB962C8B-B14F-4D97-AF65-F5344CB8AC3E}">
        <p14:creationId xmlns:p14="http://schemas.microsoft.com/office/powerpoint/2010/main" val="410304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8ACF7-6586-DA40-9685-F5991D8F03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34061E6-A394-5E47-A6A9-C94AEFA463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900B875-4A6A-4846-B54D-FD637BC99453}"/>
              </a:ext>
            </a:extLst>
          </p:cNvPr>
          <p:cNvSpPr>
            <a:spLocks noGrp="1"/>
          </p:cNvSpPr>
          <p:nvPr>
            <p:ph type="dt" sz="half" idx="10"/>
          </p:nvPr>
        </p:nvSpPr>
        <p:spPr/>
        <p:txBody>
          <a:bodyPr/>
          <a:lstStyle/>
          <a:p>
            <a:fld id="{A65B5F22-8EC2-9948-B317-05F2287229CC}" type="datetimeFigureOut">
              <a:rPr lang="en-US" smtClean="0"/>
              <a:t>4/21/25</a:t>
            </a:fld>
            <a:endParaRPr lang="en-US"/>
          </a:p>
        </p:txBody>
      </p:sp>
      <p:sp>
        <p:nvSpPr>
          <p:cNvPr id="5" name="Footer Placeholder 4">
            <a:extLst>
              <a:ext uri="{FF2B5EF4-FFF2-40B4-BE49-F238E27FC236}">
                <a16:creationId xmlns:a16="http://schemas.microsoft.com/office/drawing/2014/main" id="{5251724B-5AF5-A24E-BADC-CC9CB5A04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F3AFA-9078-7847-8219-A482253B48B9}"/>
              </a:ext>
            </a:extLst>
          </p:cNvPr>
          <p:cNvSpPr>
            <a:spLocks noGrp="1"/>
          </p:cNvSpPr>
          <p:nvPr>
            <p:ph type="sldNum" sz="quarter" idx="12"/>
          </p:nvPr>
        </p:nvSpPr>
        <p:spPr/>
        <p:txBody>
          <a:bodyPr/>
          <a:lstStyle/>
          <a:p>
            <a:fld id="{E430BFAA-7AA4-9749-AD23-D57081D4A027}" type="slidenum">
              <a:rPr lang="en-US" smtClean="0"/>
              <a:t>‹#›</a:t>
            </a:fld>
            <a:endParaRPr lang="en-US"/>
          </a:p>
        </p:txBody>
      </p:sp>
    </p:spTree>
    <p:extLst>
      <p:ext uri="{BB962C8B-B14F-4D97-AF65-F5344CB8AC3E}">
        <p14:creationId xmlns:p14="http://schemas.microsoft.com/office/powerpoint/2010/main" val="2700633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1D2D4-2D03-7646-A73D-8F21568409C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EFD5D33-59D2-4F4E-9AF9-EED7A9CBADF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455C765-95E8-2D41-8F68-696A95206F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9B034E7-7AD2-9343-AA25-9CE69B9814DF}"/>
              </a:ext>
            </a:extLst>
          </p:cNvPr>
          <p:cNvSpPr>
            <a:spLocks noGrp="1"/>
          </p:cNvSpPr>
          <p:nvPr>
            <p:ph type="dt" sz="half" idx="10"/>
          </p:nvPr>
        </p:nvSpPr>
        <p:spPr/>
        <p:txBody>
          <a:bodyPr/>
          <a:lstStyle/>
          <a:p>
            <a:fld id="{A65B5F22-8EC2-9948-B317-05F2287229CC}" type="datetimeFigureOut">
              <a:rPr lang="en-US" smtClean="0"/>
              <a:t>4/21/25</a:t>
            </a:fld>
            <a:endParaRPr lang="en-US"/>
          </a:p>
        </p:txBody>
      </p:sp>
      <p:sp>
        <p:nvSpPr>
          <p:cNvPr id="6" name="Footer Placeholder 5">
            <a:extLst>
              <a:ext uri="{FF2B5EF4-FFF2-40B4-BE49-F238E27FC236}">
                <a16:creationId xmlns:a16="http://schemas.microsoft.com/office/drawing/2014/main" id="{62E13270-E41C-DC44-9E0E-5025D9483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31713B-E0C2-BB4C-8DAF-5511F4A1F3FE}"/>
              </a:ext>
            </a:extLst>
          </p:cNvPr>
          <p:cNvSpPr>
            <a:spLocks noGrp="1"/>
          </p:cNvSpPr>
          <p:nvPr>
            <p:ph type="sldNum" sz="quarter" idx="12"/>
          </p:nvPr>
        </p:nvSpPr>
        <p:spPr/>
        <p:txBody>
          <a:bodyPr/>
          <a:lstStyle/>
          <a:p>
            <a:fld id="{E430BFAA-7AA4-9749-AD23-D57081D4A027}" type="slidenum">
              <a:rPr lang="en-US" smtClean="0"/>
              <a:t>‹#›</a:t>
            </a:fld>
            <a:endParaRPr lang="en-US"/>
          </a:p>
        </p:txBody>
      </p:sp>
    </p:spTree>
    <p:extLst>
      <p:ext uri="{BB962C8B-B14F-4D97-AF65-F5344CB8AC3E}">
        <p14:creationId xmlns:p14="http://schemas.microsoft.com/office/powerpoint/2010/main" val="137531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4A35-8BED-9041-B89D-2E9719D59EB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1B9659-51B2-8F4A-8B5D-5CBE8F83C9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C5A3EE5-C2FD-4E44-96B6-AE3C9E4430F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AC3F5C1-1DC6-4B43-BC2B-DB9B481181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66B6EF6-49CF-FA49-9BCD-CC7EB55809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E6C5724-0D7E-0E40-BCF4-97B3D3FA96F7}"/>
              </a:ext>
            </a:extLst>
          </p:cNvPr>
          <p:cNvSpPr>
            <a:spLocks noGrp="1"/>
          </p:cNvSpPr>
          <p:nvPr>
            <p:ph type="dt" sz="half" idx="10"/>
          </p:nvPr>
        </p:nvSpPr>
        <p:spPr/>
        <p:txBody>
          <a:bodyPr/>
          <a:lstStyle/>
          <a:p>
            <a:fld id="{A65B5F22-8EC2-9948-B317-05F2287229CC}" type="datetimeFigureOut">
              <a:rPr lang="en-US" smtClean="0"/>
              <a:t>4/21/25</a:t>
            </a:fld>
            <a:endParaRPr lang="en-US"/>
          </a:p>
        </p:txBody>
      </p:sp>
      <p:sp>
        <p:nvSpPr>
          <p:cNvPr id="8" name="Footer Placeholder 7">
            <a:extLst>
              <a:ext uri="{FF2B5EF4-FFF2-40B4-BE49-F238E27FC236}">
                <a16:creationId xmlns:a16="http://schemas.microsoft.com/office/drawing/2014/main" id="{EBE022BB-FF78-464F-B23B-7EF663EF65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B2C66C-CF3D-0F46-A815-F86BAB7E9507}"/>
              </a:ext>
            </a:extLst>
          </p:cNvPr>
          <p:cNvSpPr>
            <a:spLocks noGrp="1"/>
          </p:cNvSpPr>
          <p:nvPr>
            <p:ph type="sldNum" sz="quarter" idx="12"/>
          </p:nvPr>
        </p:nvSpPr>
        <p:spPr/>
        <p:txBody>
          <a:bodyPr/>
          <a:lstStyle/>
          <a:p>
            <a:fld id="{E430BFAA-7AA4-9749-AD23-D57081D4A027}" type="slidenum">
              <a:rPr lang="en-US" smtClean="0"/>
              <a:t>‹#›</a:t>
            </a:fld>
            <a:endParaRPr lang="en-US"/>
          </a:p>
        </p:txBody>
      </p:sp>
    </p:spTree>
    <p:extLst>
      <p:ext uri="{BB962C8B-B14F-4D97-AF65-F5344CB8AC3E}">
        <p14:creationId xmlns:p14="http://schemas.microsoft.com/office/powerpoint/2010/main" val="3472111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2AAA4-9AA5-7544-81B2-1D581978C89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A53CE66-3E01-4446-BDEE-E02EA8F272CC}"/>
              </a:ext>
            </a:extLst>
          </p:cNvPr>
          <p:cNvSpPr>
            <a:spLocks noGrp="1"/>
          </p:cNvSpPr>
          <p:nvPr>
            <p:ph type="dt" sz="half" idx="10"/>
          </p:nvPr>
        </p:nvSpPr>
        <p:spPr/>
        <p:txBody>
          <a:bodyPr/>
          <a:lstStyle/>
          <a:p>
            <a:fld id="{A65B5F22-8EC2-9948-B317-05F2287229CC}" type="datetimeFigureOut">
              <a:rPr lang="en-US" smtClean="0"/>
              <a:t>4/21/25</a:t>
            </a:fld>
            <a:endParaRPr lang="en-US"/>
          </a:p>
        </p:txBody>
      </p:sp>
      <p:sp>
        <p:nvSpPr>
          <p:cNvPr id="4" name="Footer Placeholder 3">
            <a:extLst>
              <a:ext uri="{FF2B5EF4-FFF2-40B4-BE49-F238E27FC236}">
                <a16:creationId xmlns:a16="http://schemas.microsoft.com/office/drawing/2014/main" id="{73A72392-C099-0040-B5C7-CF64B0F5AF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8661EF-F020-9B47-865F-A5A4B5ABAE73}"/>
              </a:ext>
            </a:extLst>
          </p:cNvPr>
          <p:cNvSpPr>
            <a:spLocks noGrp="1"/>
          </p:cNvSpPr>
          <p:nvPr>
            <p:ph type="sldNum" sz="quarter" idx="12"/>
          </p:nvPr>
        </p:nvSpPr>
        <p:spPr/>
        <p:txBody>
          <a:bodyPr/>
          <a:lstStyle/>
          <a:p>
            <a:fld id="{E430BFAA-7AA4-9749-AD23-D57081D4A027}" type="slidenum">
              <a:rPr lang="en-US" smtClean="0"/>
              <a:t>‹#›</a:t>
            </a:fld>
            <a:endParaRPr lang="en-US"/>
          </a:p>
        </p:txBody>
      </p:sp>
    </p:spTree>
    <p:extLst>
      <p:ext uri="{BB962C8B-B14F-4D97-AF65-F5344CB8AC3E}">
        <p14:creationId xmlns:p14="http://schemas.microsoft.com/office/powerpoint/2010/main" val="2584409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6C6122-F8CE-E84B-A098-B1087F0934BF}"/>
              </a:ext>
            </a:extLst>
          </p:cNvPr>
          <p:cNvSpPr>
            <a:spLocks noGrp="1"/>
          </p:cNvSpPr>
          <p:nvPr>
            <p:ph type="dt" sz="half" idx="10"/>
          </p:nvPr>
        </p:nvSpPr>
        <p:spPr/>
        <p:txBody>
          <a:bodyPr/>
          <a:lstStyle/>
          <a:p>
            <a:fld id="{A65B5F22-8EC2-9948-B317-05F2287229CC}" type="datetimeFigureOut">
              <a:rPr lang="en-US" smtClean="0"/>
              <a:t>4/21/25</a:t>
            </a:fld>
            <a:endParaRPr lang="en-US"/>
          </a:p>
        </p:txBody>
      </p:sp>
      <p:sp>
        <p:nvSpPr>
          <p:cNvPr id="3" name="Footer Placeholder 2">
            <a:extLst>
              <a:ext uri="{FF2B5EF4-FFF2-40B4-BE49-F238E27FC236}">
                <a16:creationId xmlns:a16="http://schemas.microsoft.com/office/drawing/2014/main" id="{04316076-BF05-7A45-B53A-EB4FED8478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B329F9-B517-4849-8D75-52BF7DDEA777}"/>
              </a:ext>
            </a:extLst>
          </p:cNvPr>
          <p:cNvSpPr>
            <a:spLocks noGrp="1"/>
          </p:cNvSpPr>
          <p:nvPr>
            <p:ph type="sldNum" sz="quarter" idx="12"/>
          </p:nvPr>
        </p:nvSpPr>
        <p:spPr/>
        <p:txBody>
          <a:bodyPr/>
          <a:lstStyle/>
          <a:p>
            <a:fld id="{E430BFAA-7AA4-9749-AD23-D57081D4A027}" type="slidenum">
              <a:rPr lang="en-US" smtClean="0"/>
              <a:t>‹#›</a:t>
            </a:fld>
            <a:endParaRPr lang="en-US"/>
          </a:p>
        </p:txBody>
      </p:sp>
    </p:spTree>
    <p:extLst>
      <p:ext uri="{BB962C8B-B14F-4D97-AF65-F5344CB8AC3E}">
        <p14:creationId xmlns:p14="http://schemas.microsoft.com/office/powerpoint/2010/main" val="266041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334E4-2D97-354B-85BC-A912C4EFF57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8E0FB24-93B1-9149-A99D-0E43FE6E32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B08AACD-994A-9D49-9C9C-8A37B7BD8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60BCE1-DA84-6247-8760-52AB951C0F21}"/>
              </a:ext>
            </a:extLst>
          </p:cNvPr>
          <p:cNvSpPr>
            <a:spLocks noGrp="1"/>
          </p:cNvSpPr>
          <p:nvPr>
            <p:ph type="dt" sz="half" idx="10"/>
          </p:nvPr>
        </p:nvSpPr>
        <p:spPr/>
        <p:txBody>
          <a:bodyPr/>
          <a:lstStyle/>
          <a:p>
            <a:fld id="{A65B5F22-8EC2-9948-B317-05F2287229CC}" type="datetimeFigureOut">
              <a:rPr lang="en-US" smtClean="0"/>
              <a:t>4/21/25</a:t>
            </a:fld>
            <a:endParaRPr lang="en-US"/>
          </a:p>
        </p:txBody>
      </p:sp>
      <p:sp>
        <p:nvSpPr>
          <p:cNvPr id="6" name="Footer Placeholder 5">
            <a:extLst>
              <a:ext uri="{FF2B5EF4-FFF2-40B4-BE49-F238E27FC236}">
                <a16:creationId xmlns:a16="http://schemas.microsoft.com/office/drawing/2014/main" id="{67791FEF-898F-334A-9679-C660D841E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55941E-CA47-D740-BE56-26C50A051325}"/>
              </a:ext>
            </a:extLst>
          </p:cNvPr>
          <p:cNvSpPr>
            <a:spLocks noGrp="1"/>
          </p:cNvSpPr>
          <p:nvPr>
            <p:ph type="sldNum" sz="quarter" idx="12"/>
          </p:nvPr>
        </p:nvSpPr>
        <p:spPr/>
        <p:txBody>
          <a:bodyPr/>
          <a:lstStyle/>
          <a:p>
            <a:fld id="{E430BFAA-7AA4-9749-AD23-D57081D4A027}" type="slidenum">
              <a:rPr lang="en-US" smtClean="0"/>
              <a:t>‹#›</a:t>
            </a:fld>
            <a:endParaRPr lang="en-US"/>
          </a:p>
        </p:txBody>
      </p:sp>
    </p:spTree>
    <p:extLst>
      <p:ext uri="{BB962C8B-B14F-4D97-AF65-F5344CB8AC3E}">
        <p14:creationId xmlns:p14="http://schemas.microsoft.com/office/powerpoint/2010/main" val="3334366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A131-65EA-7345-8A25-A1AD63D2FC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B7FA930-3BB3-6C43-A7D2-DE2E43A131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9DF88A-E7F5-8642-89AD-A4E6BBB843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8C64120-1A5A-1D45-B243-62CD251221D9}"/>
              </a:ext>
            </a:extLst>
          </p:cNvPr>
          <p:cNvSpPr>
            <a:spLocks noGrp="1"/>
          </p:cNvSpPr>
          <p:nvPr>
            <p:ph type="dt" sz="half" idx="10"/>
          </p:nvPr>
        </p:nvSpPr>
        <p:spPr/>
        <p:txBody>
          <a:bodyPr/>
          <a:lstStyle/>
          <a:p>
            <a:fld id="{A65B5F22-8EC2-9948-B317-05F2287229CC}" type="datetimeFigureOut">
              <a:rPr lang="en-US" smtClean="0"/>
              <a:t>4/21/25</a:t>
            </a:fld>
            <a:endParaRPr lang="en-US"/>
          </a:p>
        </p:txBody>
      </p:sp>
      <p:sp>
        <p:nvSpPr>
          <p:cNvPr id="6" name="Footer Placeholder 5">
            <a:extLst>
              <a:ext uri="{FF2B5EF4-FFF2-40B4-BE49-F238E27FC236}">
                <a16:creationId xmlns:a16="http://schemas.microsoft.com/office/drawing/2014/main" id="{CB072C16-21E5-4E4E-8E93-3228894D54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2D23AA-A55C-6D47-9462-036FDF389126}"/>
              </a:ext>
            </a:extLst>
          </p:cNvPr>
          <p:cNvSpPr>
            <a:spLocks noGrp="1"/>
          </p:cNvSpPr>
          <p:nvPr>
            <p:ph type="sldNum" sz="quarter" idx="12"/>
          </p:nvPr>
        </p:nvSpPr>
        <p:spPr/>
        <p:txBody>
          <a:bodyPr/>
          <a:lstStyle/>
          <a:p>
            <a:fld id="{E430BFAA-7AA4-9749-AD23-D57081D4A027}" type="slidenum">
              <a:rPr lang="en-US" smtClean="0"/>
              <a:t>‹#›</a:t>
            </a:fld>
            <a:endParaRPr lang="en-US"/>
          </a:p>
        </p:txBody>
      </p:sp>
    </p:spTree>
    <p:extLst>
      <p:ext uri="{BB962C8B-B14F-4D97-AF65-F5344CB8AC3E}">
        <p14:creationId xmlns:p14="http://schemas.microsoft.com/office/powerpoint/2010/main" val="3696179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49ACC4-FAA4-D848-AA62-C20BE7DF61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B63D07-A9A3-0C4F-A6E7-536F1A5010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7823A96-6C55-B141-BBA4-03CDDFB3A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B5F22-8EC2-9948-B317-05F2287229CC}" type="datetimeFigureOut">
              <a:rPr lang="en-US" smtClean="0"/>
              <a:t>4/21/25</a:t>
            </a:fld>
            <a:endParaRPr lang="en-US"/>
          </a:p>
        </p:txBody>
      </p:sp>
      <p:sp>
        <p:nvSpPr>
          <p:cNvPr id="5" name="Footer Placeholder 4">
            <a:extLst>
              <a:ext uri="{FF2B5EF4-FFF2-40B4-BE49-F238E27FC236}">
                <a16:creationId xmlns:a16="http://schemas.microsoft.com/office/drawing/2014/main" id="{A88DD30D-2C6D-1546-8D7E-1C4C0DE037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55B435-D9AF-A343-B51E-8FD97222E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30BFAA-7AA4-9749-AD23-D57081D4A027}" type="slidenum">
              <a:rPr lang="en-US" smtClean="0"/>
              <a:t>‹#›</a:t>
            </a:fld>
            <a:endParaRPr lang="en-US"/>
          </a:p>
        </p:txBody>
      </p:sp>
    </p:spTree>
    <p:extLst>
      <p:ext uri="{BB962C8B-B14F-4D97-AF65-F5344CB8AC3E}">
        <p14:creationId xmlns:p14="http://schemas.microsoft.com/office/powerpoint/2010/main" val="652810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8.png"/><Relationship Id="rId5" Type="http://schemas.microsoft.com/office/2007/relationships/hdphoto" Target="../media/hdphoto2.wdp"/><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D97748-5461-9640-95F4-6D582F0C9274}"/>
              </a:ext>
            </a:extLst>
          </p:cNvPr>
          <p:cNvSpPr txBox="1"/>
          <p:nvPr/>
        </p:nvSpPr>
        <p:spPr>
          <a:xfrm>
            <a:off x="5355701" y="3198167"/>
            <a:ext cx="1480598" cy="461665"/>
          </a:xfrm>
          <a:prstGeom prst="rect">
            <a:avLst/>
          </a:prstGeom>
          <a:noFill/>
        </p:spPr>
        <p:txBody>
          <a:bodyPr wrap="none" rtlCol="0">
            <a:spAutoFit/>
          </a:bodyPr>
          <a:lstStyle/>
          <a:p>
            <a:r>
              <a:rPr lang="en-US" sz="2400" dirty="0">
                <a:solidFill>
                  <a:schemeClr val="tx1">
                    <a:lumMod val="50000"/>
                    <a:lumOff val="50000"/>
                  </a:schemeClr>
                </a:solidFill>
                <a:latin typeface="Rockwell" panose="02060603020205020403" pitchFamily="18" charset="77"/>
              </a:rPr>
              <a:t>Lecture 4</a:t>
            </a:r>
          </a:p>
        </p:txBody>
      </p:sp>
    </p:spTree>
    <p:extLst>
      <p:ext uri="{BB962C8B-B14F-4D97-AF65-F5344CB8AC3E}">
        <p14:creationId xmlns:p14="http://schemas.microsoft.com/office/powerpoint/2010/main" val="3244072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3C2235-BE84-C049-B16B-693D30EF795F}"/>
              </a:ext>
            </a:extLst>
          </p:cNvPr>
          <p:cNvPicPr>
            <a:picLocks noChangeAspect="1"/>
          </p:cNvPicPr>
          <p:nvPr/>
        </p:nvPicPr>
        <p:blipFill>
          <a:blip r:embed="rId3"/>
          <a:stretch>
            <a:fillRect/>
          </a:stretch>
        </p:blipFill>
        <p:spPr>
          <a:xfrm>
            <a:off x="401676" y="829642"/>
            <a:ext cx="5694324" cy="4334013"/>
          </a:xfrm>
          <a:prstGeom prst="rect">
            <a:avLst/>
          </a:prstGeom>
        </p:spPr>
      </p:pic>
      <p:pic>
        <p:nvPicPr>
          <p:cNvPr id="5" name="Picture 4">
            <a:extLst>
              <a:ext uri="{FF2B5EF4-FFF2-40B4-BE49-F238E27FC236}">
                <a16:creationId xmlns:a16="http://schemas.microsoft.com/office/drawing/2014/main" id="{404D7033-E08C-B947-8F34-7B4FE55A15A8}"/>
              </a:ext>
            </a:extLst>
          </p:cNvPr>
          <p:cNvPicPr>
            <a:picLocks noChangeAspect="1"/>
          </p:cNvPicPr>
          <p:nvPr/>
        </p:nvPicPr>
        <p:blipFill>
          <a:blip r:embed="rId4"/>
          <a:stretch>
            <a:fillRect/>
          </a:stretch>
        </p:blipFill>
        <p:spPr>
          <a:xfrm>
            <a:off x="6284046" y="829642"/>
            <a:ext cx="5629163" cy="1720022"/>
          </a:xfrm>
          <a:prstGeom prst="rect">
            <a:avLst/>
          </a:prstGeom>
        </p:spPr>
      </p:pic>
    </p:spTree>
    <p:extLst>
      <p:ext uri="{BB962C8B-B14F-4D97-AF65-F5344CB8AC3E}">
        <p14:creationId xmlns:p14="http://schemas.microsoft.com/office/powerpoint/2010/main" val="2500714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0049" y="856455"/>
            <a:ext cx="8236869" cy="4901407"/>
          </a:xfrm>
        </p:spPr>
      </p:pic>
    </p:spTree>
    <p:extLst>
      <p:ext uri="{BB962C8B-B14F-4D97-AF65-F5344CB8AC3E}">
        <p14:creationId xmlns:p14="http://schemas.microsoft.com/office/powerpoint/2010/main" val="140829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03004" y="2246765"/>
            <a:ext cx="7137862" cy="1338828"/>
          </a:xfrm>
          <a:prstGeom prst="rect">
            <a:avLst/>
          </a:prstGeom>
          <a:noFill/>
        </p:spPr>
        <p:txBody>
          <a:bodyPr wrap="square" rtlCol="0">
            <a:spAutoFit/>
          </a:bodyPr>
          <a:lstStyle/>
          <a:p>
            <a:pPr>
              <a:lnSpc>
                <a:spcPct val="150000"/>
              </a:lnSpc>
            </a:pPr>
            <a:r>
              <a:rPr lang="en-US" dirty="0">
                <a:latin typeface="Corbel" panose="020B0503020204020204" pitchFamily="34" charset="0"/>
              </a:rPr>
              <a:t>______ research follows a pattern of identification of problem/ research question, study design involving several decision points and interpreting data and drawing conclusions as part of the findings of the research.</a:t>
            </a:r>
          </a:p>
        </p:txBody>
      </p:sp>
      <p:sp>
        <p:nvSpPr>
          <p:cNvPr id="5" name="TextBox 4"/>
          <p:cNvSpPr txBox="1"/>
          <p:nvPr/>
        </p:nvSpPr>
        <p:spPr>
          <a:xfrm>
            <a:off x="1355152" y="2246765"/>
            <a:ext cx="1513556" cy="3693319"/>
          </a:xfrm>
          <a:prstGeom prst="rect">
            <a:avLst/>
          </a:prstGeom>
          <a:noFill/>
        </p:spPr>
        <p:txBody>
          <a:bodyPr wrap="none" rtlCol="0">
            <a:spAutoFit/>
          </a:bodyPr>
          <a:lstStyle/>
          <a:p>
            <a:r>
              <a:rPr lang="en-US" b="1" dirty="0">
                <a:solidFill>
                  <a:schemeClr val="bg2">
                    <a:lumMod val="75000"/>
                  </a:schemeClr>
                </a:solidFill>
                <a:latin typeface="Corbel" panose="020B0503020204020204" pitchFamily="34" charset="0"/>
              </a:rPr>
              <a:t>Empirical</a:t>
            </a:r>
          </a:p>
          <a:p>
            <a:endParaRPr lang="en-US" b="1" dirty="0">
              <a:solidFill>
                <a:schemeClr val="bg2">
                  <a:lumMod val="75000"/>
                </a:schemeClr>
              </a:solidFill>
              <a:latin typeface="Corbel" panose="020B0503020204020204" pitchFamily="34" charset="0"/>
            </a:endParaRPr>
          </a:p>
          <a:p>
            <a:r>
              <a:rPr lang="en-US" b="1" dirty="0">
                <a:solidFill>
                  <a:schemeClr val="bg2">
                    <a:lumMod val="75000"/>
                  </a:schemeClr>
                </a:solidFill>
                <a:latin typeface="Corbel" panose="020B0503020204020204" pitchFamily="34" charset="0"/>
              </a:rPr>
              <a:t>Descriptive</a:t>
            </a:r>
          </a:p>
          <a:p>
            <a:endParaRPr lang="en-US" b="1" dirty="0">
              <a:solidFill>
                <a:schemeClr val="bg2">
                  <a:lumMod val="75000"/>
                </a:schemeClr>
              </a:solidFill>
              <a:latin typeface="Corbel" panose="020B0503020204020204" pitchFamily="34" charset="0"/>
            </a:endParaRPr>
          </a:p>
          <a:p>
            <a:r>
              <a:rPr lang="en-US" b="1" dirty="0">
                <a:solidFill>
                  <a:schemeClr val="bg2">
                    <a:lumMod val="75000"/>
                  </a:schemeClr>
                </a:solidFill>
                <a:latin typeface="Corbel" panose="020B0503020204020204" pitchFamily="34" charset="0"/>
              </a:rPr>
              <a:t>Analytical</a:t>
            </a:r>
          </a:p>
          <a:p>
            <a:endParaRPr lang="en-US" b="1" dirty="0">
              <a:solidFill>
                <a:schemeClr val="bg2">
                  <a:lumMod val="75000"/>
                </a:schemeClr>
              </a:solidFill>
              <a:latin typeface="Corbel" panose="020B0503020204020204" pitchFamily="34" charset="0"/>
            </a:endParaRPr>
          </a:p>
          <a:p>
            <a:r>
              <a:rPr lang="en-US" b="1" dirty="0">
                <a:solidFill>
                  <a:schemeClr val="bg2">
                    <a:lumMod val="75000"/>
                  </a:schemeClr>
                </a:solidFill>
                <a:latin typeface="Corbel" panose="020B0503020204020204" pitchFamily="34" charset="0"/>
              </a:rPr>
              <a:t>Applied</a:t>
            </a:r>
          </a:p>
          <a:p>
            <a:endParaRPr lang="en-US" b="1" dirty="0">
              <a:solidFill>
                <a:schemeClr val="bg2">
                  <a:lumMod val="75000"/>
                </a:schemeClr>
              </a:solidFill>
              <a:latin typeface="Corbel" panose="020B0503020204020204" pitchFamily="34" charset="0"/>
            </a:endParaRPr>
          </a:p>
          <a:p>
            <a:r>
              <a:rPr lang="en-US" b="1" dirty="0">
                <a:solidFill>
                  <a:schemeClr val="bg2">
                    <a:lumMod val="75000"/>
                  </a:schemeClr>
                </a:solidFill>
                <a:latin typeface="Corbel" panose="020B0503020204020204" pitchFamily="34" charset="0"/>
              </a:rPr>
              <a:t>Fundamental</a:t>
            </a:r>
          </a:p>
          <a:p>
            <a:endParaRPr lang="en-US" b="1" dirty="0">
              <a:solidFill>
                <a:schemeClr val="bg2">
                  <a:lumMod val="75000"/>
                </a:schemeClr>
              </a:solidFill>
              <a:latin typeface="Corbel" panose="020B0503020204020204" pitchFamily="34" charset="0"/>
            </a:endParaRPr>
          </a:p>
          <a:p>
            <a:r>
              <a:rPr lang="en-US" b="1" dirty="0">
                <a:solidFill>
                  <a:schemeClr val="bg2">
                    <a:lumMod val="75000"/>
                  </a:schemeClr>
                </a:solidFill>
                <a:latin typeface="Corbel" panose="020B0503020204020204" pitchFamily="34" charset="0"/>
              </a:rPr>
              <a:t>Quantitative</a:t>
            </a:r>
          </a:p>
          <a:p>
            <a:endParaRPr lang="en-US" b="1" dirty="0">
              <a:solidFill>
                <a:schemeClr val="bg2">
                  <a:lumMod val="75000"/>
                </a:schemeClr>
              </a:solidFill>
              <a:latin typeface="Corbel" panose="020B0503020204020204" pitchFamily="34" charset="0"/>
            </a:endParaRPr>
          </a:p>
          <a:p>
            <a:r>
              <a:rPr lang="en-US" b="1" dirty="0">
                <a:solidFill>
                  <a:schemeClr val="bg2">
                    <a:lumMod val="75000"/>
                  </a:schemeClr>
                </a:solidFill>
                <a:latin typeface="Corbel" panose="020B0503020204020204" pitchFamily="34" charset="0"/>
              </a:rPr>
              <a:t>Qualitative</a:t>
            </a:r>
          </a:p>
        </p:txBody>
      </p:sp>
      <p:sp>
        <p:nvSpPr>
          <p:cNvPr id="6" name="Rectangle 5"/>
          <p:cNvSpPr/>
          <p:nvPr/>
        </p:nvSpPr>
        <p:spPr>
          <a:xfrm>
            <a:off x="8809326" y="3893369"/>
            <a:ext cx="2170787" cy="200055"/>
          </a:xfrm>
          <a:prstGeom prst="rect">
            <a:avLst/>
          </a:prstGeom>
        </p:spPr>
        <p:txBody>
          <a:bodyPr wrap="none">
            <a:spAutoFit/>
          </a:bodyPr>
          <a:lstStyle/>
          <a:p>
            <a:r>
              <a:rPr lang="en-US" sz="700" b="0" i="0" dirty="0">
                <a:solidFill>
                  <a:srgbClr val="222222"/>
                </a:solidFill>
                <a:effectLst/>
                <a:latin typeface="Arial" panose="020B0604020202020204" pitchFamily="34" charset="0"/>
              </a:rPr>
              <a:t>Source: </a:t>
            </a:r>
            <a:r>
              <a:rPr lang="en-US" sz="700" b="0" i="0" dirty="0" err="1">
                <a:solidFill>
                  <a:srgbClr val="222222"/>
                </a:solidFill>
                <a:effectLst/>
                <a:latin typeface="Arial" panose="020B0604020202020204" pitchFamily="34" charset="0"/>
              </a:rPr>
              <a:t>Wohlin</a:t>
            </a:r>
            <a:r>
              <a:rPr lang="en-US" sz="700" b="0" i="0" dirty="0">
                <a:solidFill>
                  <a:srgbClr val="222222"/>
                </a:solidFill>
                <a:effectLst/>
                <a:latin typeface="Arial" panose="020B0604020202020204" pitchFamily="34" charset="0"/>
              </a:rPr>
              <a:t>, </a:t>
            </a:r>
            <a:r>
              <a:rPr lang="en-US" sz="700" b="0" i="0" dirty="0" err="1">
                <a:solidFill>
                  <a:srgbClr val="222222"/>
                </a:solidFill>
                <a:effectLst/>
                <a:latin typeface="Arial" panose="020B0604020202020204" pitchFamily="34" charset="0"/>
              </a:rPr>
              <a:t>Claes</a:t>
            </a:r>
            <a:r>
              <a:rPr lang="en-US" sz="700" b="0" i="0" dirty="0">
                <a:solidFill>
                  <a:srgbClr val="222222"/>
                </a:solidFill>
                <a:effectLst/>
                <a:latin typeface="Arial" panose="020B0604020202020204" pitchFamily="34" charset="0"/>
              </a:rPr>
              <a:t>, and </a:t>
            </a:r>
            <a:r>
              <a:rPr lang="en-US" sz="700" b="0" i="0" dirty="0" err="1">
                <a:solidFill>
                  <a:srgbClr val="222222"/>
                </a:solidFill>
                <a:effectLst/>
                <a:latin typeface="Arial" panose="020B0604020202020204" pitchFamily="34" charset="0"/>
              </a:rPr>
              <a:t>Aybüke</a:t>
            </a:r>
            <a:r>
              <a:rPr lang="en-US" sz="700" b="0" i="0" dirty="0">
                <a:solidFill>
                  <a:srgbClr val="222222"/>
                </a:solidFill>
                <a:effectLst/>
                <a:latin typeface="Arial" panose="020B0604020202020204" pitchFamily="34" charset="0"/>
              </a:rPr>
              <a:t> Aurum (2015)</a:t>
            </a:r>
            <a:endParaRPr lang="en-US" sz="700" dirty="0"/>
          </a:p>
        </p:txBody>
      </p:sp>
    </p:spTree>
    <p:extLst>
      <p:ext uri="{BB962C8B-B14F-4D97-AF65-F5344CB8AC3E}">
        <p14:creationId xmlns:p14="http://schemas.microsoft.com/office/powerpoint/2010/main" val="372803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repeatCount="indefinite" fill="hold" grpId="0" nodeType="afterEffect">
                                  <p:stCondLst>
                                    <p:cond delay="500"/>
                                  </p:stCondLst>
                                  <p:iterate type="wd">
                                    <p:tmPct val="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ppt_x</p:attrName>
                                        </p:attrNameLst>
                                      </p:cBhvr>
                                      <p:tavLst>
                                        <p:tav tm="0">
                                          <p:val>
                                            <p:strVal val="#ppt_x"/>
                                          </p:val>
                                        </p:tav>
                                        <p:tav tm="100000">
                                          <p:val>
                                            <p:strVal val="#ppt_x"/>
                                          </p:val>
                                        </p:tav>
                                      </p:tavLst>
                                    </p:anim>
                                    <p:anim calcmode="lin" valueType="num">
                                      <p:cBhvr>
                                        <p:cTn id="9" dur="2000" fill="hold"/>
                                        <p:tgtEl>
                                          <p:spTgt spid="5"/>
                                        </p:tgtEl>
                                        <p:attrNameLst>
                                          <p:attrName>ppt_y</p:attrName>
                                        </p:attrNameLst>
                                      </p:cBhvr>
                                      <p:tavLst>
                                        <p:tav tm="0">
                                          <p:val>
                                            <p:strVal val="#ppt_y+.1"/>
                                          </p:val>
                                        </p:tav>
                                        <p:tav tm="100000">
                                          <p:val>
                                            <p:strVal val="#ppt_y"/>
                                          </p:val>
                                        </p:tav>
                                      </p:tavLst>
                                    </p:anim>
                                  </p:childTnLst>
                                  <p:subTnLst>
                                    <p:animClr clrSpc="rgb" dir="cw">
                                      <p:cBhvr override="childStyle">
                                        <p:cTn dur="1" fill="hold" display="0" masterRel="nextClick" afterEffect="1"/>
                                        <p:tgtEl>
                                          <p:spTgt spid="5"/>
                                        </p:tgtEl>
                                        <p:attrNameLst>
                                          <p:attrName>ppt_c</p:attrName>
                                        </p:attrNameLst>
                                      </p:cBhvr>
                                      <p:to>
                                        <a:schemeClr val="bg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73" y="1635409"/>
            <a:ext cx="9142854" cy="3913059"/>
          </a:xfrm>
          <a:prstGeom prst="rect">
            <a:avLst/>
          </a:prstGeom>
        </p:spPr>
        <p:txBody>
          <a:bodyPr wrap="square">
            <a:spAutoFit/>
          </a:bodyPr>
          <a:lstStyle/>
          <a:p>
            <a:pPr>
              <a:lnSpc>
                <a:spcPct val="150000"/>
              </a:lnSpc>
            </a:pPr>
            <a:r>
              <a:rPr lang="en-US" sz="2400" dirty="0">
                <a:latin typeface="Corbel" panose="020B0503020204020204" pitchFamily="34" charset="0"/>
              </a:rPr>
              <a:t>The textbook explanation of the scientific method is “Collect the facts or data. … Formulate a hypothesis. … Plan and do additional experiments to test the hypothesis. … Modify the hypothesis.” And, an experimenter should consider a hypothesis to be a “tentative explanation of certain facts” and must remember that a “well-established hypothesis is called a theory or a model” (Hein and Arena, 2000)</a:t>
            </a:r>
          </a:p>
        </p:txBody>
      </p:sp>
    </p:spTree>
    <p:extLst>
      <p:ext uri="{BB962C8B-B14F-4D97-AF65-F5344CB8AC3E}">
        <p14:creationId xmlns:p14="http://schemas.microsoft.com/office/powerpoint/2010/main" val="2622318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89652" y="30777"/>
            <a:ext cx="8519205" cy="6592554"/>
          </a:xfrm>
          <a:prstGeom prst="rect">
            <a:avLst/>
          </a:prstGeom>
        </p:spPr>
      </p:pic>
      <p:sp>
        <p:nvSpPr>
          <p:cNvPr id="5" name="Rectangle 4"/>
          <p:cNvSpPr/>
          <p:nvPr/>
        </p:nvSpPr>
        <p:spPr>
          <a:xfrm>
            <a:off x="8452281" y="6392499"/>
            <a:ext cx="2736647" cy="230832"/>
          </a:xfrm>
          <a:prstGeom prst="rect">
            <a:avLst/>
          </a:prstGeom>
        </p:spPr>
        <p:txBody>
          <a:bodyPr wrap="none">
            <a:spAutoFit/>
          </a:bodyPr>
          <a:lstStyle/>
          <a:p>
            <a:r>
              <a:rPr lang="en-US" sz="900" b="0" i="0" dirty="0">
                <a:solidFill>
                  <a:srgbClr val="222222"/>
                </a:solidFill>
                <a:effectLst/>
                <a:latin typeface="Arial" panose="020B0604020202020204" pitchFamily="34" charset="0"/>
              </a:rPr>
              <a:t>Source: </a:t>
            </a:r>
            <a:r>
              <a:rPr lang="en-US" sz="900" b="0" i="0" dirty="0" err="1">
                <a:solidFill>
                  <a:srgbClr val="222222"/>
                </a:solidFill>
                <a:effectLst/>
                <a:latin typeface="Arial" panose="020B0604020202020204" pitchFamily="34" charset="0"/>
              </a:rPr>
              <a:t>Wohlin</a:t>
            </a:r>
            <a:r>
              <a:rPr lang="en-US" sz="900" b="0" i="0" dirty="0">
                <a:solidFill>
                  <a:srgbClr val="222222"/>
                </a:solidFill>
                <a:effectLst/>
                <a:latin typeface="Arial" panose="020B0604020202020204" pitchFamily="34" charset="0"/>
              </a:rPr>
              <a:t>, </a:t>
            </a:r>
            <a:r>
              <a:rPr lang="en-US" sz="900" b="0" i="0" dirty="0" err="1">
                <a:solidFill>
                  <a:srgbClr val="222222"/>
                </a:solidFill>
                <a:effectLst/>
                <a:latin typeface="Arial" panose="020B0604020202020204" pitchFamily="34" charset="0"/>
              </a:rPr>
              <a:t>Claes</a:t>
            </a:r>
            <a:r>
              <a:rPr lang="en-US" sz="900" b="0" i="0" dirty="0">
                <a:solidFill>
                  <a:srgbClr val="222222"/>
                </a:solidFill>
                <a:effectLst/>
                <a:latin typeface="Arial" panose="020B0604020202020204" pitchFamily="34" charset="0"/>
              </a:rPr>
              <a:t>, and </a:t>
            </a:r>
            <a:r>
              <a:rPr lang="en-US" sz="900" b="0" i="0" dirty="0" err="1">
                <a:solidFill>
                  <a:srgbClr val="222222"/>
                </a:solidFill>
                <a:effectLst/>
                <a:latin typeface="Arial" panose="020B0604020202020204" pitchFamily="34" charset="0"/>
              </a:rPr>
              <a:t>Aybüke</a:t>
            </a:r>
            <a:r>
              <a:rPr lang="en-US" sz="900" b="0" i="0" dirty="0">
                <a:solidFill>
                  <a:srgbClr val="222222"/>
                </a:solidFill>
                <a:effectLst/>
                <a:latin typeface="Arial" panose="020B0604020202020204" pitchFamily="34" charset="0"/>
              </a:rPr>
              <a:t> Aurum (2015)</a:t>
            </a:r>
            <a:endParaRPr lang="en-US" sz="900" dirty="0"/>
          </a:p>
        </p:txBody>
      </p:sp>
    </p:spTree>
    <p:extLst>
      <p:ext uri="{BB962C8B-B14F-4D97-AF65-F5344CB8AC3E}">
        <p14:creationId xmlns:p14="http://schemas.microsoft.com/office/powerpoint/2010/main" val="200766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0305" y="857107"/>
            <a:ext cx="6785503" cy="4199611"/>
          </a:xfrm>
          <a:prstGeom prst="rect">
            <a:avLst/>
          </a:prstGeom>
        </p:spPr>
        <p:txBody>
          <a:bodyPr wrap="square">
            <a:spAutoFit/>
          </a:bodyPr>
          <a:lstStyle/>
          <a:p>
            <a:pPr>
              <a:lnSpc>
                <a:spcPct val="150000"/>
              </a:lnSpc>
            </a:pPr>
            <a:r>
              <a:rPr lang="en-US" sz="2000" dirty="0"/>
              <a:t>The strategy phase involves a plan that gives direction to the researcher for the tactical and operational phase of the research. This phase enables the researcher to conduct his/her</a:t>
            </a:r>
          </a:p>
          <a:p>
            <a:pPr>
              <a:lnSpc>
                <a:spcPct val="150000"/>
              </a:lnSpc>
            </a:pPr>
            <a:r>
              <a:rPr lang="en-US" sz="2000" dirty="0"/>
              <a:t>research systematically, and to position the research in relation to different general approaches to research. </a:t>
            </a:r>
          </a:p>
          <a:p>
            <a:pPr>
              <a:lnSpc>
                <a:spcPct val="150000"/>
              </a:lnSpc>
            </a:pPr>
            <a:endParaRPr lang="en-US" sz="2000" dirty="0"/>
          </a:p>
          <a:p>
            <a:pPr>
              <a:lnSpc>
                <a:spcPct val="150000"/>
              </a:lnSpc>
            </a:pPr>
            <a:r>
              <a:rPr lang="en-US" sz="2000" dirty="0"/>
              <a:t>The research strategy involves decisions on research outcome, research logic, research purpose, and research approach. The strategy phase sets the stage for the research.</a:t>
            </a:r>
          </a:p>
        </p:txBody>
      </p:sp>
      <p:pic>
        <p:nvPicPr>
          <p:cNvPr id="5" name="Picture 4"/>
          <p:cNvPicPr>
            <a:picLocks noChangeAspect="1"/>
          </p:cNvPicPr>
          <p:nvPr/>
        </p:nvPicPr>
        <p:blipFill rotWithShape="1">
          <a:blip r:embed="rId2"/>
          <a:srcRect t="-374" r="48054" b="374"/>
          <a:stretch/>
        </p:blipFill>
        <p:spPr>
          <a:xfrm>
            <a:off x="7505657" y="857107"/>
            <a:ext cx="3216131" cy="4791075"/>
          </a:xfrm>
          <a:prstGeom prst="rect">
            <a:avLst/>
          </a:prstGeom>
        </p:spPr>
      </p:pic>
    </p:spTree>
    <p:extLst>
      <p:ext uri="{BB962C8B-B14F-4D97-AF65-F5344CB8AC3E}">
        <p14:creationId xmlns:p14="http://schemas.microsoft.com/office/powerpoint/2010/main" val="3302601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73237" y="1119619"/>
            <a:ext cx="8641977" cy="3416320"/>
          </a:xfrm>
          <a:prstGeom prst="rect">
            <a:avLst/>
          </a:prstGeom>
        </p:spPr>
        <p:txBody>
          <a:bodyPr wrap="square">
            <a:spAutoFit/>
          </a:bodyPr>
          <a:lstStyle/>
          <a:p>
            <a:pPr>
              <a:lnSpc>
                <a:spcPct val="150000"/>
              </a:lnSpc>
            </a:pPr>
            <a:r>
              <a:rPr lang="en-US" dirty="0">
                <a:solidFill>
                  <a:srgbClr val="333333"/>
                </a:solidFill>
                <a:latin typeface="Corbel" panose="020B0503020204020204" pitchFamily="34" charset="0"/>
              </a:rPr>
              <a:t>In an </a:t>
            </a:r>
            <a:r>
              <a:rPr lang="en-US" b="1" dirty="0">
                <a:solidFill>
                  <a:srgbClr val="111111"/>
                </a:solidFill>
                <a:latin typeface="Corbel" panose="020B0503020204020204" pitchFamily="34" charset="0"/>
              </a:rPr>
              <a:t>inductive approach</a:t>
            </a:r>
            <a:r>
              <a:rPr lang="en-US" dirty="0">
                <a:solidFill>
                  <a:srgbClr val="333333"/>
                </a:solidFill>
                <a:latin typeface="Corbel" panose="020B0503020204020204" pitchFamily="34" charset="0"/>
              </a:rPr>
              <a:t> to research, a researcher begins by collecting data that is relevant to his or her topic of interest. Once a substantial amount of data have been collected, the researcher will then take a breather from data collection, stepping back to get a bird’s eye view of her data. At this stage, the researcher looks for patterns in the data, working to develop a theory that could explain those patterns. Thus when researchers take an inductive approach, they start with a set of observations and then they move from those particular experiences to a more general set of propositions about those experiences.</a:t>
            </a:r>
            <a:endParaRPr lang="en-US" dirty="0">
              <a:latin typeface="Corbel" panose="020B0503020204020204" pitchFamily="34" charset="0"/>
            </a:endParaRPr>
          </a:p>
        </p:txBody>
      </p:sp>
      <p:pic>
        <p:nvPicPr>
          <p:cNvPr id="1026" name="Picture 2" descr="https://saylordotorg.github.io/text_principles-of-sociological-inquiry-qualitative-and-quantitative-methods/section_05/c4f8d419ae94c34fb28fd1dd0a77ace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6353" y="4535939"/>
            <a:ext cx="7795746" cy="174943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06459" y="303911"/>
            <a:ext cx="4459682" cy="369332"/>
          </a:xfrm>
          <a:prstGeom prst="rect">
            <a:avLst/>
          </a:prstGeom>
        </p:spPr>
        <p:txBody>
          <a:bodyPr wrap="none">
            <a:spAutoFit/>
          </a:bodyPr>
          <a:lstStyle/>
          <a:p>
            <a:r>
              <a:rPr lang="en-US" dirty="0">
                <a:solidFill>
                  <a:srgbClr val="333333"/>
                </a:solidFill>
                <a:latin typeface="Corbel" panose="020B0503020204020204" pitchFamily="34" charset="0"/>
              </a:rPr>
              <a:t> </a:t>
            </a:r>
            <a:r>
              <a:rPr lang="en-US" b="1" dirty="0">
                <a:solidFill>
                  <a:srgbClr val="111111"/>
                </a:solidFill>
                <a:latin typeface="Corbel" panose="020B0503020204020204" pitchFamily="34" charset="0"/>
              </a:rPr>
              <a:t>Inductive approach (Bottom-Up Approach)</a:t>
            </a:r>
            <a:endParaRPr lang="en-US" dirty="0"/>
          </a:p>
        </p:txBody>
      </p:sp>
    </p:spTree>
    <p:extLst>
      <p:ext uri="{BB962C8B-B14F-4D97-AF65-F5344CB8AC3E}">
        <p14:creationId xmlns:p14="http://schemas.microsoft.com/office/powerpoint/2010/main" val="1600719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23607" y="969905"/>
            <a:ext cx="5153891" cy="4974717"/>
          </a:xfrm>
          <a:prstGeom prst="rect">
            <a:avLst/>
          </a:prstGeom>
        </p:spPr>
      </p:pic>
    </p:spTree>
    <p:extLst>
      <p:ext uri="{BB962C8B-B14F-4D97-AF65-F5344CB8AC3E}">
        <p14:creationId xmlns:p14="http://schemas.microsoft.com/office/powerpoint/2010/main" val="425400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6047" y="1025622"/>
            <a:ext cx="8857129" cy="3000821"/>
          </a:xfrm>
          <a:prstGeom prst="rect">
            <a:avLst/>
          </a:prstGeom>
        </p:spPr>
        <p:txBody>
          <a:bodyPr wrap="square">
            <a:spAutoFit/>
          </a:bodyPr>
          <a:lstStyle/>
          <a:p>
            <a:pPr>
              <a:lnSpc>
                <a:spcPct val="150000"/>
              </a:lnSpc>
            </a:pPr>
            <a:r>
              <a:rPr lang="en-US" dirty="0">
                <a:solidFill>
                  <a:srgbClr val="333333"/>
                </a:solidFill>
                <a:latin typeface="Corbel" panose="020B0503020204020204" pitchFamily="34" charset="0"/>
              </a:rPr>
              <a:t>Researchers taking a </a:t>
            </a:r>
            <a:r>
              <a:rPr lang="en-US" b="1" dirty="0">
                <a:solidFill>
                  <a:srgbClr val="111111"/>
                </a:solidFill>
                <a:latin typeface="Corbel" panose="020B0503020204020204" pitchFamily="34" charset="0"/>
              </a:rPr>
              <a:t>deductive approach</a:t>
            </a:r>
            <a:r>
              <a:rPr lang="en-US" dirty="0">
                <a:solidFill>
                  <a:srgbClr val="333333"/>
                </a:solidFill>
                <a:latin typeface="Corbel" panose="020B0503020204020204" pitchFamily="34" charset="0"/>
              </a:rPr>
              <a:t> take the steps described earlier for inductive research and reverse their order. They start with a social theory that they find compelling and then test its implications with data. That is, they move from a more general level to a more specific one. A deductive approach to research is the one that people typically associate with scientific investigation. The researcher studies what others have done, reads existing theories of whatever phenomenon he or she is studying, and then tests hypotheses that emerge from those theories.</a:t>
            </a:r>
            <a:endParaRPr lang="en-US" dirty="0">
              <a:latin typeface="Corbel" panose="020B0503020204020204" pitchFamily="34" charset="0"/>
            </a:endParaRPr>
          </a:p>
        </p:txBody>
      </p:sp>
      <p:pic>
        <p:nvPicPr>
          <p:cNvPr id="2050" name="Picture 2" descr="https://saylordotorg.github.io/text_principles-of-sociological-inquiry-qualitative-and-quantitative-methods/section_05/dde2e65b46259bbe3fc2d0e9bde423e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3882" y="5020235"/>
            <a:ext cx="5299152" cy="107791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06459" y="303911"/>
            <a:ext cx="4355231" cy="369332"/>
          </a:xfrm>
          <a:prstGeom prst="rect">
            <a:avLst/>
          </a:prstGeom>
        </p:spPr>
        <p:txBody>
          <a:bodyPr wrap="none">
            <a:spAutoFit/>
          </a:bodyPr>
          <a:lstStyle/>
          <a:p>
            <a:r>
              <a:rPr lang="en-US" b="1" dirty="0">
                <a:solidFill>
                  <a:srgbClr val="333333"/>
                </a:solidFill>
                <a:latin typeface="Corbel" panose="020B0503020204020204" pitchFamily="34" charset="0"/>
              </a:rPr>
              <a:t>Deductive </a:t>
            </a:r>
            <a:r>
              <a:rPr lang="en-US" b="1" dirty="0">
                <a:solidFill>
                  <a:srgbClr val="111111"/>
                </a:solidFill>
                <a:latin typeface="Corbel" panose="020B0503020204020204" pitchFamily="34" charset="0"/>
              </a:rPr>
              <a:t>approach (Top-Down Approach)</a:t>
            </a:r>
            <a:endParaRPr lang="en-US" b="1" dirty="0"/>
          </a:p>
        </p:txBody>
      </p:sp>
    </p:spTree>
    <p:extLst>
      <p:ext uri="{BB962C8B-B14F-4D97-AF65-F5344CB8AC3E}">
        <p14:creationId xmlns:p14="http://schemas.microsoft.com/office/powerpoint/2010/main" val="3819273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82897" y="1101608"/>
            <a:ext cx="4912216" cy="4944045"/>
          </a:xfrm>
          <a:prstGeom prst="rect">
            <a:avLst/>
          </a:prstGeom>
        </p:spPr>
      </p:pic>
    </p:spTree>
    <p:extLst>
      <p:ext uri="{BB962C8B-B14F-4D97-AF65-F5344CB8AC3E}">
        <p14:creationId xmlns:p14="http://schemas.microsoft.com/office/powerpoint/2010/main" val="4068079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7945DA5-532C-A542-9DFA-F06406FE4211}"/>
              </a:ext>
            </a:extLst>
          </p:cNvPr>
          <p:cNvSpPr txBox="1">
            <a:spLocks/>
          </p:cNvSpPr>
          <p:nvPr/>
        </p:nvSpPr>
        <p:spPr>
          <a:xfrm>
            <a:off x="838200" y="2500312"/>
            <a:ext cx="9144000" cy="1209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2">
                    <a:lumMod val="75000"/>
                  </a:schemeClr>
                </a:solidFill>
                <a:latin typeface="Rockwell" panose="02060603020205020403" pitchFamily="18" charset="77"/>
                <a:cs typeface="Kalam" panose="02000000000000000000" pitchFamily="2" charset="77"/>
              </a:rPr>
              <a:t>Design</a:t>
            </a:r>
            <a:r>
              <a:rPr lang="en-US" dirty="0">
                <a:latin typeface="Rockwell" panose="02060603020205020403" pitchFamily="18" charset="77"/>
                <a:cs typeface="Kalam" panose="02000000000000000000" pitchFamily="2" charset="77"/>
              </a:rPr>
              <a:t> </a:t>
            </a:r>
            <a:r>
              <a:rPr lang="en-US" dirty="0">
                <a:solidFill>
                  <a:srgbClr val="A02E5C"/>
                </a:solidFill>
                <a:latin typeface="Rockwell" panose="02060603020205020403" pitchFamily="18" charset="77"/>
                <a:cs typeface="Kalam" panose="02000000000000000000" pitchFamily="2" charset="77"/>
              </a:rPr>
              <a:t>(Research)</a:t>
            </a:r>
          </a:p>
        </p:txBody>
      </p:sp>
      <p:sp>
        <p:nvSpPr>
          <p:cNvPr id="3" name="Rectangle 2">
            <a:extLst>
              <a:ext uri="{FF2B5EF4-FFF2-40B4-BE49-F238E27FC236}">
                <a16:creationId xmlns:a16="http://schemas.microsoft.com/office/drawing/2014/main" id="{18F7CB44-2DA7-1545-A4E8-8BA118E404EB}"/>
              </a:ext>
            </a:extLst>
          </p:cNvPr>
          <p:cNvSpPr/>
          <p:nvPr/>
        </p:nvSpPr>
        <p:spPr>
          <a:xfrm>
            <a:off x="6406551" y="2920483"/>
            <a:ext cx="3705924" cy="369332"/>
          </a:xfrm>
          <a:prstGeom prst="rect">
            <a:avLst/>
          </a:prstGeom>
        </p:spPr>
        <p:txBody>
          <a:bodyPr wrap="square">
            <a:spAutoFit/>
          </a:bodyPr>
          <a:lstStyle/>
          <a:p>
            <a:pPr algn="ctr"/>
            <a:r>
              <a:rPr lang="en-US" dirty="0">
                <a:latin typeface="Rockwell" panose="02060603020205020403" pitchFamily="18" charset="0"/>
              </a:rPr>
              <a:t>Defining the term Research</a:t>
            </a:r>
            <a:endParaRPr lang="en-US" dirty="0"/>
          </a:p>
        </p:txBody>
      </p:sp>
    </p:spTree>
    <p:extLst>
      <p:ext uri="{BB962C8B-B14F-4D97-AF65-F5344CB8AC3E}">
        <p14:creationId xmlns:p14="http://schemas.microsoft.com/office/powerpoint/2010/main" val="3427831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anose="020B0503020204020204" pitchFamily="34" charset="0"/>
              </a:rPr>
              <a:t>Types of Research Approach</a:t>
            </a:r>
          </a:p>
        </p:txBody>
      </p:sp>
      <p:sp>
        <p:nvSpPr>
          <p:cNvPr id="3" name="Content Placeholder 2"/>
          <p:cNvSpPr>
            <a:spLocks noGrp="1"/>
          </p:cNvSpPr>
          <p:nvPr>
            <p:ph idx="1"/>
          </p:nvPr>
        </p:nvSpPr>
        <p:spPr>
          <a:xfrm>
            <a:off x="838200" y="1825625"/>
            <a:ext cx="4781204" cy="4351338"/>
          </a:xfrm>
        </p:spPr>
        <p:txBody>
          <a:bodyPr>
            <a:normAutofit/>
          </a:bodyPr>
          <a:lstStyle/>
          <a:p>
            <a:pPr>
              <a:lnSpc>
                <a:spcPct val="150000"/>
              </a:lnSpc>
            </a:pPr>
            <a:r>
              <a:rPr lang="en-US" sz="1800" b="1" dirty="0"/>
              <a:t>Qualitative research </a:t>
            </a:r>
            <a:r>
              <a:rPr lang="en-US" sz="1800" dirty="0"/>
              <a:t>is an approach for exploring and understanding the meaning individuals or groups ascribe to a social or human problem. The process of research involves emerging questions and procedures, data typically collected in the participant’s setting, data analysis inductively building from particulars to general themes, and the researcher making interpretations of the meaning of the data. </a:t>
            </a:r>
          </a:p>
          <a:p>
            <a:pPr>
              <a:lnSpc>
                <a:spcPct val="150000"/>
              </a:lnSpc>
            </a:pPr>
            <a:endParaRPr lang="en-US" sz="1800" dirty="0">
              <a:latin typeface="Corbel" panose="020B0503020204020204" pitchFamily="34" charset="0"/>
            </a:endParaRPr>
          </a:p>
          <a:p>
            <a:pPr>
              <a:lnSpc>
                <a:spcPct val="150000"/>
              </a:lnSpc>
            </a:pPr>
            <a:endParaRPr lang="en-US" sz="1800" dirty="0">
              <a:latin typeface="Corbel" panose="020B0503020204020204" pitchFamily="34" charset="0"/>
            </a:endParaRPr>
          </a:p>
        </p:txBody>
      </p:sp>
      <p:pic>
        <p:nvPicPr>
          <p:cNvPr id="1026" name="Picture 2" descr="Qualitative Research: Definition, Types, Methods and Examp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935" y="1825625"/>
            <a:ext cx="4984865" cy="4271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39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anose="020B0503020204020204" pitchFamily="34" charset="0"/>
              </a:rPr>
              <a:t>Types of Research Approach</a:t>
            </a:r>
          </a:p>
        </p:txBody>
      </p:sp>
      <p:sp>
        <p:nvSpPr>
          <p:cNvPr id="3" name="Content Placeholder 2"/>
          <p:cNvSpPr>
            <a:spLocks noGrp="1"/>
          </p:cNvSpPr>
          <p:nvPr>
            <p:ph idx="1"/>
          </p:nvPr>
        </p:nvSpPr>
        <p:spPr>
          <a:xfrm>
            <a:off x="838200" y="1825625"/>
            <a:ext cx="4781204" cy="4351338"/>
          </a:xfrm>
        </p:spPr>
        <p:txBody>
          <a:bodyPr>
            <a:normAutofit/>
          </a:bodyPr>
          <a:lstStyle/>
          <a:p>
            <a:pPr>
              <a:lnSpc>
                <a:spcPct val="150000"/>
              </a:lnSpc>
            </a:pPr>
            <a:r>
              <a:rPr lang="en-US" sz="1800" b="1" dirty="0"/>
              <a:t>Quantitative research </a:t>
            </a:r>
            <a:r>
              <a:rPr lang="en-US" sz="1800" dirty="0"/>
              <a:t>is an approach for testing objective theories by examining the relationship among variables. These variables, in turn, can be measured, typically on instruments, so that numbered data can be analyzed using statistical procedures. </a:t>
            </a:r>
            <a:endParaRPr lang="en-US" sz="1800" dirty="0">
              <a:latin typeface="Corbel" panose="020B0503020204020204" pitchFamily="34" charset="0"/>
            </a:endParaRPr>
          </a:p>
        </p:txBody>
      </p:sp>
      <p:pic>
        <p:nvPicPr>
          <p:cNvPr id="2050" name="Picture 2" descr="Quantitative rese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6693" y="1825625"/>
            <a:ext cx="4813466" cy="2877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69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anose="020B0503020204020204" pitchFamily="34" charset="0"/>
              </a:rPr>
              <a:t>Types of Research Approach</a:t>
            </a:r>
          </a:p>
        </p:txBody>
      </p:sp>
      <p:sp>
        <p:nvSpPr>
          <p:cNvPr id="3" name="Content Placeholder 2"/>
          <p:cNvSpPr>
            <a:spLocks noGrp="1"/>
          </p:cNvSpPr>
          <p:nvPr>
            <p:ph idx="1"/>
          </p:nvPr>
        </p:nvSpPr>
        <p:spPr>
          <a:xfrm>
            <a:off x="838200" y="1825625"/>
            <a:ext cx="4781204" cy="4351338"/>
          </a:xfrm>
        </p:spPr>
        <p:txBody>
          <a:bodyPr>
            <a:normAutofit lnSpcReduction="10000"/>
          </a:bodyPr>
          <a:lstStyle/>
          <a:p>
            <a:pPr>
              <a:lnSpc>
                <a:spcPct val="150000"/>
              </a:lnSpc>
            </a:pPr>
            <a:r>
              <a:rPr lang="en-US" sz="1800" b="1" dirty="0"/>
              <a:t>Mixed methods research </a:t>
            </a:r>
            <a:r>
              <a:rPr lang="en-US" sz="1800" dirty="0"/>
              <a:t>is an approach to inquiry involving collecting both quantitative and qualitative data, integrating the two forms of data, and using distinct designs that may involve philosophical assumptions and theoretical frameworks. The core assumption of this form of inquiry is that the integration of qualitative and quantitative data yields additional insight beyond the information provided by either the quantitative or qualitative data alone.</a:t>
            </a:r>
            <a:endParaRPr lang="en-US" sz="1800" dirty="0">
              <a:latin typeface="Corbel" panose="020B0503020204020204" pitchFamily="34" charset="0"/>
            </a:endParaRPr>
          </a:p>
        </p:txBody>
      </p:sp>
      <p:pic>
        <p:nvPicPr>
          <p:cNvPr id="3074" name="Picture 2" descr="Mixed Methods rese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263" y="1825625"/>
            <a:ext cx="5257800" cy="3947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057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What is Mixed Methods? A brief introduction | Met-Hod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178" y="1134318"/>
            <a:ext cx="6109703" cy="4951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78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Corbel" panose="020B0503020204020204" pitchFamily="34" charset="0"/>
              </a:rPr>
              <a:t>Quantitative Research</a:t>
            </a:r>
          </a:p>
        </p:txBody>
      </p:sp>
      <p:sp>
        <p:nvSpPr>
          <p:cNvPr id="3" name="Content Placeholder 2"/>
          <p:cNvSpPr>
            <a:spLocks noGrp="1"/>
          </p:cNvSpPr>
          <p:nvPr>
            <p:ph idx="1"/>
          </p:nvPr>
        </p:nvSpPr>
        <p:spPr/>
        <p:txBody>
          <a:bodyPr>
            <a:normAutofit/>
          </a:bodyPr>
          <a:lstStyle/>
          <a:p>
            <a:pPr marL="0" indent="0">
              <a:lnSpc>
                <a:spcPct val="150000"/>
              </a:lnSpc>
              <a:buNone/>
            </a:pPr>
            <a:r>
              <a:rPr lang="en-US" sz="2000" dirty="0">
                <a:latin typeface="Corbel" panose="020B0503020204020204" pitchFamily="34" charset="0"/>
              </a:rPr>
              <a:t>Quantitative research is an approach for testing objective theories by examining the relationship among variables. These variables, in turn, can be measured, typically on instruments, so that numbered data can be analyzed using statistical procedures. </a:t>
            </a:r>
          </a:p>
          <a:p>
            <a:pPr marL="0" indent="0">
              <a:lnSpc>
                <a:spcPct val="150000"/>
              </a:lnSpc>
              <a:buNone/>
            </a:pPr>
            <a:endParaRPr lang="en-US" sz="2000" dirty="0">
              <a:latin typeface="Corbel" panose="020B0503020204020204" pitchFamily="34" charset="0"/>
            </a:endParaRPr>
          </a:p>
        </p:txBody>
      </p:sp>
    </p:spTree>
    <p:extLst>
      <p:ext uri="{BB962C8B-B14F-4D97-AF65-F5344CB8AC3E}">
        <p14:creationId xmlns:p14="http://schemas.microsoft.com/office/powerpoint/2010/main" val="2170920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troduction to Quantitative Research | Nurse Ke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065" y="139147"/>
            <a:ext cx="3123092" cy="65795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658660" y="6578540"/>
            <a:ext cx="3533340" cy="230832"/>
          </a:xfrm>
          <a:prstGeom prst="rect">
            <a:avLst/>
          </a:prstGeom>
        </p:spPr>
        <p:txBody>
          <a:bodyPr wrap="none">
            <a:spAutoFit/>
          </a:bodyPr>
          <a:lstStyle/>
          <a:p>
            <a:r>
              <a:rPr lang="en-US" sz="900" dirty="0"/>
              <a:t>Source: https://nursekey.com/introduction-to-quantitative-research-2/</a:t>
            </a:r>
          </a:p>
        </p:txBody>
      </p:sp>
    </p:spTree>
    <p:extLst>
      <p:ext uri="{BB962C8B-B14F-4D97-AF65-F5344CB8AC3E}">
        <p14:creationId xmlns:p14="http://schemas.microsoft.com/office/powerpoint/2010/main" val="697401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712368" cy="1325563"/>
          </a:xfrm>
          <a:solidFill>
            <a:schemeClr val="accent4">
              <a:lumMod val="20000"/>
              <a:lumOff val="80000"/>
            </a:schemeClr>
          </a:solidFill>
        </p:spPr>
        <p:txBody>
          <a:bodyPr/>
          <a:lstStyle/>
          <a:p>
            <a:r>
              <a:rPr lang="en-US" sz="4000" dirty="0">
                <a:latin typeface="Corbel" panose="020B0503020204020204" pitchFamily="34" charset="0"/>
              </a:rPr>
              <a:t>Research Questions</a:t>
            </a:r>
          </a:p>
        </p:txBody>
      </p:sp>
      <p:sp>
        <p:nvSpPr>
          <p:cNvPr id="3" name="Content Placeholder 2"/>
          <p:cNvSpPr>
            <a:spLocks noGrp="1"/>
          </p:cNvSpPr>
          <p:nvPr>
            <p:ph idx="1"/>
          </p:nvPr>
        </p:nvSpPr>
        <p:spPr>
          <a:xfrm>
            <a:off x="838200" y="1825625"/>
            <a:ext cx="4712368" cy="4351338"/>
          </a:xfrm>
          <a:solidFill>
            <a:schemeClr val="accent4">
              <a:lumMod val="20000"/>
              <a:lumOff val="80000"/>
            </a:schemeClr>
          </a:solidFill>
        </p:spPr>
        <p:txBody>
          <a:bodyPr/>
          <a:lstStyle/>
          <a:p>
            <a:r>
              <a:rPr lang="en-US" sz="2400" dirty="0">
                <a:latin typeface="Corbel" panose="020B0503020204020204" pitchFamily="34" charset="0"/>
              </a:rPr>
              <a:t>Descriptive: describes what currently exists</a:t>
            </a:r>
          </a:p>
          <a:p>
            <a:endParaRPr lang="en-US" sz="2400" dirty="0">
              <a:latin typeface="Corbel" panose="020B0503020204020204" pitchFamily="34" charset="0"/>
            </a:endParaRPr>
          </a:p>
          <a:p>
            <a:r>
              <a:rPr lang="en-US" sz="2400" dirty="0">
                <a:latin typeface="Corbel" panose="020B0503020204020204" pitchFamily="34" charset="0"/>
              </a:rPr>
              <a:t>Relational: addresses a relationship between two or more variables</a:t>
            </a:r>
          </a:p>
          <a:p>
            <a:endParaRPr lang="en-US" sz="2400" dirty="0">
              <a:latin typeface="Corbel" panose="020B0503020204020204" pitchFamily="34" charset="0"/>
            </a:endParaRPr>
          </a:p>
          <a:p>
            <a:r>
              <a:rPr lang="en-US" sz="2400" dirty="0">
                <a:latin typeface="Corbel" panose="020B0503020204020204" pitchFamily="34" charset="0"/>
              </a:rPr>
              <a:t>Causal: allows the researcher to draw a causal inference</a:t>
            </a:r>
          </a:p>
        </p:txBody>
      </p:sp>
      <p:sp>
        <p:nvSpPr>
          <p:cNvPr id="4" name="Title 1"/>
          <p:cNvSpPr txBox="1">
            <a:spLocks/>
          </p:cNvSpPr>
          <p:nvPr/>
        </p:nvSpPr>
        <p:spPr>
          <a:xfrm>
            <a:off x="6545178" y="365125"/>
            <a:ext cx="4808621" cy="1325563"/>
          </a:xfrm>
          <a:prstGeom prst="rect">
            <a:avLst/>
          </a:prstGeom>
          <a:solidFill>
            <a:schemeClr val="accent5">
              <a:lumMod val="20000"/>
              <a:lumOff val="8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Corbel" panose="020B0503020204020204" pitchFamily="34" charset="0"/>
              </a:rPr>
              <a:t>Hypothesis</a:t>
            </a:r>
          </a:p>
        </p:txBody>
      </p:sp>
      <p:sp>
        <p:nvSpPr>
          <p:cNvPr id="5" name="Content Placeholder 2"/>
          <p:cNvSpPr txBox="1">
            <a:spLocks/>
          </p:cNvSpPr>
          <p:nvPr/>
        </p:nvSpPr>
        <p:spPr>
          <a:xfrm>
            <a:off x="6545178" y="1825625"/>
            <a:ext cx="4808621" cy="4351338"/>
          </a:xfrm>
          <a:prstGeom prst="rect">
            <a:avLst/>
          </a:prstGeom>
          <a:solidFill>
            <a:schemeClr val="accent5">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Corbel" panose="020B0503020204020204" pitchFamily="34" charset="0"/>
              </a:rPr>
              <a:t>An operational definition of a predicted answer to the research question.</a:t>
            </a:r>
          </a:p>
          <a:p>
            <a:endParaRPr lang="en-US" sz="2400" dirty="0">
              <a:latin typeface="Corbel" panose="020B0503020204020204" pitchFamily="34" charset="0"/>
            </a:endParaRPr>
          </a:p>
          <a:p>
            <a:r>
              <a:rPr lang="en-US" sz="2400" dirty="0">
                <a:latin typeface="Corbel" panose="020B0503020204020204" pitchFamily="34" charset="0"/>
              </a:rPr>
              <a:t>Matches a concept, such as intelligence, with a measurement method or tool such as a survey or scale.</a:t>
            </a:r>
          </a:p>
          <a:p>
            <a:endParaRPr lang="en-US" sz="2400" dirty="0">
              <a:latin typeface="Corbel" panose="020B0503020204020204" pitchFamily="34" charset="0"/>
            </a:endParaRPr>
          </a:p>
          <a:p>
            <a:r>
              <a:rPr lang="en-US" sz="2400" dirty="0">
                <a:latin typeface="Corbel" panose="020B0503020204020204" pitchFamily="34" charset="0"/>
              </a:rPr>
              <a:t> Operationalizing your concepts make your hypothesis testable.</a:t>
            </a:r>
          </a:p>
        </p:txBody>
      </p:sp>
    </p:spTree>
    <p:extLst>
      <p:ext uri="{BB962C8B-B14F-4D97-AF65-F5344CB8AC3E}">
        <p14:creationId xmlns:p14="http://schemas.microsoft.com/office/powerpoint/2010/main" val="1193161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214D2-DA31-8F4B-A640-BD4DE7C51601}"/>
              </a:ext>
            </a:extLst>
          </p:cNvPr>
          <p:cNvSpPr>
            <a:spLocks noGrp="1"/>
          </p:cNvSpPr>
          <p:nvPr>
            <p:ph idx="1"/>
          </p:nvPr>
        </p:nvSpPr>
        <p:spPr>
          <a:xfrm>
            <a:off x="838200" y="516835"/>
            <a:ext cx="10515600" cy="5660128"/>
          </a:xfrm>
        </p:spPr>
        <p:txBody>
          <a:bodyPr>
            <a:normAutofit fontScale="92500"/>
          </a:bodyPr>
          <a:lstStyle/>
          <a:p>
            <a:r>
              <a:rPr lang="en-US" sz="2800" b="0" i="0" kern="1200" dirty="0">
                <a:solidFill>
                  <a:schemeClr val="tx1"/>
                </a:solidFill>
                <a:effectLst/>
                <a:latin typeface="+mn-lt"/>
                <a:ea typeface="+mn-ea"/>
                <a:cs typeface="+mn-cs"/>
              </a:rPr>
              <a:t>Descriptive:</a:t>
            </a:r>
            <a:r>
              <a:rPr lang="en-US" sz="2800" b="0" i="0" kern="1200" baseline="0" dirty="0">
                <a:solidFill>
                  <a:schemeClr val="tx1"/>
                </a:solidFill>
                <a:effectLst/>
                <a:latin typeface="+mn-lt"/>
                <a:ea typeface="+mn-ea"/>
                <a:cs typeface="+mn-cs"/>
              </a:rPr>
              <a:t> </a:t>
            </a:r>
            <a:r>
              <a:rPr lang="en-US" sz="2800" b="0" i="0" kern="1200" dirty="0">
                <a:solidFill>
                  <a:schemeClr val="tx1"/>
                </a:solidFill>
                <a:effectLst/>
                <a:latin typeface="+mn-lt"/>
                <a:ea typeface="+mn-ea"/>
                <a:cs typeface="+mn-cs"/>
              </a:rPr>
              <a:t>“How much?”, “How </a:t>
            </a:r>
            <a:r>
              <a:rPr lang="en-US" sz="2800" b="1" i="0" kern="1200" dirty="0">
                <a:solidFill>
                  <a:schemeClr val="tx1"/>
                </a:solidFill>
                <a:effectLst/>
                <a:latin typeface="+mn-lt"/>
                <a:ea typeface="+mn-ea"/>
                <a:cs typeface="+mn-cs"/>
              </a:rPr>
              <a:t>regularly</a:t>
            </a:r>
            <a:r>
              <a:rPr lang="en-US" sz="2800" b="0" i="0" kern="1200" dirty="0">
                <a:solidFill>
                  <a:schemeClr val="tx1"/>
                </a:solidFill>
                <a:effectLst/>
                <a:latin typeface="+mn-lt"/>
                <a:ea typeface="+mn-ea"/>
                <a:cs typeface="+mn-cs"/>
              </a:rPr>
              <a:t>?”, “What percentage?”, “What time?”, “What is?” Primarily, a descriptive research question will be used to quantify a single variable, but there's nothing stopping you covering multiple variables within a single question.</a:t>
            </a:r>
          </a:p>
          <a:p>
            <a:endParaRPr lang="en-US" sz="2800" b="0" i="0" kern="1200" dirty="0">
              <a:solidFill>
                <a:schemeClr val="tx1"/>
              </a:solidFill>
              <a:effectLst/>
              <a:latin typeface="+mn-lt"/>
              <a:ea typeface="+mn-ea"/>
              <a:cs typeface="+mn-cs"/>
            </a:endParaRPr>
          </a:p>
          <a:p>
            <a:r>
              <a:rPr lang="en-US" sz="2800" b="0" i="0" kern="1200" dirty="0">
                <a:solidFill>
                  <a:schemeClr val="tx1"/>
                </a:solidFill>
                <a:effectLst/>
                <a:latin typeface="+mn-lt"/>
                <a:ea typeface="+mn-ea"/>
                <a:cs typeface="+mn-cs"/>
              </a:rPr>
              <a:t>Relational research questions. These types of questions </a:t>
            </a:r>
            <a:r>
              <a:rPr lang="en-US" sz="2800" b="1" i="0" kern="1200" dirty="0">
                <a:solidFill>
                  <a:schemeClr val="tx1"/>
                </a:solidFill>
                <a:effectLst/>
                <a:latin typeface="+mn-lt"/>
                <a:ea typeface="+mn-ea"/>
                <a:cs typeface="+mn-cs"/>
              </a:rPr>
              <a:t>seek to assess the relationship between two or more variables or groups</a:t>
            </a:r>
            <a:r>
              <a:rPr lang="en-US" sz="2800" b="0" i="0" kern="1200" dirty="0">
                <a:solidFill>
                  <a:schemeClr val="tx1"/>
                </a:solidFill>
                <a:effectLst/>
                <a:latin typeface="+mn-lt"/>
                <a:ea typeface="+mn-ea"/>
                <a:cs typeface="+mn-cs"/>
              </a:rPr>
              <a:t>. This type of question could be phrased as: Does the leadership style of ice cream shop employers predict job satisfaction of ice cream shop employees?</a:t>
            </a:r>
          </a:p>
          <a:p>
            <a:endParaRPr lang="en-US" sz="2800" b="0" i="0" kern="1200" dirty="0">
              <a:solidFill>
                <a:schemeClr val="tx1"/>
              </a:solidFill>
              <a:effectLst/>
              <a:latin typeface="+mn-lt"/>
              <a:ea typeface="+mn-ea"/>
              <a:cs typeface="+mn-cs"/>
            </a:endParaRPr>
          </a:p>
          <a:p>
            <a:r>
              <a:rPr lang="en-US" sz="2800" b="0" i="0" kern="1200" dirty="0">
                <a:solidFill>
                  <a:schemeClr val="tx1"/>
                </a:solidFill>
                <a:effectLst/>
                <a:latin typeface="+mn-lt"/>
                <a:ea typeface="+mn-ea"/>
                <a:cs typeface="+mn-cs"/>
              </a:rPr>
              <a:t> Cause and Effect Questions </a:t>
            </a:r>
            <a:r>
              <a:rPr lang="en-US" sz="2800" b="1" i="0" kern="1200" dirty="0">
                <a:solidFill>
                  <a:schemeClr val="tx1"/>
                </a:solidFill>
                <a:effectLst/>
                <a:latin typeface="+mn-lt"/>
                <a:ea typeface="+mn-ea"/>
                <a:cs typeface="+mn-cs"/>
              </a:rPr>
              <a:t>Designed to determine whether one or more variables causes or affects one or more outcome variables</a:t>
            </a:r>
            <a:r>
              <a:rPr lang="en-US" sz="2800" b="0" i="0" kern="1200" dirty="0">
                <a:solidFill>
                  <a:schemeClr val="tx1"/>
                </a:solidFill>
                <a:effectLst/>
                <a:latin typeface="+mn-lt"/>
                <a:ea typeface="+mn-ea"/>
                <a:cs typeface="+mn-cs"/>
              </a:rPr>
              <a:t>. What is affect of exercise on heart rate? What is the effect hand fatigue on reaction time? What are the most potent vectors for disease transmission?</a:t>
            </a:r>
            <a:endParaRPr lang="en-US" sz="2800" dirty="0"/>
          </a:p>
          <a:p>
            <a:endParaRPr lang="en-US" dirty="0"/>
          </a:p>
        </p:txBody>
      </p:sp>
    </p:spTree>
    <p:extLst>
      <p:ext uri="{BB962C8B-B14F-4D97-AF65-F5344CB8AC3E}">
        <p14:creationId xmlns:p14="http://schemas.microsoft.com/office/powerpoint/2010/main" val="471480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214D2-DA31-8F4B-A640-BD4DE7C51601}"/>
              </a:ext>
            </a:extLst>
          </p:cNvPr>
          <p:cNvSpPr>
            <a:spLocks noGrp="1"/>
          </p:cNvSpPr>
          <p:nvPr>
            <p:ph idx="1"/>
          </p:nvPr>
        </p:nvSpPr>
        <p:spPr>
          <a:xfrm>
            <a:off x="838200" y="516835"/>
            <a:ext cx="10515600" cy="5660128"/>
          </a:xfrm>
        </p:spPr>
        <p:txBody>
          <a:bodyPr>
            <a:normAutofit/>
          </a:bodyPr>
          <a:lstStyle/>
          <a:p>
            <a:pPr marL="0" indent="0">
              <a:lnSpc>
                <a:spcPct val="150000"/>
              </a:lnSpc>
              <a:buNone/>
            </a:pPr>
            <a:r>
              <a:rPr lang="en-US" sz="2400" b="1" i="0" kern="1200" dirty="0">
                <a:solidFill>
                  <a:srgbClr val="002060"/>
                </a:solidFill>
                <a:effectLst/>
                <a:latin typeface="Rockwell" panose="02060603020205020403" pitchFamily="18" charset="77"/>
              </a:rPr>
              <a:t>Descriptive:</a:t>
            </a:r>
            <a:r>
              <a:rPr lang="en-US" sz="2400" b="1" i="0" kern="1200" baseline="0" dirty="0">
                <a:solidFill>
                  <a:srgbClr val="002060"/>
                </a:solidFill>
                <a:effectLst/>
                <a:latin typeface="Rockwell" panose="02060603020205020403" pitchFamily="18" charset="77"/>
              </a:rPr>
              <a:t> </a:t>
            </a:r>
            <a:r>
              <a:rPr lang="en-US" sz="2400" b="0" i="0" kern="1200" dirty="0">
                <a:solidFill>
                  <a:schemeClr val="tx1"/>
                </a:solidFill>
                <a:effectLst/>
                <a:latin typeface="Rockwell" panose="02060603020205020403" pitchFamily="18" charset="77"/>
              </a:rPr>
              <a:t>“How much?”, “How </a:t>
            </a:r>
            <a:r>
              <a:rPr lang="en-US" sz="2400" i="0" kern="1200" dirty="0">
                <a:solidFill>
                  <a:schemeClr val="tx1"/>
                </a:solidFill>
                <a:effectLst/>
                <a:latin typeface="Rockwell" panose="02060603020205020403" pitchFamily="18" charset="77"/>
              </a:rPr>
              <a:t>regularly</a:t>
            </a:r>
            <a:r>
              <a:rPr lang="en-US" sz="2400" b="0" i="0" kern="1200" dirty="0">
                <a:solidFill>
                  <a:schemeClr val="tx1"/>
                </a:solidFill>
                <a:effectLst/>
                <a:latin typeface="Rockwell" panose="02060603020205020403" pitchFamily="18" charset="77"/>
              </a:rPr>
              <a:t>?”, “What percentage?”, “What time?”, “What is?” Primarily</a:t>
            </a:r>
            <a:r>
              <a:rPr lang="en-US" sz="2400" b="1" i="0" kern="1200" dirty="0">
                <a:solidFill>
                  <a:schemeClr val="tx1"/>
                </a:solidFill>
                <a:effectLst/>
                <a:latin typeface="Rockwell" panose="02060603020205020403" pitchFamily="18" charset="77"/>
              </a:rPr>
              <a:t>, </a:t>
            </a:r>
            <a:r>
              <a:rPr lang="en-US" sz="2400" b="1" i="0" kern="1200" dirty="0">
                <a:solidFill>
                  <a:srgbClr val="002060"/>
                </a:solidFill>
                <a:effectLst/>
                <a:latin typeface="Rockwell" panose="02060603020205020403" pitchFamily="18" charset="77"/>
              </a:rPr>
              <a:t>a descriptive research question will be used to quantify a single variable, but there's nothing stopping you covering multiple variables within a single question</a:t>
            </a:r>
            <a:r>
              <a:rPr lang="en-US" sz="2400" b="0" i="0" kern="1200" dirty="0">
                <a:solidFill>
                  <a:schemeClr val="tx1"/>
                </a:solidFill>
                <a:effectLst/>
                <a:latin typeface="Rockwell" panose="02060603020205020403" pitchFamily="18" charset="77"/>
              </a:rPr>
              <a:t>.</a:t>
            </a:r>
          </a:p>
          <a:p>
            <a:pPr marL="0" indent="0">
              <a:lnSpc>
                <a:spcPct val="150000"/>
              </a:lnSpc>
              <a:buNone/>
            </a:pPr>
            <a:endParaRPr lang="en-US" sz="2400" b="0" i="0" kern="1200" dirty="0">
              <a:solidFill>
                <a:schemeClr val="tx1"/>
              </a:solidFill>
              <a:effectLst/>
              <a:latin typeface="Rockwell" panose="02060603020205020403" pitchFamily="18" charset="77"/>
            </a:endParaRPr>
          </a:p>
        </p:txBody>
      </p:sp>
      <p:sp>
        <p:nvSpPr>
          <p:cNvPr id="2" name="TextBox 1">
            <a:extLst>
              <a:ext uri="{FF2B5EF4-FFF2-40B4-BE49-F238E27FC236}">
                <a16:creationId xmlns:a16="http://schemas.microsoft.com/office/drawing/2014/main" id="{4E2D5939-6373-6B4E-B189-3C496B306D8B}"/>
              </a:ext>
            </a:extLst>
          </p:cNvPr>
          <p:cNvSpPr txBox="1"/>
          <p:nvPr/>
        </p:nvSpPr>
        <p:spPr>
          <a:xfrm>
            <a:off x="995275" y="3118654"/>
            <a:ext cx="10201450" cy="2468368"/>
          </a:xfrm>
          <a:prstGeom prst="rect">
            <a:avLst/>
          </a:prstGeom>
          <a:solidFill>
            <a:schemeClr val="accent1">
              <a:lumMod val="20000"/>
              <a:lumOff val="80000"/>
            </a:schemeClr>
          </a:solidFill>
        </p:spPr>
        <p:txBody>
          <a:bodyPr wrap="square" rtlCol="0">
            <a:spAutoFit/>
          </a:bodyPr>
          <a:lstStyle/>
          <a:p>
            <a:pPr>
              <a:lnSpc>
                <a:spcPct val="200000"/>
              </a:lnSpc>
            </a:pPr>
            <a:r>
              <a:rPr lang="en-IN" sz="2000" b="0" i="0" dirty="0">
                <a:effectLst/>
                <a:latin typeface="Google Sans"/>
              </a:rPr>
              <a:t>What are the most common navigation patterns used by users on a specific website?</a:t>
            </a:r>
          </a:p>
          <a:p>
            <a:pPr algn="l">
              <a:lnSpc>
                <a:spcPct val="200000"/>
              </a:lnSpc>
            </a:pPr>
            <a:r>
              <a:rPr lang="en-IN" sz="2000" b="0" i="0" dirty="0">
                <a:effectLst/>
                <a:latin typeface="Google Sans"/>
              </a:rPr>
              <a:t>What are the demographics of users who frequently use a specific feature of an application?</a:t>
            </a:r>
          </a:p>
          <a:p>
            <a:pPr algn="l">
              <a:lnSpc>
                <a:spcPct val="200000"/>
              </a:lnSpc>
            </a:pPr>
            <a:r>
              <a:rPr lang="en-IN" sz="2000" b="0" i="0" dirty="0">
                <a:effectLst/>
                <a:latin typeface="Google Sans"/>
              </a:rPr>
              <a:t>How do users typically interact with a particular type of interface element (e.g., buttons, sliders)?</a:t>
            </a:r>
          </a:p>
          <a:p>
            <a:pPr algn="l">
              <a:lnSpc>
                <a:spcPct val="200000"/>
              </a:lnSpc>
            </a:pPr>
            <a:r>
              <a:rPr lang="en-IN" sz="2000" b="0" i="0" dirty="0">
                <a:effectLst/>
                <a:latin typeface="Google Sans"/>
              </a:rPr>
              <a:t>What are the common error messages users encounter when using a software application?</a:t>
            </a:r>
          </a:p>
        </p:txBody>
      </p:sp>
    </p:spTree>
    <p:extLst>
      <p:ext uri="{BB962C8B-B14F-4D97-AF65-F5344CB8AC3E}">
        <p14:creationId xmlns:p14="http://schemas.microsoft.com/office/powerpoint/2010/main" val="32762023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214D2-DA31-8F4B-A640-BD4DE7C51601}"/>
              </a:ext>
            </a:extLst>
          </p:cNvPr>
          <p:cNvSpPr>
            <a:spLocks noGrp="1"/>
          </p:cNvSpPr>
          <p:nvPr>
            <p:ph idx="1"/>
          </p:nvPr>
        </p:nvSpPr>
        <p:spPr>
          <a:xfrm>
            <a:off x="838200" y="516835"/>
            <a:ext cx="10515600" cy="5660128"/>
          </a:xfrm>
        </p:spPr>
        <p:txBody>
          <a:bodyPr>
            <a:normAutofit/>
          </a:bodyPr>
          <a:lstStyle/>
          <a:p>
            <a:pPr marL="0" indent="0">
              <a:lnSpc>
                <a:spcPct val="150000"/>
              </a:lnSpc>
              <a:buNone/>
            </a:pPr>
            <a:r>
              <a:rPr lang="en-US" sz="2400" b="1" i="0" kern="1200" dirty="0">
                <a:solidFill>
                  <a:schemeClr val="accent2">
                    <a:lumMod val="75000"/>
                  </a:schemeClr>
                </a:solidFill>
                <a:effectLst/>
                <a:latin typeface="Rockwell" panose="02060603020205020403" pitchFamily="18" charset="77"/>
              </a:rPr>
              <a:t>Relational research questions:</a:t>
            </a:r>
            <a:r>
              <a:rPr lang="en-US" sz="2400" b="0" i="0" kern="1200" dirty="0">
                <a:solidFill>
                  <a:schemeClr val="accent2">
                    <a:lumMod val="75000"/>
                  </a:schemeClr>
                </a:solidFill>
                <a:effectLst/>
                <a:latin typeface="Rockwell" panose="02060603020205020403" pitchFamily="18" charset="77"/>
              </a:rPr>
              <a:t> </a:t>
            </a:r>
            <a:r>
              <a:rPr lang="en-US" sz="2400" b="0" i="0" kern="1200" dirty="0">
                <a:solidFill>
                  <a:schemeClr val="tx1"/>
                </a:solidFill>
                <a:effectLst/>
                <a:latin typeface="Rockwell" panose="02060603020205020403" pitchFamily="18" charset="77"/>
              </a:rPr>
              <a:t>These types of questions </a:t>
            </a:r>
            <a:r>
              <a:rPr lang="en-US" sz="2400" b="1" i="0" kern="1200" dirty="0">
                <a:solidFill>
                  <a:schemeClr val="accent2">
                    <a:lumMod val="75000"/>
                  </a:schemeClr>
                </a:solidFill>
                <a:effectLst/>
                <a:latin typeface="Rockwell" panose="02060603020205020403" pitchFamily="18" charset="77"/>
              </a:rPr>
              <a:t>seek to assess the relationship between two or more variables or groups</a:t>
            </a:r>
            <a:r>
              <a:rPr lang="en-US" sz="2400" b="0" i="0" kern="1200" dirty="0">
                <a:solidFill>
                  <a:schemeClr val="accent2">
                    <a:lumMod val="75000"/>
                  </a:schemeClr>
                </a:solidFill>
                <a:effectLst/>
                <a:latin typeface="Rockwell" panose="02060603020205020403" pitchFamily="18" charset="77"/>
              </a:rPr>
              <a:t>. </a:t>
            </a:r>
            <a:r>
              <a:rPr lang="en-US" sz="2400" b="0" i="0" kern="1200" dirty="0">
                <a:solidFill>
                  <a:schemeClr val="tx1"/>
                </a:solidFill>
                <a:effectLst/>
                <a:latin typeface="Rockwell" panose="02060603020205020403" pitchFamily="18" charset="77"/>
              </a:rPr>
              <a:t>This type of question could be phrased as: Does the leadership style of ice cream shop employers predict job satisfaction of ice cream shop employees?</a:t>
            </a:r>
          </a:p>
          <a:p>
            <a:pPr marL="0" indent="0">
              <a:lnSpc>
                <a:spcPct val="150000"/>
              </a:lnSpc>
              <a:buNone/>
            </a:pPr>
            <a:endParaRPr lang="en-US" sz="2400" b="0" i="0" kern="1200" dirty="0">
              <a:solidFill>
                <a:schemeClr val="tx1"/>
              </a:solidFill>
              <a:effectLst/>
              <a:latin typeface="Rockwell" panose="02060603020205020403" pitchFamily="18" charset="77"/>
            </a:endParaRPr>
          </a:p>
        </p:txBody>
      </p:sp>
      <p:sp>
        <p:nvSpPr>
          <p:cNvPr id="2" name="TextBox 1">
            <a:extLst>
              <a:ext uri="{FF2B5EF4-FFF2-40B4-BE49-F238E27FC236}">
                <a16:creationId xmlns:a16="http://schemas.microsoft.com/office/drawing/2014/main" id="{2729CAE8-0E9D-4340-89C8-725F8181657E}"/>
              </a:ext>
            </a:extLst>
          </p:cNvPr>
          <p:cNvSpPr txBox="1"/>
          <p:nvPr/>
        </p:nvSpPr>
        <p:spPr>
          <a:xfrm>
            <a:off x="838200" y="3021496"/>
            <a:ext cx="10055087" cy="3737946"/>
          </a:xfrm>
          <a:prstGeom prst="rect">
            <a:avLst/>
          </a:prstGeom>
          <a:solidFill>
            <a:schemeClr val="accent2">
              <a:lumMod val="40000"/>
              <a:lumOff val="60000"/>
            </a:schemeClr>
          </a:solidFill>
        </p:spPr>
        <p:txBody>
          <a:bodyPr wrap="square" rtlCol="0">
            <a:spAutoFit/>
          </a:bodyPr>
          <a:lstStyle/>
          <a:p>
            <a:pPr>
              <a:lnSpc>
                <a:spcPct val="150000"/>
              </a:lnSpc>
            </a:pPr>
            <a:r>
              <a:rPr lang="en-IN" sz="2000" b="0" i="0" dirty="0">
                <a:effectLst/>
                <a:latin typeface="Google Sans"/>
              </a:rPr>
              <a:t>How does the usability of a mobile app compare between users with and without prior experience using similar apps?</a:t>
            </a:r>
          </a:p>
          <a:p>
            <a:pPr>
              <a:lnSpc>
                <a:spcPct val="150000"/>
              </a:lnSpc>
            </a:pPr>
            <a:endParaRPr lang="en-IN" sz="2000" dirty="0">
              <a:latin typeface="Google Sans"/>
            </a:endParaRPr>
          </a:p>
          <a:p>
            <a:pPr>
              <a:lnSpc>
                <a:spcPct val="150000"/>
              </a:lnSpc>
            </a:pPr>
            <a:r>
              <a:rPr lang="en-IN" sz="2000" b="0" i="0" dirty="0">
                <a:effectLst/>
                <a:latin typeface="Google Sans"/>
              </a:rPr>
              <a:t>Does implementing a gamified reward system increase user engagement in a learning application?</a:t>
            </a:r>
          </a:p>
          <a:p>
            <a:pPr>
              <a:lnSpc>
                <a:spcPct val="150000"/>
              </a:lnSpc>
            </a:pPr>
            <a:endParaRPr lang="en-IN" sz="2000" dirty="0">
              <a:latin typeface="Google Sans"/>
            </a:endParaRPr>
          </a:p>
          <a:p>
            <a:pPr>
              <a:lnSpc>
                <a:spcPct val="150000"/>
              </a:lnSpc>
            </a:pPr>
            <a:r>
              <a:rPr lang="en-IN" sz="2000" b="0" i="0" dirty="0">
                <a:effectLst/>
                <a:latin typeface="Google Sans"/>
              </a:rPr>
              <a:t>Does the use of a touch-screen interface lead to faster task completion times compared to a keyboard and mouse interface?</a:t>
            </a:r>
            <a:endParaRPr lang="en-US" sz="2000" dirty="0"/>
          </a:p>
        </p:txBody>
      </p:sp>
    </p:spTree>
    <p:extLst>
      <p:ext uri="{BB962C8B-B14F-4D97-AF65-F5344CB8AC3E}">
        <p14:creationId xmlns:p14="http://schemas.microsoft.com/office/powerpoint/2010/main" val="2999741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954145-03CF-0A49-9ECE-07D696C3E5CC}"/>
              </a:ext>
            </a:extLst>
          </p:cNvPr>
          <p:cNvSpPr txBox="1"/>
          <p:nvPr/>
        </p:nvSpPr>
        <p:spPr>
          <a:xfrm>
            <a:off x="2001078" y="2853879"/>
            <a:ext cx="8653669" cy="1323439"/>
          </a:xfrm>
          <a:prstGeom prst="rect">
            <a:avLst/>
          </a:prstGeom>
          <a:noFill/>
        </p:spPr>
        <p:txBody>
          <a:bodyPr wrap="square" rtlCol="0">
            <a:spAutoFit/>
          </a:bodyPr>
          <a:lstStyle/>
          <a:p>
            <a:r>
              <a:rPr lang="en-US" sz="3200" dirty="0">
                <a:latin typeface="Rockwell" panose="02060603020205020403" pitchFamily="18" charset="77"/>
              </a:rPr>
              <a:t>Research is a systematic inquiry, the goal of which is knowledge.</a:t>
            </a:r>
          </a:p>
          <a:p>
            <a:pPr algn="r"/>
            <a:r>
              <a:rPr lang="en-US" sz="1600" dirty="0">
                <a:latin typeface="Rockwell" panose="02060603020205020403" pitchFamily="18" charset="77"/>
              </a:rPr>
              <a:t>- Bruce Archer</a:t>
            </a:r>
          </a:p>
        </p:txBody>
      </p:sp>
    </p:spTree>
    <p:extLst>
      <p:ext uri="{BB962C8B-B14F-4D97-AF65-F5344CB8AC3E}">
        <p14:creationId xmlns:p14="http://schemas.microsoft.com/office/powerpoint/2010/main" val="2733017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214D2-DA31-8F4B-A640-BD4DE7C51601}"/>
              </a:ext>
            </a:extLst>
          </p:cNvPr>
          <p:cNvSpPr>
            <a:spLocks noGrp="1"/>
          </p:cNvSpPr>
          <p:nvPr>
            <p:ph idx="1"/>
          </p:nvPr>
        </p:nvSpPr>
        <p:spPr>
          <a:xfrm>
            <a:off x="838200" y="516835"/>
            <a:ext cx="10515600" cy="5660128"/>
          </a:xfrm>
        </p:spPr>
        <p:txBody>
          <a:bodyPr>
            <a:normAutofit/>
          </a:bodyPr>
          <a:lstStyle/>
          <a:p>
            <a:pPr marL="0" indent="0">
              <a:lnSpc>
                <a:spcPct val="150000"/>
              </a:lnSpc>
              <a:buNone/>
            </a:pPr>
            <a:r>
              <a:rPr lang="en-US" sz="2400" b="1" i="0" kern="1200" dirty="0">
                <a:solidFill>
                  <a:schemeClr val="accent6">
                    <a:lumMod val="50000"/>
                  </a:schemeClr>
                </a:solidFill>
                <a:effectLst/>
                <a:latin typeface="Rockwell" panose="02060603020205020403" pitchFamily="18" charset="77"/>
              </a:rPr>
              <a:t>Cause and Effect Questions:</a:t>
            </a:r>
            <a:r>
              <a:rPr lang="en-US" sz="2400" b="0" i="0" kern="1200" dirty="0">
                <a:solidFill>
                  <a:schemeClr val="accent6">
                    <a:lumMod val="50000"/>
                  </a:schemeClr>
                </a:solidFill>
                <a:effectLst/>
                <a:latin typeface="Rockwell" panose="02060603020205020403" pitchFamily="18" charset="77"/>
              </a:rPr>
              <a:t> </a:t>
            </a:r>
            <a:r>
              <a:rPr lang="en-US" sz="2400" b="1" i="0" kern="1200" dirty="0">
                <a:solidFill>
                  <a:schemeClr val="accent6">
                    <a:lumMod val="50000"/>
                  </a:schemeClr>
                </a:solidFill>
                <a:effectLst/>
                <a:latin typeface="Rockwell" panose="02060603020205020403" pitchFamily="18" charset="77"/>
              </a:rPr>
              <a:t>Designed to determine whether one or more variables causes or affects one or more outcome variables</a:t>
            </a:r>
            <a:r>
              <a:rPr lang="en-US" sz="2400" b="0" i="0" kern="1200" dirty="0">
                <a:solidFill>
                  <a:schemeClr val="accent6">
                    <a:lumMod val="50000"/>
                  </a:schemeClr>
                </a:solidFill>
                <a:effectLst/>
                <a:latin typeface="Rockwell" panose="02060603020205020403" pitchFamily="18" charset="77"/>
              </a:rPr>
              <a:t>. </a:t>
            </a:r>
            <a:r>
              <a:rPr lang="en-US" sz="2400" b="0" i="0" kern="1200" dirty="0">
                <a:solidFill>
                  <a:schemeClr val="tx1"/>
                </a:solidFill>
                <a:effectLst/>
                <a:latin typeface="Rockwell" panose="02060603020205020403" pitchFamily="18" charset="77"/>
              </a:rPr>
              <a:t>What is affect of exercise on heart rate? What is the effect hand fatigue on reaction time? What are the most potent vectors for disease transmission?</a:t>
            </a:r>
            <a:endParaRPr lang="en-US" sz="2400" dirty="0">
              <a:latin typeface="Rockwell" panose="02060603020205020403" pitchFamily="18" charset="77"/>
            </a:endParaRPr>
          </a:p>
        </p:txBody>
      </p:sp>
      <p:sp>
        <p:nvSpPr>
          <p:cNvPr id="2" name="TextBox 1">
            <a:extLst>
              <a:ext uri="{FF2B5EF4-FFF2-40B4-BE49-F238E27FC236}">
                <a16:creationId xmlns:a16="http://schemas.microsoft.com/office/drawing/2014/main" id="{8A761F14-90A6-6D46-A3A5-DBDB0AE6C547}"/>
              </a:ext>
            </a:extLst>
          </p:cNvPr>
          <p:cNvSpPr txBox="1"/>
          <p:nvPr/>
        </p:nvSpPr>
        <p:spPr>
          <a:xfrm>
            <a:off x="1156252" y="3064883"/>
            <a:ext cx="9879496" cy="3276282"/>
          </a:xfrm>
          <a:prstGeom prst="rect">
            <a:avLst/>
          </a:prstGeom>
          <a:solidFill>
            <a:schemeClr val="accent6">
              <a:lumMod val="20000"/>
              <a:lumOff val="80000"/>
            </a:schemeClr>
          </a:solidFill>
        </p:spPr>
        <p:txBody>
          <a:bodyPr wrap="square" rtlCol="0">
            <a:spAutoFit/>
          </a:bodyPr>
          <a:lstStyle/>
          <a:p>
            <a:pPr algn="l">
              <a:lnSpc>
                <a:spcPct val="150000"/>
              </a:lnSpc>
            </a:pPr>
            <a:r>
              <a:rPr lang="en-IN" sz="2000" b="0" i="0" dirty="0">
                <a:effectLst/>
                <a:latin typeface="Google Sans"/>
              </a:rPr>
              <a:t>What are the effects of a specific design element or feature on user performance or efficiency?</a:t>
            </a:r>
          </a:p>
          <a:p>
            <a:pPr algn="l">
              <a:lnSpc>
                <a:spcPct val="150000"/>
              </a:lnSpc>
            </a:pPr>
            <a:r>
              <a:rPr lang="en-IN" sz="2000" b="1" i="0" dirty="0">
                <a:effectLst/>
                <a:latin typeface="Google Sans"/>
              </a:rPr>
              <a:t>Examples:</a:t>
            </a:r>
            <a:endParaRPr lang="en-IN" sz="2000" b="0" i="0" dirty="0">
              <a:effectLst/>
              <a:latin typeface="Google Sans"/>
            </a:endParaRPr>
          </a:p>
          <a:p>
            <a:pPr algn="l">
              <a:lnSpc>
                <a:spcPct val="150000"/>
              </a:lnSpc>
            </a:pPr>
            <a:r>
              <a:rPr lang="en-IN" sz="2000" b="0" i="0" dirty="0">
                <a:effectLst/>
                <a:latin typeface="Google Sans"/>
              </a:rPr>
              <a:t>Does a new navigation system improve task completion time?</a:t>
            </a:r>
          </a:p>
          <a:p>
            <a:pPr algn="l">
              <a:lnSpc>
                <a:spcPct val="150000"/>
              </a:lnSpc>
            </a:pPr>
            <a:r>
              <a:rPr lang="en-IN" sz="2000" b="0" i="0" dirty="0">
                <a:effectLst/>
                <a:latin typeface="Google Sans"/>
              </a:rPr>
              <a:t>Does a particular feedback mechanism reduce errors?</a:t>
            </a:r>
          </a:p>
          <a:p>
            <a:pPr algn="l">
              <a:lnSpc>
                <a:spcPct val="150000"/>
              </a:lnSpc>
            </a:pPr>
            <a:r>
              <a:rPr lang="en-IN" sz="2000" b="0" i="0" dirty="0">
                <a:effectLst/>
                <a:latin typeface="Google Sans"/>
              </a:rPr>
              <a:t>Does a change in layout affect user satisfaction?</a:t>
            </a:r>
          </a:p>
          <a:p>
            <a:pPr>
              <a:lnSpc>
                <a:spcPct val="150000"/>
              </a:lnSpc>
            </a:pPr>
            <a:endParaRPr lang="en-US" sz="2000" dirty="0"/>
          </a:p>
        </p:txBody>
      </p:sp>
    </p:spTree>
    <p:extLst>
      <p:ext uri="{BB962C8B-B14F-4D97-AF65-F5344CB8AC3E}">
        <p14:creationId xmlns:p14="http://schemas.microsoft.com/office/powerpoint/2010/main" val="2107011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rbel" panose="020B0503020204020204" pitchFamily="34" charset="0"/>
              </a:rPr>
              <a:t>Research Question</a:t>
            </a:r>
          </a:p>
        </p:txBody>
      </p:sp>
      <p:sp>
        <p:nvSpPr>
          <p:cNvPr id="3" name="Content Placeholder 2"/>
          <p:cNvSpPr>
            <a:spLocks noGrp="1"/>
          </p:cNvSpPr>
          <p:nvPr>
            <p:ph idx="1"/>
          </p:nvPr>
        </p:nvSpPr>
        <p:spPr/>
        <p:txBody>
          <a:bodyPr/>
          <a:lstStyle/>
          <a:p>
            <a:pPr>
              <a:lnSpc>
                <a:spcPct val="150000"/>
              </a:lnSpc>
            </a:pPr>
            <a:r>
              <a:rPr lang="en-US" dirty="0">
                <a:latin typeface="Corbel" panose="020B0503020204020204" pitchFamily="34" charset="0"/>
              </a:rPr>
              <a:t>A </a:t>
            </a:r>
            <a:r>
              <a:rPr lang="en-US" b="1" dirty="0">
                <a:latin typeface="Corbel" panose="020B0503020204020204" pitchFamily="34" charset="0"/>
              </a:rPr>
              <a:t>research question</a:t>
            </a:r>
            <a:r>
              <a:rPr lang="en-US" dirty="0">
                <a:latin typeface="Corbel" panose="020B0503020204020204" pitchFamily="34" charset="0"/>
              </a:rPr>
              <a:t> is 'a question that a research project sets out to answer‘</a:t>
            </a:r>
          </a:p>
          <a:p>
            <a:pPr>
              <a:lnSpc>
                <a:spcPct val="150000"/>
              </a:lnSpc>
            </a:pPr>
            <a:r>
              <a:rPr lang="en-US" dirty="0">
                <a:latin typeface="Corbel" panose="020B0503020204020204" pitchFamily="34" charset="0"/>
              </a:rPr>
              <a:t>Formation of the research question is largely determined by, and likewise influences, where and what kind of information will be sought.</a:t>
            </a:r>
          </a:p>
          <a:p>
            <a:pPr>
              <a:lnSpc>
                <a:spcPct val="150000"/>
              </a:lnSpc>
            </a:pPr>
            <a:r>
              <a:rPr lang="en-US" dirty="0">
                <a:latin typeface="Corbel" panose="020B0503020204020204" pitchFamily="34" charset="0"/>
              </a:rPr>
              <a:t>The research question must be accurately and clearly defined.</a:t>
            </a:r>
          </a:p>
        </p:txBody>
      </p:sp>
    </p:spTree>
    <p:extLst>
      <p:ext uri="{BB962C8B-B14F-4D97-AF65-F5344CB8AC3E}">
        <p14:creationId xmlns:p14="http://schemas.microsoft.com/office/powerpoint/2010/main" val="5719027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1895"/>
            <a:ext cx="10515600" cy="5455068"/>
          </a:xfrm>
        </p:spPr>
        <p:txBody>
          <a:bodyPr>
            <a:normAutofit/>
          </a:bodyPr>
          <a:lstStyle/>
          <a:p>
            <a:pPr>
              <a:lnSpc>
                <a:spcPct val="150000"/>
              </a:lnSpc>
            </a:pPr>
            <a:r>
              <a:rPr lang="en-US" dirty="0">
                <a:latin typeface="Corbel" panose="020B0503020204020204" pitchFamily="34" charset="0"/>
              </a:rPr>
              <a:t>The investigator must first identify the type of study (qualitative, quantitative, or mixed) before the research question is developed. </a:t>
            </a:r>
          </a:p>
          <a:p>
            <a:pPr>
              <a:lnSpc>
                <a:spcPct val="150000"/>
              </a:lnSpc>
            </a:pPr>
            <a:endParaRPr lang="en-US" dirty="0">
              <a:latin typeface="Corbel" panose="020B0503020204020204" pitchFamily="34" charset="0"/>
            </a:endParaRPr>
          </a:p>
          <a:p>
            <a:pPr>
              <a:lnSpc>
                <a:spcPct val="150000"/>
              </a:lnSpc>
            </a:pPr>
            <a:r>
              <a:rPr lang="en-US" dirty="0">
                <a:latin typeface="Corbel" panose="020B0503020204020204" pitchFamily="34" charset="0"/>
              </a:rPr>
              <a:t>Forming the research question may become an iterative process when parameters of the research process, such as field of study or methodology, do not fit the original question. </a:t>
            </a:r>
          </a:p>
          <a:p>
            <a:pPr marL="0" indent="0">
              <a:lnSpc>
                <a:spcPct val="150000"/>
              </a:lnSpc>
              <a:buNone/>
            </a:pPr>
            <a:endParaRPr lang="en-US" dirty="0">
              <a:latin typeface="Corbel" panose="020B0503020204020204" pitchFamily="34" charset="0"/>
            </a:endParaRPr>
          </a:p>
        </p:txBody>
      </p:sp>
    </p:spTree>
    <p:extLst>
      <p:ext uri="{BB962C8B-B14F-4D97-AF65-F5344CB8AC3E}">
        <p14:creationId xmlns:p14="http://schemas.microsoft.com/office/powerpoint/2010/main" val="389184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Corbel" panose="020B0503020204020204" pitchFamily="34" charset="0"/>
              </a:rPr>
              <a:t>FINER method for formulating research question</a:t>
            </a:r>
          </a:p>
        </p:txBody>
      </p:sp>
      <p:sp>
        <p:nvSpPr>
          <p:cNvPr id="3" name="Content Placeholder 2"/>
          <p:cNvSpPr>
            <a:spLocks noGrp="1"/>
          </p:cNvSpPr>
          <p:nvPr>
            <p:ph idx="1"/>
          </p:nvPr>
        </p:nvSpPr>
        <p:spPr>
          <a:xfrm>
            <a:off x="838200" y="1588168"/>
            <a:ext cx="10515600" cy="4588795"/>
          </a:xfrm>
        </p:spPr>
        <p:txBody>
          <a:bodyPr>
            <a:normAutofit/>
          </a:bodyPr>
          <a:lstStyle/>
          <a:p>
            <a:pPr>
              <a:lnSpc>
                <a:spcPct val="150000"/>
              </a:lnSpc>
            </a:pPr>
            <a:r>
              <a:rPr lang="en-US" sz="2000" dirty="0">
                <a:latin typeface="Corbel" panose="020B0503020204020204" pitchFamily="34" charset="0"/>
              </a:rPr>
              <a:t>The FINER method prompts researchers to determine whether one has the means and interest to conduct the study. It also asks one to consider the ethical ramifications, as well as the relevancy of the research.</a:t>
            </a:r>
          </a:p>
        </p:txBody>
      </p:sp>
      <p:pic>
        <p:nvPicPr>
          <p:cNvPr id="2050" name="Picture 2" descr="https://arintconferences.com/wp-content/uploads/2018/12/pi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0359" y="3759032"/>
            <a:ext cx="8299683" cy="255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911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Lst>
          </a:blip>
          <a:stretch>
            <a:fillRect/>
          </a:stretch>
        </p:blipFill>
        <p:spPr>
          <a:xfrm>
            <a:off x="1506176" y="483017"/>
            <a:ext cx="9407969" cy="1634541"/>
          </a:xfrm>
          <a:prstGeom prst="rect">
            <a:avLst/>
          </a:prstGeom>
        </p:spPr>
      </p:pic>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colorTemperature colorTemp="5300"/>
                    </a14:imgEffect>
                  </a14:imgLayer>
                </a14:imgProps>
              </a:ext>
            </a:extLst>
          </a:blip>
          <a:stretch>
            <a:fillRect/>
          </a:stretch>
        </p:blipFill>
        <p:spPr>
          <a:xfrm>
            <a:off x="1506176" y="2474495"/>
            <a:ext cx="9309936" cy="1965158"/>
          </a:xfrm>
          <a:prstGeom prst="rect">
            <a:avLst/>
          </a:prstGeom>
        </p:spPr>
      </p:pic>
      <p:pic>
        <p:nvPicPr>
          <p:cNvPr id="7" name="Picture 6"/>
          <p:cNvPicPr>
            <a:picLocks noChangeAspect="1"/>
          </p:cNvPicPr>
          <p:nvPr/>
        </p:nvPicPr>
        <p:blipFill>
          <a:blip r:embed="rId6">
            <a:duotone>
              <a:prstClr val="black"/>
              <a:schemeClr val="bg1">
                <a:lumMod val="95000"/>
                <a:tint val="45000"/>
                <a:satMod val="400000"/>
              </a:schemeClr>
            </a:duotone>
          </a:blip>
          <a:stretch>
            <a:fillRect/>
          </a:stretch>
        </p:blipFill>
        <p:spPr>
          <a:xfrm>
            <a:off x="1506176" y="4796589"/>
            <a:ext cx="9309936" cy="1741611"/>
          </a:xfrm>
          <a:prstGeom prst="rect">
            <a:avLst/>
          </a:prstGeom>
        </p:spPr>
      </p:pic>
    </p:spTree>
    <p:extLst>
      <p:ext uri="{BB962C8B-B14F-4D97-AF65-F5344CB8AC3E}">
        <p14:creationId xmlns:p14="http://schemas.microsoft.com/office/powerpoint/2010/main" val="2916066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fontScale="70000" lnSpcReduction="20000"/>
          </a:bodyPr>
          <a:lstStyle/>
          <a:p>
            <a:pPr>
              <a:lnSpc>
                <a:spcPct val="160000"/>
              </a:lnSpc>
            </a:pPr>
            <a:r>
              <a:rPr lang="en-US" dirty="0"/>
              <a:t> Variables are measurable characteristics or properties of people or things that can take on different values.  In contrast, characteristics that do not vary are constants.</a:t>
            </a:r>
          </a:p>
          <a:p>
            <a:pPr>
              <a:lnSpc>
                <a:spcPct val="160000"/>
              </a:lnSpc>
            </a:pPr>
            <a:endParaRPr lang="en-US" dirty="0"/>
          </a:p>
          <a:p>
            <a:pPr>
              <a:lnSpc>
                <a:spcPct val="160000"/>
              </a:lnSpc>
            </a:pPr>
            <a:r>
              <a:rPr lang="en-US" dirty="0"/>
              <a:t>A hypothesis states a presumed relationship between two variables in a way that can be tested with empirical data.  It may take the form of a cause-effect statement, or an "if x,...then y" statement.</a:t>
            </a:r>
          </a:p>
          <a:p>
            <a:pPr>
              <a:lnSpc>
                <a:spcPct val="160000"/>
              </a:lnSpc>
            </a:pPr>
            <a:endParaRPr lang="en-US" dirty="0"/>
          </a:p>
          <a:p>
            <a:pPr>
              <a:lnSpc>
                <a:spcPct val="160000"/>
              </a:lnSpc>
            </a:pPr>
            <a:r>
              <a:rPr lang="en-US" dirty="0"/>
              <a:t>The cause is called the independent variable; and the effect is called the dependent variable.</a:t>
            </a:r>
          </a:p>
        </p:txBody>
      </p:sp>
    </p:spTree>
    <p:extLst>
      <p:ext uri="{BB962C8B-B14F-4D97-AF65-F5344CB8AC3E}">
        <p14:creationId xmlns:p14="http://schemas.microsoft.com/office/powerpoint/2010/main" val="2752154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EE520C-6939-2047-8A8E-46C8921A4C8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21384DF-6E54-9C4F-8D60-2A57EA80A37F}"/>
              </a:ext>
            </a:extLst>
          </p:cNvPr>
          <p:cNvPicPr>
            <a:picLocks noChangeAspect="1"/>
          </p:cNvPicPr>
          <p:nvPr/>
        </p:nvPicPr>
        <p:blipFill>
          <a:blip r:embed="rId2"/>
          <a:stretch>
            <a:fillRect/>
          </a:stretch>
        </p:blipFill>
        <p:spPr>
          <a:xfrm>
            <a:off x="755650" y="1282700"/>
            <a:ext cx="10680700" cy="4292600"/>
          </a:xfrm>
          <a:prstGeom prst="rect">
            <a:avLst/>
          </a:prstGeom>
        </p:spPr>
      </p:pic>
    </p:spTree>
    <p:extLst>
      <p:ext uri="{BB962C8B-B14F-4D97-AF65-F5344CB8AC3E}">
        <p14:creationId xmlns:p14="http://schemas.microsoft.com/office/powerpoint/2010/main" val="32422805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33926"/>
            <a:ext cx="10515600" cy="5443037"/>
          </a:xfrm>
        </p:spPr>
        <p:txBody>
          <a:bodyPr>
            <a:normAutofit fontScale="70000" lnSpcReduction="20000"/>
          </a:bodyPr>
          <a:lstStyle/>
          <a:p>
            <a:pPr>
              <a:lnSpc>
                <a:spcPct val="170000"/>
              </a:lnSpc>
            </a:pPr>
            <a:r>
              <a:rPr lang="en-US" dirty="0"/>
              <a:t>Relationships can be of several forms:  linear, or non-linear.  Linear relationships can be either direct (positive) or inverse (negative).</a:t>
            </a:r>
          </a:p>
          <a:p>
            <a:pPr>
              <a:lnSpc>
                <a:spcPct val="170000"/>
              </a:lnSpc>
            </a:pPr>
            <a:endParaRPr lang="en-US" dirty="0"/>
          </a:p>
          <a:p>
            <a:pPr>
              <a:lnSpc>
                <a:spcPct val="170000"/>
              </a:lnSpc>
            </a:pPr>
            <a:r>
              <a:rPr lang="en-US" dirty="0"/>
              <a:t>In a direct or positive relationship, the values of both variables increase together or decrease together.  That is, if one increases in value, so does the other; if one decreases in value, so does the other.</a:t>
            </a:r>
          </a:p>
          <a:p>
            <a:pPr>
              <a:lnSpc>
                <a:spcPct val="170000"/>
              </a:lnSpc>
            </a:pPr>
            <a:endParaRPr lang="en-US" dirty="0"/>
          </a:p>
          <a:p>
            <a:pPr>
              <a:lnSpc>
                <a:spcPct val="170000"/>
              </a:lnSpc>
            </a:pPr>
            <a:r>
              <a:rPr lang="en-US" dirty="0"/>
              <a:t>In an inverse or negative relationship, the values of the variables change in opposite directions.  That is, if the independent variable increases in value, the dependent variable decreases; if the independent variable decreases in value, the dependent variable increases.</a:t>
            </a:r>
          </a:p>
          <a:p>
            <a:pPr>
              <a:lnSpc>
                <a:spcPct val="170000"/>
              </a:lnSpc>
            </a:pPr>
            <a:endParaRPr lang="en-US" dirty="0"/>
          </a:p>
          <a:p>
            <a:pPr>
              <a:lnSpc>
                <a:spcPct val="170000"/>
              </a:lnSpc>
            </a:pPr>
            <a:endParaRPr lang="en-US" dirty="0"/>
          </a:p>
          <a:p>
            <a:pPr>
              <a:lnSpc>
                <a:spcPct val="170000"/>
              </a:lnSpc>
            </a:pPr>
            <a:endParaRPr lang="en-US" dirty="0"/>
          </a:p>
        </p:txBody>
      </p:sp>
    </p:spTree>
    <p:extLst>
      <p:ext uri="{BB962C8B-B14F-4D97-AF65-F5344CB8AC3E}">
        <p14:creationId xmlns:p14="http://schemas.microsoft.com/office/powerpoint/2010/main" val="30357728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6747"/>
            <a:ext cx="10515600" cy="5130216"/>
          </a:xfrm>
        </p:spPr>
        <p:txBody>
          <a:bodyPr>
            <a:normAutofit/>
          </a:bodyPr>
          <a:lstStyle/>
          <a:p>
            <a:pPr>
              <a:lnSpc>
                <a:spcPct val="170000"/>
              </a:lnSpc>
            </a:pPr>
            <a:r>
              <a:rPr lang="en-US" sz="2000" dirty="0"/>
              <a:t>In a non-linear relationship, there is no easy way to describe how the values of the dependent variable are affected by changes in the values of the independent variable.</a:t>
            </a:r>
          </a:p>
          <a:p>
            <a:pPr>
              <a:lnSpc>
                <a:spcPct val="170000"/>
              </a:lnSpc>
            </a:pPr>
            <a:endParaRPr lang="en-US" sz="2000" dirty="0"/>
          </a:p>
          <a:p>
            <a:pPr>
              <a:lnSpc>
                <a:spcPct val="170000"/>
              </a:lnSpc>
            </a:pPr>
            <a:r>
              <a:rPr lang="en-US" sz="2000" dirty="0"/>
              <a:t>If there is no discernable relationship between two variables, they are said to be unrelated, or to have a null relationship.  Changes in the values of the variables are due to random events, not the influence of one upon the other.</a:t>
            </a:r>
          </a:p>
          <a:p>
            <a:endParaRPr lang="en-US" sz="2000" dirty="0"/>
          </a:p>
        </p:txBody>
      </p:sp>
    </p:spTree>
    <p:extLst>
      <p:ext uri="{BB962C8B-B14F-4D97-AF65-F5344CB8AC3E}">
        <p14:creationId xmlns:p14="http://schemas.microsoft.com/office/powerpoint/2010/main" val="31918258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a:t>
            </a:r>
          </a:p>
        </p:txBody>
      </p:sp>
      <p:sp>
        <p:nvSpPr>
          <p:cNvPr id="4" name="Rectangle 3"/>
          <p:cNvSpPr/>
          <p:nvPr/>
        </p:nvSpPr>
        <p:spPr>
          <a:xfrm>
            <a:off x="952499" y="3016251"/>
            <a:ext cx="10166685" cy="1711366"/>
          </a:xfrm>
          <a:prstGeom prst="rect">
            <a:avLst/>
          </a:prstGeom>
        </p:spPr>
        <p:txBody>
          <a:bodyPr wrap="square">
            <a:spAutoFit/>
          </a:bodyPr>
          <a:lstStyle/>
          <a:p>
            <a:pPr>
              <a:lnSpc>
                <a:spcPct val="150000"/>
              </a:lnSpc>
            </a:pPr>
            <a:r>
              <a:rPr lang="en-US" dirty="0"/>
              <a:t>If hypotheses are used, there are two forms: (a) null and (b) alternative. A null hypothesis represents the</a:t>
            </a:r>
          </a:p>
          <a:p>
            <a:pPr>
              <a:lnSpc>
                <a:spcPct val="150000"/>
              </a:lnSpc>
            </a:pPr>
            <a:r>
              <a:rPr lang="en-US" dirty="0"/>
              <a:t>traditional approach: It makes a prediction that in the general population, no relationship or no</a:t>
            </a:r>
          </a:p>
          <a:p>
            <a:pPr>
              <a:lnSpc>
                <a:spcPct val="150000"/>
              </a:lnSpc>
            </a:pPr>
            <a:r>
              <a:rPr lang="en-US" dirty="0"/>
              <a:t>significant difference exists between groups on a variable. The wording is, “There is no difference (or</a:t>
            </a:r>
          </a:p>
          <a:p>
            <a:pPr>
              <a:lnSpc>
                <a:spcPct val="150000"/>
              </a:lnSpc>
            </a:pPr>
            <a:r>
              <a:rPr lang="en-US" dirty="0"/>
              <a:t>relationship)” between the groups.</a:t>
            </a:r>
          </a:p>
        </p:txBody>
      </p:sp>
      <p:sp>
        <p:nvSpPr>
          <p:cNvPr id="5" name="Rectangle 4"/>
          <p:cNvSpPr/>
          <p:nvPr/>
        </p:nvSpPr>
        <p:spPr>
          <a:xfrm>
            <a:off x="952499" y="1690688"/>
            <a:ext cx="10166685" cy="880369"/>
          </a:xfrm>
          <a:prstGeom prst="rect">
            <a:avLst/>
          </a:prstGeom>
        </p:spPr>
        <p:txBody>
          <a:bodyPr wrap="square">
            <a:spAutoFit/>
          </a:bodyPr>
          <a:lstStyle/>
          <a:p>
            <a:pPr>
              <a:lnSpc>
                <a:spcPct val="150000"/>
              </a:lnSpc>
            </a:pPr>
            <a:r>
              <a:rPr lang="en-US" dirty="0"/>
              <a:t>A hypothesis (plural hypotheses) is a proposed explanation for a phenomenon. For a hypothesis to be a scientific hypothesis, the scientific method requires that one can test it.</a:t>
            </a:r>
          </a:p>
        </p:txBody>
      </p:sp>
      <p:sp>
        <p:nvSpPr>
          <p:cNvPr id="6" name="Rectangle 5"/>
          <p:cNvSpPr/>
          <p:nvPr/>
        </p:nvSpPr>
        <p:spPr>
          <a:xfrm>
            <a:off x="952499" y="4999373"/>
            <a:ext cx="10060405" cy="880369"/>
          </a:xfrm>
          <a:prstGeom prst="rect">
            <a:avLst/>
          </a:prstGeom>
        </p:spPr>
        <p:txBody>
          <a:bodyPr wrap="square">
            <a:spAutoFit/>
          </a:bodyPr>
          <a:lstStyle/>
          <a:p>
            <a:pPr>
              <a:lnSpc>
                <a:spcPct val="150000"/>
              </a:lnSpc>
            </a:pPr>
            <a:r>
              <a:rPr lang="en-US" dirty="0"/>
              <a:t>The alternative hypothesis is a position that states something is happening, a new theory is preferred instead of an old one (null hypothesis)</a:t>
            </a:r>
          </a:p>
        </p:txBody>
      </p:sp>
    </p:spTree>
    <p:extLst>
      <p:ext uri="{BB962C8B-B14F-4D97-AF65-F5344CB8AC3E}">
        <p14:creationId xmlns:p14="http://schemas.microsoft.com/office/powerpoint/2010/main" val="508091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0225" y="1551712"/>
            <a:ext cx="8758238" cy="3672800"/>
          </a:xfrm>
          <a:prstGeom prst="rect">
            <a:avLst/>
          </a:prstGeom>
        </p:spPr>
        <p:txBody>
          <a:bodyPr wrap="square">
            <a:spAutoFit/>
          </a:bodyPr>
          <a:lstStyle/>
          <a:p>
            <a:pPr>
              <a:lnSpc>
                <a:spcPct val="200000"/>
              </a:lnSpc>
            </a:pPr>
            <a:r>
              <a:rPr lang="en-US" sz="2400" dirty="0">
                <a:latin typeface="Rockwell" panose="02060603020205020403" pitchFamily="18" charset="77"/>
                <a:ea typeface="Helvetica" charset="0"/>
                <a:cs typeface="Helvetica" charset="0"/>
              </a:rPr>
              <a:t>“Research is generally defined as a systematic investigation that establishes novel facts, solves new or existing problems, proves new ideas, or develops new theories. It is primarily associated with the search for knowledge, especially in the sciences and technological fields.”</a:t>
            </a:r>
            <a:endParaRPr lang="en-US" sz="2400" dirty="0">
              <a:effectLst/>
              <a:latin typeface="Rockwell" panose="02060603020205020403" pitchFamily="18" charset="77"/>
              <a:ea typeface="Helvetica" charset="0"/>
              <a:cs typeface="Helvetica" charset="0"/>
            </a:endParaRPr>
          </a:p>
        </p:txBody>
      </p:sp>
    </p:spTree>
    <p:extLst>
      <p:ext uri="{BB962C8B-B14F-4D97-AF65-F5344CB8AC3E}">
        <p14:creationId xmlns:p14="http://schemas.microsoft.com/office/powerpoint/2010/main" val="947595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70810" y="1720840"/>
            <a:ext cx="10142621" cy="2957861"/>
          </a:xfrm>
          <a:prstGeom prst="rect">
            <a:avLst/>
          </a:prstGeom>
        </p:spPr>
        <p:txBody>
          <a:bodyPr wrap="square">
            <a:spAutoFit/>
          </a:bodyPr>
          <a:lstStyle/>
          <a:p>
            <a:pPr>
              <a:lnSpc>
                <a:spcPct val="150000"/>
              </a:lnSpc>
            </a:pPr>
            <a:r>
              <a:rPr lang="en-US" dirty="0"/>
              <a:t>Example: A Null Hypothesis</a:t>
            </a:r>
          </a:p>
          <a:p>
            <a:pPr>
              <a:lnSpc>
                <a:spcPct val="150000"/>
              </a:lnSpc>
            </a:pPr>
            <a:r>
              <a:rPr lang="en-US" dirty="0"/>
              <a:t>An investigator might examine three types of reinforcement for children with autism: (a) verbal cues, (b) a reward, and (c) no reinforcement. The investigator collects behavioral measures assessing social interaction of the children with their siblings. A null hypothesis might read as follows:</a:t>
            </a:r>
          </a:p>
          <a:p>
            <a:pPr>
              <a:lnSpc>
                <a:spcPct val="150000"/>
              </a:lnSpc>
            </a:pPr>
            <a:endParaRPr lang="en-US" dirty="0"/>
          </a:p>
          <a:p>
            <a:pPr>
              <a:lnSpc>
                <a:spcPct val="150000"/>
              </a:lnSpc>
            </a:pPr>
            <a:r>
              <a:rPr lang="en-US" dirty="0"/>
              <a:t>There is no significant difference between the effects of verbal cues, rewards, and no reinforcement in terms of social interaction for children with autism and their siblings.</a:t>
            </a:r>
          </a:p>
        </p:txBody>
      </p:sp>
    </p:spTree>
    <p:extLst>
      <p:ext uri="{BB962C8B-B14F-4D97-AF65-F5344CB8AC3E}">
        <p14:creationId xmlns:p14="http://schemas.microsoft.com/office/powerpoint/2010/main" val="2668039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A20704B-30F5-DC4D-BD9E-74A20F5238AD}"/>
              </a:ext>
            </a:extLst>
          </p:cNvPr>
          <p:cNvPicPr>
            <a:picLocks noChangeAspect="1"/>
          </p:cNvPicPr>
          <p:nvPr/>
        </p:nvPicPr>
        <p:blipFill>
          <a:blip r:embed="rId2"/>
          <a:stretch>
            <a:fillRect/>
          </a:stretch>
        </p:blipFill>
        <p:spPr>
          <a:xfrm>
            <a:off x="176971" y="281057"/>
            <a:ext cx="9969500" cy="1803400"/>
          </a:xfrm>
          <a:prstGeom prst="rect">
            <a:avLst/>
          </a:prstGeom>
        </p:spPr>
      </p:pic>
      <p:sp>
        <p:nvSpPr>
          <p:cNvPr id="7" name="TextBox 6">
            <a:extLst>
              <a:ext uri="{FF2B5EF4-FFF2-40B4-BE49-F238E27FC236}">
                <a16:creationId xmlns:a16="http://schemas.microsoft.com/office/drawing/2014/main" id="{AA05416F-8166-CF45-90E3-E0E3396ADD90}"/>
              </a:ext>
            </a:extLst>
          </p:cNvPr>
          <p:cNvSpPr txBox="1"/>
          <p:nvPr/>
        </p:nvSpPr>
        <p:spPr>
          <a:xfrm>
            <a:off x="176971" y="2215849"/>
            <a:ext cx="11372299" cy="923330"/>
          </a:xfrm>
          <a:prstGeom prst="rect">
            <a:avLst/>
          </a:prstGeom>
          <a:solidFill>
            <a:schemeClr val="accent4">
              <a:lumMod val="20000"/>
              <a:lumOff val="80000"/>
            </a:schemeClr>
          </a:solidFill>
        </p:spPr>
        <p:txBody>
          <a:bodyPr wrap="square">
            <a:spAutoFit/>
          </a:bodyPr>
          <a:lstStyle/>
          <a:p>
            <a:r>
              <a:rPr lang="en-IN" b="0" i="0" dirty="0">
                <a:solidFill>
                  <a:srgbClr val="333333"/>
                </a:solidFill>
                <a:effectLst/>
                <a:latin typeface="Open Sans" panose="020B0606030504020204" pitchFamily="34" charset="0"/>
              </a:rPr>
              <a:t>Our work mainly investigates two research questions: (1) How can the stylus and gesture be integrated into asymmetric interaction for fast and precise sketching in VR? (2) What are the benefits of integrating the stylus and gesture in asymmetric interaction for VR sketching tasks? </a:t>
            </a:r>
            <a:endParaRPr lang="en-US" dirty="0"/>
          </a:p>
        </p:txBody>
      </p:sp>
      <p:sp>
        <p:nvSpPr>
          <p:cNvPr id="9" name="TextBox 8">
            <a:extLst>
              <a:ext uri="{FF2B5EF4-FFF2-40B4-BE49-F238E27FC236}">
                <a16:creationId xmlns:a16="http://schemas.microsoft.com/office/drawing/2014/main" id="{3D6FAF30-8562-E040-868E-DD46E96F475B}"/>
              </a:ext>
            </a:extLst>
          </p:cNvPr>
          <p:cNvSpPr txBox="1"/>
          <p:nvPr/>
        </p:nvSpPr>
        <p:spPr>
          <a:xfrm>
            <a:off x="409850" y="3477997"/>
            <a:ext cx="5434359" cy="1200329"/>
          </a:xfrm>
          <a:prstGeom prst="rect">
            <a:avLst/>
          </a:prstGeom>
          <a:noFill/>
        </p:spPr>
        <p:txBody>
          <a:bodyPr wrap="square">
            <a:spAutoFit/>
          </a:bodyPr>
          <a:lstStyle/>
          <a:p>
            <a:r>
              <a:rPr lang="en-IN" b="1" i="0" dirty="0">
                <a:solidFill>
                  <a:srgbClr val="333333"/>
                </a:solidFill>
                <a:effectLst/>
                <a:latin typeface="Open Sans" panose="020B0606030504020204" pitchFamily="34" charset="0"/>
              </a:rPr>
              <a:t>H1:</a:t>
            </a:r>
            <a:r>
              <a:rPr lang="en-IN" b="0" i="0" dirty="0">
                <a:solidFill>
                  <a:srgbClr val="333333"/>
                </a:solidFill>
                <a:effectLst/>
                <a:latin typeface="Open Sans" panose="020B0606030504020204" pitchFamily="34" charset="0"/>
              </a:rPr>
              <a:t> The integration of gesture input and stylus capabilities in asymmetric interaction can contribute to immersive and efficient VR sketching experiences.</a:t>
            </a:r>
            <a:endParaRPr lang="en-US" dirty="0"/>
          </a:p>
        </p:txBody>
      </p:sp>
      <p:sp>
        <p:nvSpPr>
          <p:cNvPr id="11" name="TextBox 10">
            <a:extLst>
              <a:ext uri="{FF2B5EF4-FFF2-40B4-BE49-F238E27FC236}">
                <a16:creationId xmlns:a16="http://schemas.microsoft.com/office/drawing/2014/main" id="{8F18BCAE-D0C8-7647-B2E0-36917A50877F}"/>
              </a:ext>
            </a:extLst>
          </p:cNvPr>
          <p:cNvSpPr txBox="1"/>
          <p:nvPr/>
        </p:nvSpPr>
        <p:spPr>
          <a:xfrm>
            <a:off x="409850" y="4760221"/>
            <a:ext cx="5434359" cy="1754326"/>
          </a:xfrm>
          <a:prstGeom prst="rect">
            <a:avLst/>
          </a:prstGeom>
          <a:noFill/>
        </p:spPr>
        <p:txBody>
          <a:bodyPr wrap="square">
            <a:spAutoFit/>
          </a:bodyPr>
          <a:lstStyle/>
          <a:p>
            <a:pPr algn="l"/>
            <a:r>
              <a:rPr lang="en-IN" b="1" i="0" dirty="0">
                <a:solidFill>
                  <a:srgbClr val="333333"/>
                </a:solidFill>
                <a:effectLst/>
                <a:latin typeface="Open Sans" panose="020B0606030504020204" pitchFamily="34" charset="0"/>
              </a:rPr>
              <a:t>H2:</a:t>
            </a:r>
            <a:r>
              <a:rPr lang="en-IN" b="0" i="0" dirty="0">
                <a:solidFill>
                  <a:srgbClr val="333333"/>
                </a:solidFill>
                <a:effectLst/>
                <a:latin typeface="Open Sans" panose="020B0606030504020204" pitchFamily="34" charset="0"/>
              </a:rPr>
              <a:t> The advanced asymmetrical approach, combining stylus and hand gestures, outperforms standard symmetric methods. It excels especially in complex, fast, and precise virtual reality sketching tasks, leveraging the combined input for optimal performance.</a:t>
            </a:r>
          </a:p>
        </p:txBody>
      </p:sp>
      <p:pic>
        <p:nvPicPr>
          <p:cNvPr id="13" name="Picture 12">
            <a:extLst>
              <a:ext uri="{FF2B5EF4-FFF2-40B4-BE49-F238E27FC236}">
                <a16:creationId xmlns:a16="http://schemas.microsoft.com/office/drawing/2014/main" id="{DDC580F4-A0CF-6642-8108-4570A72C2453}"/>
              </a:ext>
            </a:extLst>
          </p:cNvPr>
          <p:cNvPicPr>
            <a:picLocks noChangeAspect="1"/>
          </p:cNvPicPr>
          <p:nvPr/>
        </p:nvPicPr>
        <p:blipFill>
          <a:blip r:embed="rId3"/>
          <a:stretch>
            <a:fillRect/>
          </a:stretch>
        </p:blipFill>
        <p:spPr>
          <a:xfrm>
            <a:off x="5844209" y="3735598"/>
            <a:ext cx="2990105" cy="2624648"/>
          </a:xfrm>
          <a:prstGeom prst="rect">
            <a:avLst/>
          </a:prstGeom>
        </p:spPr>
      </p:pic>
      <p:pic>
        <p:nvPicPr>
          <p:cNvPr id="15" name="Picture 14">
            <a:extLst>
              <a:ext uri="{FF2B5EF4-FFF2-40B4-BE49-F238E27FC236}">
                <a16:creationId xmlns:a16="http://schemas.microsoft.com/office/drawing/2014/main" id="{9CE23956-6ED0-104D-83FC-3539F8C86CCE}"/>
              </a:ext>
            </a:extLst>
          </p:cNvPr>
          <p:cNvPicPr>
            <a:picLocks noChangeAspect="1"/>
          </p:cNvPicPr>
          <p:nvPr/>
        </p:nvPicPr>
        <p:blipFill>
          <a:blip r:embed="rId4"/>
          <a:stretch>
            <a:fillRect/>
          </a:stretch>
        </p:blipFill>
        <p:spPr>
          <a:xfrm>
            <a:off x="8992567" y="3718821"/>
            <a:ext cx="2934389" cy="2624648"/>
          </a:xfrm>
          <a:prstGeom prst="rect">
            <a:avLst/>
          </a:prstGeom>
        </p:spPr>
      </p:pic>
    </p:spTree>
    <p:extLst>
      <p:ext uri="{BB962C8B-B14F-4D97-AF65-F5344CB8AC3E}">
        <p14:creationId xmlns:p14="http://schemas.microsoft.com/office/powerpoint/2010/main" val="554014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C43ECAB-7C8A-3642-89F2-05D4BE4757A6}"/>
              </a:ext>
            </a:extLst>
          </p:cNvPr>
          <p:cNvPicPr>
            <a:picLocks noChangeAspect="1"/>
          </p:cNvPicPr>
          <p:nvPr/>
        </p:nvPicPr>
        <p:blipFill>
          <a:blip r:embed="rId2"/>
          <a:stretch>
            <a:fillRect/>
          </a:stretch>
        </p:blipFill>
        <p:spPr>
          <a:xfrm>
            <a:off x="0" y="0"/>
            <a:ext cx="6457122" cy="2391527"/>
          </a:xfrm>
          <a:prstGeom prst="rect">
            <a:avLst/>
          </a:prstGeom>
        </p:spPr>
      </p:pic>
      <p:pic>
        <p:nvPicPr>
          <p:cNvPr id="5" name="Picture 4">
            <a:extLst>
              <a:ext uri="{FF2B5EF4-FFF2-40B4-BE49-F238E27FC236}">
                <a16:creationId xmlns:a16="http://schemas.microsoft.com/office/drawing/2014/main" id="{6EF3F6D6-340D-E640-87A4-4CB3B3703F6E}"/>
              </a:ext>
            </a:extLst>
          </p:cNvPr>
          <p:cNvPicPr>
            <a:picLocks noChangeAspect="1"/>
          </p:cNvPicPr>
          <p:nvPr/>
        </p:nvPicPr>
        <p:blipFill>
          <a:blip r:embed="rId3"/>
          <a:stretch>
            <a:fillRect/>
          </a:stretch>
        </p:blipFill>
        <p:spPr>
          <a:xfrm>
            <a:off x="232465" y="2614820"/>
            <a:ext cx="6761322" cy="2672797"/>
          </a:xfrm>
          <a:prstGeom prst="rect">
            <a:avLst/>
          </a:prstGeom>
        </p:spPr>
      </p:pic>
      <p:pic>
        <p:nvPicPr>
          <p:cNvPr id="6" name="Picture 5">
            <a:extLst>
              <a:ext uri="{FF2B5EF4-FFF2-40B4-BE49-F238E27FC236}">
                <a16:creationId xmlns:a16="http://schemas.microsoft.com/office/drawing/2014/main" id="{1B6A3F21-83D3-E049-AF7A-3E6175397DCD}"/>
              </a:ext>
            </a:extLst>
          </p:cNvPr>
          <p:cNvPicPr>
            <a:picLocks noChangeAspect="1"/>
          </p:cNvPicPr>
          <p:nvPr/>
        </p:nvPicPr>
        <p:blipFill>
          <a:blip r:embed="rId4"/>
          <a:stretch>
            <a:fillRect/>
          </a:stretch>
        </p:blipFill>
        <p:spPr>
          <a:xfrm>
            <a:off x="232465" y="5670826"/>
            <a:ext cx="6553200" cy="406400"/>
          </a:xfrm>
          <a:prstGeom prst="rect">
            <a:avLst/>
          </a:prstGeom>
        </p:spPr>
      </p:pic>
      <p:pic>
        <p:nvPicPr>
          <p:cNvPr id="7" name="Picture 6">
            <a:extLst>
              <a:ext uri="{FF2B5EF4-FFF2-40B4-BE49-F238E27FC236}">
                <a16:creationId xmlns:a16="http://schemas.microsoft.com/office/drawing/2014/main" id="{F9E90A33-4A61-FE4C-93A0-E122DD40AC92}"/>
              </a:ext>
            </a:extLst>
          </p:cNvPr>
          <p:cNvPicPr>
            <a:picLocks noChangeAspect="1"/>
          </p:cNvPicPr>
          <p:nvPr/>
        </p:nvPicPr>
        <p:blipFill>
          <a:blip r:embed="rId5"/>
          <a:stretch>
            <a:fillRect/>
          </a:stretch>
        </p:blipFill>
        <p:spPr>
          <a:xfrm>
            <a:off x="331855" y="5963478"/>
            <a:ext cx="6311900" cy="647700"/>
          </a:xfrm>
          <a:prstGeom prst="rect">
            <a:avLst/>
          </a:prstGeom>
        </p:spPr>
      </p:pic>
      <p:pic>
        <p:nvPicPr>
          <p:cNvPr id="10" name="Picture 9">
            <a:extLst>
              <a:ext uri="{FF2B5EF4-FFF2-40B4-BE49-F238E27FC236}">
                <a16:creationId xmlns:a16="http://schemas.microsoft.com/office/drawing/2014/main" id="{02FF2804-F604-E74E-91E0-CA0E73D24BA4}"/>
              </a:ext>
            </a:extLst>
          </p:cNvPr>
          <p:cNvPicPr>
            <a:picLocks noChangeAspect="1"/>
          </p:cNvPicPr>
          <p:nvPr/>
        </p:nvPicPr>
        <p:blipFill>
          <a:blip r:embed="rId6"/>
          <a:stretch>
            <a:fillRect/>
          </a:stretch>
        </p:blipFill>
        <p:spPr>
          <a:xfrm>
            <a:off x="6993787" y="721139"/>
            <a:ext cx="5076835" cy="4949687"/>
          </a:xfrm>
          <a:prstGeom prst="rect">
            <a:avLst/>
          </a:prstGeom>
        </p:spPr>
      </p:pic>
    </p:spTree>
    <p:extLst>
      <p:ext uri="{BB962C8B-B14F-4D97-AF65-F5344CB8AC3E}">
        <p14:creationId xmlns:p14="http://schemas.microsoft.com/office/powerpoint/2010/main" val="28218555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E723D7-CC1E-3642-9938-FC45669A790A}"/>
              </a:ext>
            </a:extLst>
          </p:cNvPr>
          <p:cNvPicPr>
            <a:picLocks noChangeAspect="1"/>
          </p:cNvPicPr>
          <p:nvPr/>
        </p:nvPicPr>
        <p:blipFill>
          <a:blip r:embed="rId3"/>
          <a:stretch>
            <a:fillRect/>
          </a:stretch>
        </p:blipFill>
        <p:spPr>
          <a:xfrm>
            <a:off x="212587" y="200715"/>
            <a:ext cx="6121400" cy="1765300"/>
          </a:xfrm>
          <a:prstGeom prst="rect">
            <a:avLst/>
          </a:prstGeom>
        </p:spPr>
      </p:pic>
      <p:sp>
        <p:nvSpPr>
          <p:cNvPr id="6" name="TextBox 5">
            <a:extLst>
              <a:ext uri="{FF2B5EF4-FFF2-40B4-BE49-F238E27FC236}">
                <a16:creationId xmlns:a16="http://schemas.microsoft.com/office/drawing/2014/main" id="{8E71C113-CF29-9D49-92B9-39E118534805}"/>
              </a:ext>
            </a:extLst>
          </p:cNvPr>
          <p:cNvSpPr txBox="1"/>
          <p:nvPr/>
        </p:nvSpPr>
        <p:spPr>
          <a:xfrm>
            <a:off x="212587" y="2178040"/>
            <a:ext cx="8941352" cy="2031325"/>
          </a:xfrm>
          <a:prstGeom prst="rect">
            <a:avLst/>
          </a:prstGeom>
          <a:noFill/>
        </p:spPr>
        <p:txBody>
          <a:bodyPr wrap="square">
            <a:spAutoFit/>
          </a:bodyPr>
          <a:lstStyle/>
          <a:p>
            <a:r>
              <a:rPr lang="en-US" dirty="0"/>
              <a:t>This paper examines how CHWs in rural India engage with and perceive AI explanations and how we might design explainable AI (XAI) interfaces that are more understandable to them. We conducted semi-structured interviews with CHWs who interacted with a design</a:t>
            </a:r>
          </a:p>
          <a:p>
            <a:r>
              <a:rPr lang="en-US" dirty="0"/>
              <a:t>probe to predict neonatal jaundice in which AI recommendations are accompanied by explanations. We (1) identify how CHWs interpreted AI predictions and the associated explanations, (2) unpack the benefits and pitfalls they perceived of the explanations, and (3) detail how different design elements of the explanations impacted their AI understanding.</a:t>
            </a:r>
          </a:p>
        </p:txBody>
      </p:sp>
      <p:pic>
        <p:nvPicPr>
          <p:cNvPr id="7" name="Picture 6">
            <a:extLst>
              <a:ext uri="{FF2B5EF4-FFF2-40B4-BE49-F238E27FC236}">
                <a16:creationId xmlns:a16="http://schemas.microsoft.com/office/drawing/2014/main" id="{7984107B-640E-2645-9E77-730CA6FA19B9}"/>
              </a:ext>
            </a:extLst>
          </p:cNvPr>
          <p:cNvPicPr>
            <a:picLocks noChangeAspect="1"/>
          </p:cNvPicPr>
          <p:nvPr/>
        </p:nvPicPr>
        <p:blipFill>
          <a:blip r:embed="rId4"/>
          <a:stretch>
            <a:fillRect/>
          </a:stretch>
        </p:blipFill>
        <p:spPr>
          <a:xfrm>
            <a:off x="325692" y="4580415"/>
            <a:ext cx="8886045" cy="1263793"/>
          </a:xfrm>
          <a:prstGeom prst="rect">
            <a:avLst/>
          </a:prstGeom>
        </p:spPr>
      </p:pic>
      <p:sp>
        <p:nvSpPr>
          <p:cNvPr id="9" name="TextBox 8">
            <a:extLst>
              <a:ext uri="{FF2B5EF4-FFF2-40B4-BE49-F238E27FC236}">
                <a16:creationId xmlns:a16="http://schemas.microsoft.com/office/drawing/2014/main" id="{539EA321-1FD1-994B-9CA6-19D76DC00E9F}"/>
              </a:ext>
            </a:extLst>
          </p:cNvPr>
          <p:cNvSpPr txBox="1"/>
          <p:nvPr/>
        </p:nvSpPr>
        <p:spPr>
          <a:xfrm>
            <a:off x="231360" y="5844208"/>
            <a:ext cx="11634947" cy="646331"/>
          </a:xfrm>
          <a:prstGeom prst="rect">
            <a:avLst/>
          </a:prstGeom>
          <a:noFill/>
        </p:spPr>
        <p:txBody>
          <a:bodyPr wrap="square">
            <a:spAutoFit/>
          </a:bodyPr>
          <a:lstStyle/>
          <a:p>
            <a:r>
              <a:rPr lang="en-US" dirty="0"/>
              <a:t>To answer these questions, we conducted semi-structured interviews with 35 CHWs who interacted with a design probe that predicts neonatal jaundice and provides explanations on how it arrived at a prediction.</a:t>
            </a:r>
          </a:p>
        </p:txBody>
      </p:sp>
    </p:spTree>
    <p:extLst>
      <p:ext uri="{BB962C8B-B14F-4D97-AF65-F5344CB8AC3E}">
        <p14:creationId xmlns:p14="http://schemas.microsoft.com/office/powerpoint/2010/main" val="259066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293B3F-A7E0-FE46-A271-B43A5D85E256}"/>
              </a:ext>
            </a:extLst>
          </p:cNvPr>
          <p:cNvSpPr txBox="1"/>
          <p:nvPr/>
        </p:nvSpPr>
        <p:spPr>
          <a:xfrm>
            <a:off x="1537252" y="2143036"/>
            <a:ext cx="9462052" cy="2241639"/>
          </a:xfrm>
          <a:prstGeom prst="rect">
            <a:avLst/>
          </a:prstGeom>
          <a:noFill/>
        </p:spPr>
        <p:txBody>
          <a:bodyPr wrap="square">
            <a:spAutoFit/>
          </a:bodyPr>
          <a:lstStyle/>
          <a:p>
            <a:pPr>
              <a:lnSpc>
                <a:spcPct val="150000"/>
              </a:lnSpc>
            </a:pPr>
            <a:r>
              <a:rPr lang="en-IN" sz="2400" b="0" i="0" dirty="0">
                <a:effectLst/>
                <a:latin typeface="Rockwell" panose="02060603020205020403" pitchFamily="18" charset="77"/>
              </a:rPr>
              <a:t>Scientific research is a systematic process of inquiry aimed at discovering and explaining new knowledge, involving observation, experimentation, and the application of scientific methods to understand the natural world. </a:t>
            </a:r>
            <a:endParaRPr lang="en-US" sz="2400" dirty="0">
              <a:latin typeface="Rockwell" panose="02060603020205020403" pitchFamily="18" charset="77"/>
            </a:endParaRPr>
          </a:p>
        </p:txBody>
      </p:sp>
    </p:spTree>
    <p:extLst>
      <p:ext uri="{BB962C8B-B14F-4D97-AF65-F5344CB8AC3E}">
        <p14:creationId xmlns:p14="http://schemas.microsoft.com/office/powerpoint/2010/main" val="230579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954145-03CF-0A49-9ECE-07D696C3E5CC}"/>
              </a:ext>
            </a:extLst>
          </p:cNvPr>
          <p:cNvSpPr txBox="1"/>
          <p:nvPr/>
        </p:nvSpPr>
        <p:spPr>
          <a:xfrm>
            <a:off x="2001078" y="2853879"/>
            <a:ext cx="8653669" cy="1323439"/>
          </a:xfrm>
          <a:prstGeom prst="rect">
            <a:avLst/>
          </a:prstGeom>
          <a:noFill/>
        </p:spPr>
        <p:txBody>
          <a:bodyPr wrap="square" rtlCol="0">
            <a:spAutoFit/>
          </a:bodyPr>
          <a:lstStyle/>
          <a:p>
            <a:r>
              <a:rPr lang="en-US" sz="3200" dirty="0">
                <a:latin typeface="Rockwell" panose="02060603020205020403" pitchFamily="18" charset="77"/>
              </a:rPr>
              <a:t>Research is a systematic inquiry, the goal of which is knowledge.</a:t>
            </a:r>
          </a:p>
          <a:p>
            <a:pPr algn="r"/>
            <a:r>
              <a:rPr lang="en-US" sz="1600" dirty="0">
                <a:latin typeface="Rockwell" panose="02060603020205020403" pitchFamily="18" charset="77"/>
              </a:rPr>
              <a:t>- Bruce Archer</a:t>
            </a:r>
          </a:p>
        </p:txBody>
      </p:sp>
    </p:spTree>
    <p:extLst>
      <p:ext uri="{BB962C8B-B14F-4D97-AF65-F5344CB8AC3E}">
        <p14:creationId xmlns:p14="http://schemas.microsoft.com/office/powerpoint/2010/main" val="20797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451D46-02C9-B94E-99DE-BF31D6A8B5C7}"/>
              </a:ext>
            </a:extLst>
          </p:cNvPr>
          <p:cNvPicPr>
            <a:picLocks noChangeAspect="1"/>
          </p:cNvPicPr>
          <p:nvPr/>
        </p:nvPicPr>
        <p:blipFill>
          <a:blip r:embed="rId2"/>
          <a:stretch>
            <a:fillRect/>
          </a:stretch>
        </p:blipFill>
        <p:spPr>
          <a:xfrm>
            <a:off x="2259495" y="383837"/>
            <a:ext cx="7673009" cy="6090326"/>
          </a:xfrm>
          <a:prstGeom prst="rect">
            <a:avLst/>
          </a:prstGeom>
        </p:spPr>
      </p:pic>
    </p:spTree>
    <p:extLst>
      <p:ext uri="{BB962C8B-B14F-4D97-AF65-F5344CB8AC3E}">
        <p14:creationId xmlns:p14="http://schemas.microsoft.com/office/powerpoint/2010/main" val="53900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DB9060-4509-F146-B543-5CA21EC2DE55}"/>
              </a:ext>
            </a:extLst>
          </p:cNvPr>
          <p:cNvSpPr txBox="1"/>
          <p:nvPr/>
        </p:nvSpPr>
        <p:spPr>
          <a:xfrm>
            <a:off x="804344" y="751025"/>
            <a:ext cx="10583312" cy="5386090"/>
          </a:xfrm>
          <a:prstGeom prst="rect">
            <a:avLst/>
          </a:prstGeom>
          <a:noFill/>
        </p:spPr>
        <p:txBody>
          <a:bodyPr wrap="square" rtlCol="0">
            <a:spAutoFit/>
          </a:bodyPr>
          <a:lstStyle/>
          <a:p>
            <a:r>
              <a:rPr lang="en-US" sz="3200" b="1" dirty="0">
                <a:latin typeface="Rockwell" panose="02060603020205020403" pitchFamily="18" charset="77"/>
              </a:rPr>
              <a:t>Research is:</a:t>
            </a:r>
          </a:p>
          <a:p>
            <a:endParaRPr lang="en-US" sz="2400" b="1" dirty="0">
              <a:latin typeface="Rockwell" panose="02060603020205020403" pitchFamily="18" charset="77"/>
            </a:endParaRPr>
          </a:p>
          <a:p>
            <a:r>
              <a:rPr lang="en-US" sz="2400" b="1" dirty="0">
                <a:latin typeface="Rockwell" panose="02060603020205020403" pitchFamily="18" charset="77"/>
              </a:rPr>
              <a:t>Purposive</a:t>
            </a:r>
            <a:r>
              <a:rPr lang="en-US" sz="2400" dirty="0">
                <a:latin typeface="Rockwell" panose="02060603020205020403" pitchFamily="18" charset="77"/>
              </a:rPr>
              <a:t> – based on identification of an issue or problem worthy and capable of investigation</a:t>
            </a:r>
          </a:p>
          <a:p>
            <a:endParaRPr lang="en-US" sz="2400" dirty="0">
              <a:latin typeface="Rockwell" panose="02060603020205020403" pitchFamily="18" charset="77"/>
            </a:endParaRPr>
          </a:p>
          <a:p>
            <a:r>
              <a:rPr lang="en-US" sz="2400" b="1" dirty="0">
                <a:latin typeface="Rockwell" panose="02060603020205020403" pitchFamily="18" charset="77"/>
              </a:rPr>
              <a:t>Inquisitive</a:t>
            </a:r>
            <a:r>
              <a:rPr lang="en-US" sz="2400" dirty="0">
                <a:latin typeface="Rockwell" panose="02060603020205020403" pitchFamily="18" charset="77"/>
              </a:rPr>
              <a:t> – seeking to acquire new knowledge</a:t>
            </a:r>
          </a:p>
          <a:p>
            <a:endParaRPr lang="en-US" sz="2400" dirty="0">
              <a:latin typeface="Rockwell" panose="02060603020205020403" pitchFamily="18" charset="77"/>
            </a:endParaRPr>
          </a:p>
          <a:p>
            <a:r>
              <a:rPr lang="en-US" sz="2400" b="1" dirty="0">
                <a:latin typeface="Rockwell" panose="02060603020205020403" pitchFamily="18" charset="77"/>
              </a:rPr>
              <a:t>Informed - </a:t>
            </a:r>
            <a:r>
              <a:rPr lang="en-US" sz="2400" dirty="0">
                <a:latin typeface="Rockwell" panose="02060603020205020403" pitchFamily="18" charset="77"/>
              </a:rPr>
              <a:t> Conducted from an awareness of previous related research</a:t>
            </a:r>
          </a:p>
          <a:p>
            <a:endParaRPr lang="en-US" sz="2400" dirty="0">
              <a:latin typeface="Rockwell" panose="02060603020205020403" pitchFamily="18" charset="77"/>
            </a:endParaRPr>
          </a:p>
          <a:p>
            <a:r>
              <a:rPr lang="en-US" sz="2400" b="1" dirty="0">
                <a:latin typeface="Rockwell" panose="02060603020205020403" pitchFamily="18" charset="77"/>
              </a:rPr>
              <a:t>Methodical –</a:t>
            </a:r>
            <a:r>
              <a:rPr lang="en-US" sz="2400" dirty="0">
                <a:latin typeface="Rockwell" panose="02060603020205020403" pitchFamily="18" charset="77"/>
              </a:rPr>
              <a:t> planned and carried out in a disciplined manner</a:t>
            </a:r>
          </a:p>
          <a:p>
            <a:endParaRPr lang="en-US" sz="2400" dirty="0">
              <a:latin typeface="Rockwell" panose="02060603020205020403" pitchFamily="18" charset="77"/>
            </a:endParaRPr>
          </a:p>
          <a:p>
            <a:r>
              <a:rPr lang="en-US" sz="2400" b="1" dirty="0">
                <a:latin typeface="Rockwell" panose="02060603020205020403" pitchFamily="18" charset="77"/>
              </a:rPr>
              <a:t>Communicable -</a:t>
            </a:r>
            <a:r>
              <a:rPr lang="en-US" sz="2400" dirty="0">
                <a:latin typeface="Rockwell" panose="02060603020205020403" pitchFamily="18" charset="77"/>
              </a:rPr>
              <a:t> generating and reporting results which are testable and accessible by others.</a:t>
            </a:r>
          </a:p>
          <a:p>
            <a:endParaRPr lang="en-US" sz="2400" dirty="0">
              <a:latin typeface="Rockwell" panose="02060603020205020403" pitchFamily="18" charset="77"/>
            </a:endParaRPr>
          </a:p>
        </p:txBody>
      </p:sp>
    </p:spTree>
    <p:extLst>
      <p:ext uri="{BB962C8B-B14F-4D97-AF65-F5344CB8AC3E}">
        <p14:creationId xmlns:p14="http://schemas.microsoft.com/office/powerpoint/2010/main" val="2889437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825E7AAB-3C7A-6241-A56E-6246962EBA49}"/>
              </a:ext>
            </a:extLst>
          </p:cNvPr>
          <p:cNvGraphicFramePr/>
          <p:nvPr/>
        </p:nvGraphicFramePr>
        <p:xfrm>
          <a:off x="1543326" y="1930218"/>
          <a:ext cx="9105347" cy="3675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a:extLst>
              <a:ext uri="{FF2B5EF4-FFF2-40B4-BE49-F238E27FC236}">
                <a16:creationId xmlns:a16="http://schemas.microsoft.com/office/drawing/2014/main" id="{C4CF0F70-6771-6245-82B8-90CE97F88B16}"/>
              </a:ext>
            </a:extLst>
          </p:cNvPr>
          <p:cNvSpPr txBox="1"/>
          <p:nvPr/>
        </p:nvSpPr>
        <p:spPr>
          <a:xfrm>
            <a:off x="318052" y="655982"/>
            <a:ext cx="9938811" cy="707886"/>
          </a:xfrm>
          <a:prstGeom prst="rect">
            <a:avLst/>
          </a:prstGeom>
          <a:noFill/>
        </p:spPr>
        <p:txBody>
          <a:bodyPr wrap="none" rtlCol="0">
            <a:spAutoFit/>
          </a:bodyPr>
          <a:lstStyle/>
          <a:p>
            <a:r>
              <a:rPr lang="en-US" sz="4000" b="1" dirty="0">
                <a:latin typeface="Rockwell" panose="02060603020205020403" pitchFamily="18" charset="77"/>
              </a:rPr>
              <a:t>Types of Research in Science Tradition</a:t>
            </a:r>
          </a:p>
        </p:txBody>
      </p:sp>
      <p:sp>
        <p:nvSpPr>
          <p:cNvPr id="11" name="TextBox 10">
            <a:extLst>
              <a:ext uri="{FF2B5EF4-FFF2-40B4-BE49-F238E27FC236}">
                <a16:creationId xmlns:a16="http://schemas.microsoft.com/office/drawing/2014/main" id="{F1EA4B12-AA19-6749-8BEA-D3506F1117B6}"/>
              </a:ext>
            </a:extLst>
          </p:cNvPr>
          <p:cNvSpPr txBox="1"/>
          <p:nvPr/>
        </p:nvSpPr>
        <p:spPr>
          <a:xfrm>
            <a:off x="8687046" y="6172020"/>
            <a:ext cx="1961627" cy="369332"/>
          </a:xfrm>
          <a:prstGeom prst="rect">
            <a:avLst/>
          </a:prstGeom>
          <a:noFill/>
        </p:spPr>
        <p:txBody>
          <a:bodyPr wrap="none" rtlCol="0">
            <a:spAutoFit/>
          </a:bodyPr>
          <a:lstStyle/>
          <a:p>
            <a:r>
              <a:rPr lang="en-US" dirty="0"/>
              <a:t>Bruce Archer, 1995</a:t>
            </a:r>
          </a:p>
        </p:txBody>
      </p:sp>
    </p:spTree>
    <p:extLst>
      <p:ext uri="{BB962C8B-B14F-4D97-AF65-F5344CB8AC3E}">
        <p14:creationId xmlns:p14="http://schemas.microsoft.com/office/powerpoint/2010/main" val="2574582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3140</Words>
  <Application>Microsoft Macintosh PowerPoint</Application>
  <PresentationFormat>Widescreen</PresentationFormat>
  <Paragraphs>212</Paragraphs>
  <Slides>43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Corbel</vt:lpstr>
      <vt:lpstr>Google Sans</vt:lpstr>
      <vt:lpstr>Open Sans</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Types of Research Approach</vt:lpstr>
      <vt:lpstr>Types of Research Approach</vt:lpstr>
      <vt:lpstr>Types of Research Approach</vt:lpstr>
      <vt:lpstr>PowerPoint Presentation</vt:lpstr>
      <vt:lpstr>Quantitative Research</vt:lpstr>
      <vt:lpstr>PowerPoint Presentation</vt:lpstr>
      <vt:lpstr>Research Questions</vt:lpstr>
      <vt:lpstr>PowerPoint Presentation</vt:lpstr>
      <vt:lpstr>PowerPoint Presentation</vt:lpstr>
      <vt:lpstr>PowerPoint Presentation</vt:lpstr>
      <vt:lpstr>PowerPoint Presentation</vt:lpstr>
      <vt:lpstr>Research Question</vt:lpstr>
      <vt:lpstr>PowerPoint Presentation</vt:lpstr>
      <vt:lpstr>FINER method for formulating research question</vt:lpstr>
      <vt:lpstr>PowerPoint Presentation</vt:lpstr>
      <vt:lpstr>Variables</vt:lpstr>
      <vt:lpstr>PowerPoint Presentation</vt:lpstr>
      <vt:lpstr>PowerPoint Presentation</vt:lpstr>
      <vt:lpstr>PowerPoint Presentation</vt:lpstr>
      <vt:lpstr>Hypothesis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Anmol Srivastava</dc:creator>
  <cp:lastModifiedBy>Anmol Srivastava</cp:lastModifiedBy>
  <cp:revision>1</cp:revision>
  <dcterms:created xsi:type="dcterms:W3CDTF">2025-04-21T04:02:03Z</dcterms:created>
  <dcterms:modified xsi:type="dcterms:W3CDTF">2025-04-21T04:02:16Z</dcterms:modified>
</cp:coreProperties>
</file>