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93" r:id="rId2"/>
    <p:sldId id="258" r:id="rId3"/>
    <p:sldId id="325" r:id="rId4"/>
    <p:sldId id="260" r:id="rId5"/>
    <p:sldId id="262" r:id="rId6"/>
    <p:sldId id="394" r:id="rId7"/>
    <p:sldId id="261" r:id="rId8"/>
    <p:sldId id="395" r:id="rId9"/>
    <p:sldId id="263" r:id="rId10"/>
    <p:sldId id="396" r:id="rId11"/>
    <p:sldId id="259" r:id="rId12"/>
    <p:sldId id="392" r:id="rId13"/>
    <p:sldId id="403" r:id="rId14"/>
    <p:sldId id="404" r:id="rId15"/>
    <p:sldId id="40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701"/>
  </p:normalViewPr>
  <p:slideViewPr>
    <p:cSldViewPr snapToGrid="0" snapToObjects="1" showGuides="1">
      <p:cViewPr varScale="1">
        <p:scale>
          <a:sx n="96" d="100"/>
          <a:sy n="96" d="100"/>
        </p:scale>
        <p:origin x="52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457FD1-581E-1742-B61D-B059BFE6221A}" type="datetimeFigureOut">
              <a:rPr lang="en-US" smtClean="0"/>
              <a:t>4/21/25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A1EFAB-46B8-3246-9FBA-005D07075A1F}" type="slidenum">
              <a:rPr lang="en-US" smtClean="0"/>
              <a:t>‹#›</a:t>
            </a:fld>
            <a:endParaRPr lang="en-US"/>
          </a:p>
        </p:txBody>
      </p:sp>
    </p:spTree>
    <p:extLst>
      <p:ext uri="{BB962C8B-B14F-4D97-AF65-F5344CB8AC3E}">
        <p14:creationId xmlns:p14="http://schemas.microsoft.com/office/powerpoint/2010/main" val="1582897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Direction of Arrival (DOA) project, algorithms for estimating the DOA of a satellite TV signal were tested. Each of the tested algorithms is an artifact, the context for each of them is an IT infrastructure for watching TV in the backseat of the car.</a:t>
            </a:r>
          </a:p>
          <a:p>
            <a:endParaRPr lang="en-US" dirty="0"/>
          </a:p>
        </p:txBody>
      </p:sp>
      <p:sp>
        <p:nvSpPr>
          <p:cNvPr id="4" name="Slide Number Placeholder 3"/>
          <p:cNvSpPr>
            <a:spLocks noGrp="1"/>
          </p:cNvSpPr>
          <p:nvPr>
            <p:ph type="sldNum" sz="quarter" idx="5"/>
          </p:nvPr>
        </p:nvSpPr>
        <p:spPr/>
        <p:txBody>
          <a:bodyPr/>
          <a:lstStyle/>
          <a:p>
            <a:fld id="{79498AC6-1BAB-F648-80B8-356724C5C380}" type="slidenum">
              <a:rPr lang="en-US" smtClean="0"/>
              <a:t>13</a:t>
            </a:fld>
            <a:endParaRPr lang="en-US"/>
          </a:p>
        </p:txBody>
      </p:sp>
    </p:spTree>
    <p:extLst>
      <p:ext uri="{BB962C8B-B14F-4D97-AF65-F5344CB8AC3E}">
        <p14:creationId xmlns:p14="http://schemas.microsoft.com/office/powerpoint/2010/main" val="4107794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data location compliance (DLC) project, a method was developed that allows cloud service providers to show compliance of the European data location regulations. The method is an artifact, and the context consists of cloud service providers who want to offer their services on European market. </a:t>
            </a:r>
          </a:p>
          <a:p>
            <a:endParaRPr lang="en-US" dirty="0"/>
          </a:p>
        </p:txBody>
      </p:sp>
      <p:sp>
        <p:nvSpPr>
          <p:cNvPr id="4" name="Slide Number Placeholder 3"/>
          <p:cNvSpPr>
            <a:spLocks noGrp="1"/>
          </p:cNvSpPr>
          <p:nvPr>
            <p:ph type="sldNum" sz="quarter" idx="5"/>
          </p:nvPr>
        </p:nvSpPr>
        <p:spPr/>
        <p:txBody>
          <a:bodyPr/>
          <a:lstStyle/>
          <a:p>
            <a:fld id="{79498AC6-1BAB-F648-80B8-356724C5C380}" type="slidenum">
              <a:rPr lang="en-US" smtClean="0"/>
              <a:t>14</a:t>
            </a:fld>
            <a:endParaRPr lang="en-US"/>
          </a:p>
        </p:txBody>
      </p:sp>
    </p:spTree>
    <p:extLst>
      <p:ext uri="{BB962C8B-B14F-4D97-AF65-F5344CB8AC3E}">
        <p14:creationId xmlns:p14="http://schemas.microsoft.com/office/powerpoint/2010/main" val="2272593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E02B-EB50-F042-AEB8-84B8698A49B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E795F34-CAE9-324B-87F7-26EB911130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A27D096-6AB1-4545-B1DA-80AD1F821B4A}"/>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5" name="Footer Placeholder 4">
            <a:extLst>
              <a:ext uri="{FF2B5EF4-FFF2-40B4-BE49-F238E27FC236}">
                <a16:creationId xmlns:a16="http://schemas.microsoft.com/office/drawing/2014/main" id="{BA605596-6DC2-AE43-A2CB-E65EAEC25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9CFA3-BDD4-C54A-838E-BDADA7B4891B}"/>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3136755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60301-B85B-1448-B0B6-AF444798366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57621DD-73D2-B447-881A-D766D931008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CC03AB1-22F7-A64C-9E78-364E1CC2E2FA}"/>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5" name="Footer Placeholder 4">
            <a:extLst>
              <a:ext uri="{FF2B5EF4-FFF2-40B4-BE49-F238E27FC236}">
                <a16:creationId xmlns:a16="http://schemas.microsoft.com/office/drawing/2014/main" id="{43F2FC47-19CF-EB48-BCB1-A824BC6E4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868F3B-0C44-CE40-8DD3-41D8730D7183}"/>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189129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39138-BF40-4E41-9077-F088F0C0383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A41237-5477-EE44-98E6-17A5A8F23BD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0C7CFC-DECA-EE44-91C8-9A6C2311779E}"/>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5" name="Footer Placeholder 4">
            <a:extLst>
              <a:ext uri="{FF2B5EF4-FFF2-40B4-BE49-F238E27FC236}">
                <a16:creationId xmlns:a16="http://schemas.microsoft.com/office/drawing/2014/main" id="{CF2DF224-DB9F-0D4A-821F-F38C654DF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5DEC5-8D9F-3645-BC7A-5967920557B9}"/>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348611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D294-69AA-BD42-BCD6-9E1FAFB0D24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A18298D-3688-D349-AAB7-B2CB20DBB8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9689B2-4470-E249-A657-93D709131BAC}"/>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5" name="Footer Placeholder 4">
            <a:extLst>
              <a:ext uri="{FF2B5EF4-FFF2-40B4-BE49-F238E27FC236}">
                <a16:creationId xmlns:a16="http://schemas.microsoft.com/office/drawing/2014/main" id="{C3157E06-2830-E840-A675-B90A39908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DFE59-86B0-664D-BCEC-FAC61F43ABDE}"/>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4121012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72C55-B570-1E46-85A8-E42B7CD545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A8CE295-9116-DA49-AA85-83DD6386B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D073D8-70DE-CE41-945A-3760BAEE9812}"/>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5" name="Footer Placeholder 4">
            <a:extLst>
              <a:ext uri="{FF2B5EF4-FFF2-40B4-BE49-F238E27FC236}">
                <a16:creationId xmlns:a16="http://schemas.microsoft.com/office/drawing/2014/main" id="{A0702B23-A9A9-3148-81E3-771F0EDDAD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9DB59-32DC-C449-8360-4E3AD848326E}"/>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142591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A80A-46D2-5345-89D4-175DD172166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1E7785C-87AE-E34C-A05C-A9AEC047FF2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C22AE81-C510-9342-96D8-DA91E013844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FF6CF78-488E-A64D-8ADF-EC32BF9CE1FC}"/>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6" name="Footer Placeholder 5">
            <a:extLst>
              <a:ext uri="{FF2B5EF4-FFF2-40B4-BE49-F238E27FC236}">
                <a16:creationId xmlns:a16="http://schemas.microsoft.com/office/drawing/2014/main" id="{05EC75C9-B835-C942-A9C4-FD17270A0E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380BD-25A9-9D4F-82AC-15B7B6CAD344}"/>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3270328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CAE54-A2FB-6B44-917D-A8070FA903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C80EB0-94C0-9849-A667-3115010712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13B552F-2B6A-BB47-9E1E-E319FB079CC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C3AECBE-9833-0241-8B82-E1BDB72712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9790B97-D785-DD48-809D-DDF8E892B7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3F22E00-8169-0646-988F-EB1390FF6F70}"/>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8" name="Footer Placeholder 7">
            <a:extLst>
              <a:ext uri="{FF2B5EF4-FFF2-40B4-BE49-F238E27FC236}">
                <a16:creationId xmlns:a16="http://schemas.microsoft.com/office/drawing/2014/main" id="{3481B454-C409-054E-B836-5C7D3627CA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2DB996-47B4-A64F-B3CB-CC9E4B73629D}"/>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258417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B90A7-5C51-6C40-8DDD-DB4BA8F55BF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32DA2BF-E075-CF40-A7CC-598F17D0C1E1}"/>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4" name="Footer Placeholder 3">
            <a:extLst>
              <a:ext uri="{FF2B5EF4-FFF2-40B4-BE49-F238E27FC236}">
                <a16:creationId xmlns:a16="http://schemas.microsoft.com/office/drawing/2014/main" id="{CFC347CB-6675-D344-9F8C-77DC2D7DB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33D3BF-4D75-4D48-ADEF-12D48131AB93}"/>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230091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0DF68-A729-CC43-8D06-6DD2475729F7}"/>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3" name="Footer Placeholder 2">
            <a:extLst>
              <a:ext uri="{FF2B5EF4-FFF2-40B4-BE49-F238E27FC236}">
                <a16:creationId xmlns:a16="http://schemas.microsoft.com/office/drawing/2014/main" id="{92DA5820-554B-DB4E-AFC0-CB771FE1C6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9857C1-5EC0-9045-BDC6-EAA40168DCCF}"/>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402461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1618-E1F9-4149-86B4-4B915AE305B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2FDFB42-88C9-A045-93E2-E00B0B360D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48C3F3C-8301-ED41-9A5D-D70DBB068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896665-6FA1-8C43-A127-767FEA0CD4D6}"/>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6" name="Footer Placeholder 5">
            <a:extLst>
              <a:ext uri="{FF2B5EF4-FFF2-40B4-BE49-F238E27FC236}">
                <a16:creationId xmlns:a16="http://schemas.microsoft.com/office/drawing/2014/main" id="{AE8DB3B8-B578-6E4A-8997-768E87004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4AA0D-1FEE-7C46-AAF2-9EC82C1467BD}"/>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4028440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BD92-3D9D-3947-BB13-2CB3EB1693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822940E-6818-FF46-AD0E-ED3DA2A539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D588B4-5115-4E4B-B97C-A7EA1950B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C4E026-A70A-4648-B709-87FAE29CCAF7}"/>
              </a:ext>
            </a:extLst>
          </p:cNvPr>
          <p:cNvSpPr>
            <a:spLocks noGrp="1"/>
          </p:cNvSpPr>
          <p:nvPr>
            <p:ph type="dt" sz="half" idx="10"/>
          </p:nvPr>
        </p:nvSpPr>
        <p:spPr/>
        <p:txBody>
          <a:bodyPr/>
          <a:lstStyle/>
          <a:p>
            <a:fld id="{25EFD30A-7566-6740-89AB-047A0E981162}" type="datetimeFigureOut">
              <a:rPr lang="en-US" smtClean="0"/>
              <a:t>4/21/25</a:t>
            </a:fld>
            <a:endParaRPr lang="en-US"/>
          </a:p>
        </p:txBody>
      </p:sp>
      <p:sp>
        <p:nvSpPr>
          <p:cNvPr id="6" name="Footer Placeholder 5">
            <a:extLst>
              <a:ext uri="{FF2B5EF4-FFF2-40B4-BE49-F238E27FC236}">
                <a16:creationId xmlns:a16="http://schemas.microsoft.com/office/drawing/2014/main" id="{AA8EE26F-DB6A-4A46-881C-A6C7520522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063E5C-CAB0-354C-8B1F-F8C898380F9A}"/>
              </a:ext>
            </a:extLst>
          </p:cNvPr>
          <p:cNvSpPr>
            <a:spLocks noGrp="1"/>
          </p:cNvSpPr>
          <p:nvPr>
            <p:ph type="sldNum" sz="quarter" idx="12"/>
          </p:nvPr>
        </p:nvSpPr>
        <p:spPr/>
        <p:txBody>
          <a:bodyPr/>
          <a:lstStyle/>
          <a:p>
            <a:fld id="{FBB24B89-B4B0-2945-B496-D868932CAF45}" type="slidenum">
              <a:rPr lang="en-US" smtClean="0"/>
              <a:t>‹#›</a:t>
            </a:fld>
            <a:endParaRPr lang="en-US"/>
          </a:p>
        </p:txBody>
      </p:sp>
    </p:spTree>
    <p:extLst>
      <p:ext uri="{BB962C8B-B14F-4D97-AF65-F5344CB8AC3E}">
        <p14:creationId xmlns:p14="http://schemas.microsoft.com/office/powerpoint/2010/main" val="1607741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C77D87-B1D5-8247-9297-EDCC9241A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E8F18A6-4AA2-C043-82ED-8B919F5CE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26348F-C8A8-0142-8279-791621933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FD30A-7566-6740-89AB-047A0E981162}" type="datetimeFigureOut">
              <a:rPr lang="en-US" smtClean="0"/>
              <a:t>4/21/25</a:t>
            </a:fld>
            <a:endParaRPr lang="en-US"/>
          </a:p>
        </p:txBody>
      </p:sp>
      <p:sp>
        <p:nvSpPr>
          <p:cNvPr id="5" name="Footer Placeholder 4">
            <a:extLst>
              <a:ext uri="{FF2B5EF4-FFF2-40B4-BE49-F238E27FC236}">
                <a16:creationId xmlns:a16="http://schemas.microsoft.com/office/drawing/2014/main" id="{54CBA2C8-E86A-4741-9067-1EBE394EE5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9ADA56-D664-C043-8A9C-8D5ACFF98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B24B89-B4B0-2945-B496-D868932CAF45}" type="slidenum">
              <a:rPr lang="en-US" smtClean="0"/>
              <a:t>‹#›</a:t>
            </a:fld>
            <a:endParaRPr lang="en-US"/>
          </a:p>
        </p:txBody>
      </p:sp>
    </p:spTree>
    <p:extLst>
      <p:ext uri="{BB962C8B-B14F-4D97-AF65-F5344CB8AC3E}">
        <p14:creationId xmlns:p14="http://schemas.microsoft.com/office/powerpoint/2010/main" val="3126680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97748-5461-9640-95F4-6D582F0C9274}"/>
              </a:ext>
            </a:extLst>
          </p:cNvPr>
          <p:cNvSpPr txBox="1"/>
          <p:nvPr/>
        </p:nvSpPr>
        <p:spPr>
          <a:xfrm>
            <a:off x="5355701" y="3198167"/>
            <a:ext cx="1480598" cy="461665"/>
          </a:xfrm>
          <a:prstGeom prst="rect">
            <a:avLst/>
          </a:prstGeom>
          <a:noFill/>
        </p:spPr>
        <p:txBody>
          <a:bodyPr wrap="none" rtlCol="0">
            <a:spAutoFit/>
          </a:bodyPr>
          <a:lstStyle/>
          <a:p>
            <a:r>
              <a:rPr lang="en-US" sz="2400" dirty="0">
                <a:solidFill>
                  <a:schemeClr val="tx1">
                    <a:lumMod val="50000"/>
                    <a:lumOff val="50000"/>
                  </a:schemeClr>
                </a:solidFill>
                <a:latin typeface="Rockwell" panose="02060603020205020403" pitchFamily="18" charset="77"/>
              </a:rPr>
              <a:t>Lecture 1</a:t>
            </a:r>
          </a:p>
        </p:txBody>
      </p:sp>
    </p:spTree>
    <p:extLst>
      <p:ext uri="{BB962C8B-B14F-4D97-AF65-F5344CB8AC3E}">
        <p14:creationId xmlns:p14="http://schemas.microsoft.com/office/powerpoint/2010/main" val="324407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74E1-9050-BE4E-969D-D60AAFB058C6}"/>
              </a:ext>
            </a:extLst>
          </p:cNvPr>
          <p:cNvSpPr>
            <a:spLocks noGrp="1"/>
          </p:cNvSpPr>
          <p:nvPr>
            <p:ph type="title"/>
          </p:nvPr>
        </p:nvSpPr>
        <p:spPr/>
        <p:txBody>
          <a:bodyPr/>
          <a:lstStyle/>
          <a:p>
            <a:r>
              <a:rPr lang="en-IN" b="1" dirty="0">
                <a:latin typeface="Rockwell" panose="02060603020205020403" pitchFamily="18" charset="77"/>
              </a:rPr>
              <a:t>Interplay Between the Two</a:t>
            </a:r>
          </a:p>
        </p:txBody>
      </p:sp>
      <p:sp>
        <p:nvSpPr>
          <p:cNvPr id="3" name="Content Placeholder 2">
            <a:extLst>
              <a:ext uri="{FF2B5EF4-FFF2-40B4-BE49-F238E27FC236}">
                <a16:creationId xmlns:a16="http://schemas.microsoft.com/office/drawing/2014/main" id="{BA365352-24BA-E748-AB8B-6A4B7E86E105}"/>
              </a:ext>
            </a:extLst>
          </p:cNvPr>
          <p:cNvSpPr>
            <a:spLocks noGrp="1"/>
          </p:cNvSpPr>
          <p:nvPr>
            <p:ph idx="1"/>
          </p:nvPr>
        </p:nvSpPr>
        <p:spPr>
          <a:xfrm>
            <a:off x="838200" y="1690688"/>
            <a:ext cx="8271294" cy="4802187"/>
          </a:xfrm>
        </p:spPr>
        <p:txBody>
          <a:bodyPr>
            <a:normAutofit/>
          </a:bodyPr>
          <a:lstStyle/>
          <a:p>
            <a:pPr>
              <a:lnSpc>
                <a:spcPct val="150000"/>
              </a:lnSpc>
              <a:buFont typeface="Arial" panose="020B0604020202020204" pitchFamily="34" charset="0"/>
              <a:buChar char="•"/>
            </a:pPr>
            <a:r>
              <a:rPr lang="en-IN" sz="1600" b="1" dirty="0">
                <a:latin typeface="Helvetica" pitchFamily="2" charset="0"/>
              </a:rPr>
              <a:t>Game Design:</a:t>
            </a:r>
          </a:p>
          <a:p>
            <a:pPr lvl="1">
              <a:lnSpc>
                <a:spcPct val="150000"/>
              </a:lnSpc>
            </a:pPr>
            <a:r>
              <a:rPr lang="en-IN" sz="1600" b="1" dirty="0">
                <a:latin typeface="Helvetica" pitchFamily="2" charset="0"/>
              </a:rPr>
              <a:t>Verb:</a:t>
            </a:r>
            <a:r>
              <a:rPr lang="en-IN" sz="1600" dirty="0">
                <a:latin typeface="Helvetica" pitchFamily="2" charset="0"/>
              </a:rPr>
              <a:t> The process of developing mechanics, playtesting, and balancing difficulty.</a:t>
            </a:r>
          </a:p>
          <a:p>
            <a:pPr lvl="1">
              <a:lnSpc>
                <a:spcPct val="150000"/>
              </a:lnSpc>
            </a:pPr>
            <a:r>
              <a:rPr lang="en-IN" sz="1600" b="1" dirty="0">
                <a:latin typeface="Helvetica" pitchFamily="2" charset="0"/>
              </a:rPr>
              <a:t>Noun:</a:t>
            </a:r>
            <a:r>
              <a:rPr lang="en-IN" sz="1600" dirty="0">
                <a:latin typeface="Helvetica" pitchFamily="2" charset="0"/>
              </a:rPr>
              <a:t> The final game with defined rules, characters, and levels.</a:t>
            </a:r>
          </a:p>
          <a:p>
            <a:pPr>
              <a:lnSpc>
                <a:spcPct val="150000"/>
              </a:lnSpc>
              <a:buFont typeface="Arial" panose="020B0604020202020204" pitchFamily="34" charset="0"/>
              <a:buChar char="•"/>
            </a:pPr>
            <a:r>
              <a:rPr lang="en-IN" sz="1600" b="1" dirty="0">
                <a:latin typeface="Helvetica" pitchFamily="2" charset="0"/>
              </a:rPr>
              <a:t>Service Design:</a:t>
            </a:r>
          </a:p>
          <a:p>
            <a:pPr lvl="1">
              <a:lnSpc>
                <a:spcPct val="150000"/>
              </a:lnSpc>
            </a:pPr>
            <a:r>
              <a:rPr lang="en-IN" sz="1600" b="1" dirty="0">
                <a:latin typeface="Helvetica" pitchFamily="2" charset="0"/>
              </a:rPr>
              <a:t>Verb:</a:t>
            </a:r>
            <a:r>
              <a:rPr lang="en-IN" sz="1600" dirty="0">
                <a:latin typeface="Helvetica" pitchFamily="2" charset="0"/>
              </a:rPr>
              <a:t> Mapping user journeys, testing service touchpoints, and iterating customer experience.</a:t>
            </a:r>
          </a:p>
          <a:p>
            <a:pPr lvl="1">
              <a:lnSpc>
                <a:spcPct val="150000"/>
              </a:lnSpc>
            </a:pPr>
            <a:r>
              <a:rPr lang="en-IN" sz="1600" b="1" dirty="0">
                <a:latin typeface="Helvetica" pitchFamily="2" charset="0"/>
              </a:rPr>
              <a:t>Noun:</a:t>
            </a:r>
            <a:r>
              <a:rPr lang="en-IN" sz="1600" dirty="0">
                <a:latin typeface="Helvetica" pitchFamily="2" charset="0"/>
              </a:rPr>
              <a:t> The structured framework of a customer service system.</a:t>
            </a:r>
          </a:p>
          <a:p>
            <a:pPr>
              <a:lnSpc>
                <a:spcPct val="150000"/>
              </a:lnSpc>
              <a:buFont typeface="Arial" panose="020B0604020202020204" pitchFamily="34" charset="0"/>
              <a:buChar char="•"/>
            </a:pPr>
            <a:r>
              <a:rPr lang="en-IN" sz="1600" b="1" dirty="0">
                <a:latin typeface="Helvetica" pitchFamily="2" charset="0"/>
              </a:rPr>
              <a:t>Education Design:</a:t>
            </a:r>
          </a:p>
          <a:p>
            <a:pPr lvl="1">
              <a:lnSpc>
                <a:spcPct val="150000"/>
              </a:lnSpc>
            </a:pPr>
            <a:r>
              <a:rPr lang="en-IN" sz="1600" b="1" dirty="0">
                <a:latin typeface="Helvetica" pitchFamily="2" charset="0"/>
              </a:rPr>
              <a:t>Verb:</a:t>
            </a:r>
            <a:r>
              <a:rPr lang="en-IN" sz="1600" dirty="0">
                <a:latin typeface="Helvetica" pitchFamily="2" charset="0"/>
              </a:rPr>
              <a:t> Developing curricula, testing pedagogical methods, and refining lesson plans.</a:t>
            </a:r>
          </a:p>
          <a:p>
            <a:pPr lvl="1">
              <a:lnSpc>
                <a:spcPct val="150000"/>
              </a:lnSpc>
            </a:pPr>
            <a:r>
              <a:rPr lang="en-IN" sz="1600" b="1" dirty="0">
                <a:latin typeface="Helvetica" pitchFamily="2" charset="0"/>
              </a:rPr>
              <a:t>Noun:</a:t>
            </a:r>
            <a:r>
              <a:rPr lang="en-IN" sz="1600" dirty="0">
                <a:latin typeface="Helvetica" pitchFamily="2" charset="0"/>
              </a:rPr>
              <a:t> The final syllabus, a learning framework, or an instructional guide.</a:t>
            </a:r>
          </a:p>
        </p:txBody>
      </p:sp>
      <p:pic>
        <p:nvPicPr>
          <p:cNvPr id="5122" name="Picture 2" descr="Interactive design and game development | SCAD">
            <a:extLst>
              <a:ext uri="{FF2B5EF4-FFF2-40B4-BE49-F238E27FC236}">
                <a16:creationId xmlns:a16="http://schemas.microsoft.com/office/drawing/2014/main" id="{F94D51F2-2B6D-0D4C-B52D-65B81DAAE3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3766" y="1840595"/>
            <a:ext cx="2110717" cy="11872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UX vs. Service Design">
            <a:extLst>
              <a:ext uri="{FF2B5EF4-FFF2-40B4-BE49-F238E27FC236}">
                <a16:creationId xmlns:a16="http://schemas.microsoft.com/office/drawing/2014/main" id="{094ADF2F-CA26-3947-806F-5144362A0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3766" y="3285177"/>
            <a:ext cx="1963621" cy="187341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Education Vector Design Vector Art &amp; Graphics | freevector.com">
            <a:extLst>
              <a:ext uri="{FF2B5EF4-FFF2-40B4-BE49-F238E27FC236}">
                <a16:creationId xmlns:a16="http://schemas.microsoft.com/office/drawing/2014/main" id="{11F983F0-B354-C84C-8AB0-6258137708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3766" y="5415900"/>
            <a:ext cx="1489615" cy="122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9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Ernest Ang – Design is to Design a Design to produce a Design – John Heskett">
            <a:extLst>
              <a:ext uri="{FF2B5EF4-FFF2-40B4-BE49-F238E27FC236}">
                <a16:creationId xmlns:a16="http://schemas.microsoft.com/office/drawing/2014/main" id="{364F7566-CA58-B14D-8386-6BF8E9101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565" y="969484"/>
            <a:ext cx="8632435" cy="55952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Design: A Very Short Introduction (Very Short Introductions) eBook : Heskett,  John: Amazon.in: Kindle Store">
            <a:extLst>
              <a:ext uri="{FF2B5EF4-FFF2-40B4-BE49-F238E27FC236}">
                <a16:creationId xmlns:a16="http://schemas.microsoft.com/office/drawing/2014/main" id="{B58E4B7F-8944-7446-8134-AF8AC336A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562" y="969484"/>
            <a:ext cx="2990492" cy="4723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9028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D076DA-0496-8F49-9FCE-A10EE9E36C06}"/>
              </a:ext>
            </a:extLst>
          </p:cNvPr>
          <p:cNvSpPr txBox="1"/>
          <p:nvPr/>
        </p:nvSpPr>
        <p:spPr>
          <a:xfrm>
            <a:off x="1395663" y="2024609"/>
            <a:ext cx="10010274" cy="2808782"/>
          </a:xfrm>
          <a:prstGeom prst="rect">
            <a:avLst/>
          </a:prstGeom>
          <a:noFill/>
        </p:spPr>
        <p:txBody>
          <a:bodyPr wrap="square">
            <a:spAutoFit/>
          </a:bodyPr>
          <a:lstStyle/>
          <a:p>
            <a:pPr>
              <a:lnSpc>
                <a:spcPct val="150000"/>
              </a:lnSpc>
            </a:pPr>
            <a:r>
              <a:rPr lang="en-IN" sz="2400" b="1" dirty="0">
                <a:effectLst/>
                <a:latin typeface="Helvetica" pitchFamily="2" charset="0"/>
              </a:rPr>
              <a:t>Design is a complex, multifaceted phenomenon, involving: people, a developing product, a process involving</a:t>
            </a:r>
            <a:r>
              <a:rPr lang="en-IN" sz="2400" b="1" dirty="0">
                <a:latin typeface="Helvetica" pitchFamily="2" charset="0"/>
              </a:rPr>
              <a:t> </a:t>
            </a:r>
            <a:r>
              <a:rPr lang="en-IN" sz="2400" b="1" dirty="0">
                <a:effectLst/>
                <a:latin typeface="Helvetica" pitchFamily="2" charset="0"/>
              </a:rPr>
              <a:t>a multitude of activities and procedures; a wide variety of knowledge, tools and methods; an organisation; as well as a micro-economic and macro-economic context.</a:t>
            </a:r>
          </a:p>
        </p:txBody>
      </p:sp>
      <p:sp>
        <p:nvSpPr>
          <p:cNvPr id="7" name="TextBox 6">
            <a:extLst>
              <a:ext uri="{FF2B5EF4-FFF2-40B4-BE49-F238E27FC236}">
                <a16:creationId xmlns:a16="http://schemas.microsoft.com/office/drawing/2014/main" id="{31906935-E625-B541-BBB0-B4A6260049E5}"/>
              </a:ext>
            </a:extLst>
          </p:cNvPr>
          <p:cNvSpPr txBox="1"/>
          <p:nvPr/>
        </p:nvSpPr>
        <p:spPr>
          <a:xfrm>
            <a:off x="7539789" y="5141313"/>
            <a:ext cx="6096000" cy="369332"/>
          </a:xfrm>
          <a:prstGeom prst="rect">
            <a:avLst/>
          </a:prstGeom>
          <a:noFill/>
        </p:spPr>
        <p:txBody>
          <a:bodyPr wrap="square">
            <a:spAutoFit/>
          </a:bodyPr>
          <a:lstStyle/>
          <a:p>
            <a:r>
              <a:rPr lang="en-IN" dirty="0"/>
              <a:t>Blessing, L. T., &amp; Chakrabarti, A. (2009)</a:t>
            </a:r>
            <a:endParaRPr lang="en-US" dirty="0"/>
          </a:p>
        </p:txBody>
      </p:sp>
    </p:spTree>
    <p:extLst>
      <p:ext uri="{BB962C8B-B14F-4D97-AF65-F5344CB8AC3E}">
        <p14:creationId xmlns:p14="http://schemas.microsoft.com/office/powerpoint/2010/main" val="776002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1F7A-F558-394D-8B60-22D4F84E9E6D}"/>
              </a:ext>
            </a:extLst>
          </p:cNvPr>
          <p:cNvSpPr>
            <a:spLocks noGrp="1"/>
          </p:cNvSpPr>
          <p:nvPr>
            <p:ph type="title"/>
          </p:nvPr>
        </p:nvSpPr>
        <p:spPr>
          <a:xfrm>
            <a:off x="37625" y="386405"/>
            <a:ext cx="10515600" cy="1325563"/>
          </a:xfrm>
        </p:spPr>
        <p:txBody>
          <a:bodyPr>
            <a:normAutofit/>
          </a:bodyPr>
          <a:lstStyle/>
          <a:p>
            <a:r>
              <a:rPr lang="en-US" sz="2800" b="1" dirty="0">
                <a:latin typeface="Rockwell" panose="02060603020205020403" pitchFamily="18" charset="77"/>
              </a:rPr>
              <a:t>The Object of Study of Design</a:t>
            </a:r>
          </a:p>
        </p:txBody>
      </p:sp>
      <p:pic>
        <p:nvPicPr>
          <p:cNvPr id="1026" name="Picture 2" descr="How Fire TV in a car performs and all the things it can do — Overview of  Fire TV for Auto | AFTVnews">
            <a:extLst>
              <a:ext uri="{FF2B5EF4-FFF2-40B4-BE49-F238E27FC236}">
                <a16:creationId xmlns:a16="http://schemas.microsoft.com/office/drawing/2014/main" id="{AE10D7C2-F276-8D44-95A5-DEC38DA8B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5" y="1839267"/>
            <a:ext cx="7433841" cy="4177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ectronics | Free Full-Text | An Overview of Direction-of-Arrival  Estimation Methods Using Adaptive Directional Time-Frequency Distributions">
            <a:extLst>
              <a:ext uri="{FF2B5EF4-FFF2-40B4-BE49-F238E27FC236}">
                <a16:creationId xmlns:a16="http://schemas.microsoft.com/office/drawing/2014/main" id="{E8CA2B48-2803-8045-885A-7117C73B83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4857" y="4492341"/>
            <a:ext cx="4285353" cy="165666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ehicular Ad Hoc Network - an overview | ScienceDirect Topics">
            <a:extLst>
              <a:ext uri="{FF2B5EF4-FFF2-40B4-BE49-F238E27FC236}">
                <a16:creationId xmlns:a16="http://schemas.microsoft.com/office/drawing/2014/main" id="{307B3AB1-A874-2648-9BD4-6E6FBE33A4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4857" y="1839267"/>
            <a:ext cx="2973651" cy="239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56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11F7A-F558-394D-8B60-22D4F84E9E6D}"/>
              </a:ext>
            </a:extLst>
          </p:cNvPr>
          <p:cNvSpPr>
            <a:spLocks noGrp="1"/>
          </p:cNvSpPr>
          <p:nvPr>
            <p:ph type="title"/>
          </p:nvPr>
        </p:nvSpPr>
        <p:spPr>
          <a:xfrm>
            <a:off x="205154" y="-94680"/>
            <a:ext cx="10515600" cy="1325563"/>
          </a:xfrm>
        </p:spPr>
        <p:txBody>
          <a:bodyPr>
            <a:normAutofit/>
          </a:bodyPr>
          <a:lstStyle/>
          <a:p>
            <a:r>
              <a:rPr lang="en-US" sz="3200" b="1" dirty="0">
                <a:latin typeface="Rockwell" panose="02060603020205020403" pitchFamily="18" charset="77"/>
              </a:rPr>
              <a:t>The Object of Study of Design </a:t>
            </a:r>
          </a:p>
        </p:txBody>
      </p:sp>
      <p:pic>
        <p:nvPicPr>
          <p:cNvPr id="2050" name="Picture 2" descr="What is an Application Service Provider? ASP Definition and Related FAQs |  Avi Networks">
            <a:extLst>
              <a:ext uri="{FF2B5EF4-FFF2-40B4-BE49-F238E27FC236}">
                <a16:creationId xmlns:a16="http://schemas.microsoft.com/office/drawing/2014/main" id="{78897EE4-209B-8D4B-85C2-A469EF42E0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899"/>
          <a:stretch/>
        </p:blipFill>
        <p:spPr bwMode="auto">
          <a:xfrm>
            <a:off x="6180992" y="3429000"/>
            <a:ext cx="5645150" cy="26806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sights into Editorial: Towards robust data regulation - INSIGHTSIAS">
            <a:extLst>
              <a:ext uri="{FF2B5EF4-FFF2-40B4-BE49-F238E27FC236}">
                <a16:creationId xmlns:a16="http://schemas.microsoft.com/office/drawing/2014/main" id="{321EA479-B09B-5943-811F-FE16595969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385359"/>
            <a:ext cx="5951415" cy="3095054"/>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19011C9F-EA49-9042-A520-B5B5B3193703}"/>
              </a:ext>
            </a:extLst>
          </p:cNvPr>
          <p:cNvSpPr/>
          <p:nvPr/>
        </p:nvSpPr>
        <p:spPr>
          <a:xfrm>
            <a:off x="6096000" y="3737951"/>
            <a:ext cx="5815135" cy="3006969"/>
          </a:xfrm>
          <a:prstGeom prst="ellipse">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lbow Connector 8">
            <a:extLst>
              <a:ext uri="{FF2B5EF4-FFF2-40B4-BE49-F238E27FC236}">
                <a16:creationId xmlns:a16="http://schemas.microsoft.com/office/drawing/2014/main" id="{E998BC62-D0D6-7347-A3BE-B0FD3879D3BD}"/>
              </a:ext>
            </a:extLst>
          </p:cNvPr>
          <p:cNvCxnSpPr>
            <a:stCxn id="7" idx="2"/>
            <a:endCxn id="2052" idx="2"/>
          </p:cNvCxnSpPr>
          <p:nvPr/>
        </p:nvCxnSpPr>
        <p:spPr>
          <a:xfrm rot="10800000">
            <a:off x="2975708" y="4480414"/>
            <a:ext cx="3120292" cy="76102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18D6410-FC37-7942-8690-E26A74054629}"/>
              </a:ext>
            </a:extLst>
          </p:cNvPr>
          <p:cNvSpPr txBox="1"/>
          <p:nvPr/>
        </p:nvSpPr>
        <p:spPr>
          <a:xfrm>
            <a:off x="3947390" y="4979825"/>
            <a:ext cx="1385316" cy="523220"/>
          </a:xfrm>
          <a:prstGeom prst="rect">
            <a:avLst/>
          </a:prstGeom>
          <a:solidFill>
            <a:schemeClr val="bg1"/>
          </a:solidFill>
        </p:spPr>
        <p:txBody>
          <a:bodyPr wrap="none" rtlCol="0">
            <a:spAutoFit/>
          </a:bodyPr>
          <a:lstStyle/>
          <a:p>
            <a:r>
              <a:rPr lang="en-US" sz="2800" dirty="0">
                <a:latin typeface="Helvetica" pitchFamily="2" charset="0"/>
              </a:rPr>
              <a:t>Method</a:t>
            </a:r>
          </a:p>
        </p:txBody>
      </p:sp>
    </p:spTree>
    <p:extLst>
      <p:ext uri="{BB962C8B-B14F-4D97-AF65-F5344CB8AC3E}">
        <p14:creationId xmlns:p14="http://schemas.microsoft.com/office/powerpoint/2010/main" val="1597648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A2A3E0-C558-E141-B3C3-80EEC781D6DA}"/>
              </a:ext>
            </a:extLst>
          </p:cNvPr>
          <p:cNvSpPr/>
          <p:nvPr/>
        </p:nvSpPr>
        <p:spPr>
          <a:xfrm>
            <a:off x="403646" y="347870"/>
            <a:ext cx="3844225" cy="5817704"/>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a16="http://schemas.microsoft.com/office/drawing/2014/main" id="{BD985CE6-91EF-0749-AB9F-703993381F4A}"/>
              </a:ext>
            </a:extLst>
          </p:cNvPr>
          <p:cNvSpPr txBox="1"/>
          <p:nvPr/>
        </p:nvSpPr>
        <p:spPr>
          <a:xfrm>
            <a:off x="265041" y="901865"/>
            <a:ext cx="4174435" cy="4933595"/>
          </a:xfrm>
          <a:prstGeom prst="rect">
            <a:avLst/>
          </a:prstGeom>
          <a:noFill/>
        </p:spPr>
        <p:txBody>
          <a:bodyPr wrap="square" rtlCol="0">
            <a:spAutoFit/>
          </a:bodyPr>
          <a:lstStyle/>
          <a:p>
            <a:pPr algn="ctr">
              <a:lnSpc>
                <a:spcPct val="200000"/>
              </a:lnSpc>
            </a:pPr>
            <a:r>
              <a:rPr lang="en-US" sz="2000" dirty="0">
                <a:latin typeface="Helvetica" pitchFamily="2" charset="0"/>
              </a:rPr>
              <a:t>Software components/ system,</a:t>
            </a:r>
          </a:p>
          <a:p>
            <a:pPr algn="ctr">
              <a:lnSpc>
                <a:spcPct val="200000"/>
              </a:lnSpc>
            </a:pPr>
            <a:r>
              <a:rPr lang="en-US" sz="2000" dirty="0">
                <a:latin typeface="Helvetica" pitchFamily="2" charset="0"/>
              </a:rPr>
              <a:t>Hardware components/ system,</a:t>
            </a:r>
          </a:p>
          <a:p>
            <a:pPr algn="ctr">
              <a:lnSpc>
                <a:spcPct val="200000"/>
              </a:lnSpc>
            </a:pPr>
            <a:r>
              <a:rPr lang="en-US" sz="2000" dirty="0">
                <a:latin typeface="Helvetica" pitchFamily="2" charset="0"/>
              </a:rPr>
              <a:t>Organization,</a:t>
            </a:r>
          </a:p>
          <a:p>
            <a:pPr algn="ctr">
              <a:lnSpc>
                <a:spcPct val="200000"/>
              </a:lnSpc>
            </a:pPr>
            <a:r>
              <a:rPr lang="en-US" sz="2000" dirty="0">
                <a:latin typeface="Helvetica" pitchFamily="2" charset="0"/>
              </a:rPr>
              <a:t>Business process,</a:t>
            </a:r>
          </a:p>
          <a:p>
            <a:pPr algn="ctr">
              <a:lnSpc>
                <a:spcPct val="200000"/>
              </a:lnSpc>
            </a:pPr>
            <a:r>
              <a:rPr lang="en-US" sz="2000" dirty="0">
                <a:latin typeface="Helvetica" pitchFamily="2" charset="0"/>
              </a:rPr>
              <a:t>Service,</a:t>
            </a:r>
          </a:p>
          <a:p>
            <a:pPr algn="ctr">
              <a:lnSpc>
                <a:spcPct val="200000"/>
              </a:lnSpc>
            </a:pPr>
            <a:r>
              <a:rPr lang="en-US" sz="2000" dirty="0">
                <a:latin typeface="Helvetica" pitchFamily="2" charset="0"/>
              </a:rPr>
              <a:t>Method,</a:t>
            </a:r>
          </a:p>
          <a:p>
            <a:pPr algn="ctr">
              <a:lnSpc>
                <a:spcPct val="200000"/>
              </a:lnSpc>
            </a:pPr>
            <a:r>
              <a:rPr lang="en-US" sz="2000" dirty="0">
                <a:latin typeface="Helvetica" pitchFamily="2" charset="0"/>
              </a:rPr>
              <a:t>Technique,</a:t>
            </a:r>
          </a:p>
          <a:p>
            <a:pPr algn="ctr">
              <a:lnSpc>
                <a:spcPct val="200000"/>
              </a:lnSpc>
            </a:pPr>
            <a:r>
              <a:rPr lang="en-US" sz="2000" dirty="0">
                <a:latin typeface="Helvetica" pitchFamily="2" charset="0"/>
              </a:rPr>
              <a:t>Conceptual Structure</a:t>
            </a:r>
          </a:p>
        </p:txBody>
      </p:sp>
      <p:grpSp>
        <p:nvGrpSpPr>
          <p:cNvPr id="8" name="Group 7">
            <a:extLst>
              <a:ext uri="{FF2B5EF4-FFF2-40B4-BE49-F238E27FC236}">
                <a16:creationId xmlns:a16="http://schemas.microsoft.com/office/drawing/2014/main" id="{FC01EC36-C77B-8A49-9671-A7A5FF129D1B}"/>
              </a:ext>
            </a:extLst>
          </p:cNvPr>
          <p:cNvGrpSpPr/>
          <p:nvPr/>
        </p:nvGrpSpPr>
        <p:grpSpPr>
          <a:xfrm>
            <a:off x="6993832" y="308113"/>
            <a:ext cx="5095462" cy="5817704"/>
            <a:chOff x="6993832" y="308113"/>
            <a:chExt cx="5095462" cy="5817704"/>
          </a:xfrm>
        </p:grpSpPr>
        <p:sp>
          <p:nvSpPr>
            <p:cNvPr id="4" name="Oval 3">
              <a:extLst>
                <a:ext uri="{FF2B5EF4-FFF2-40B4-BE49-F238E27FC236}">
                  <a16:creationId xmlns:a16="http://schemas.microsoft.com/office/drawing/2014/main" id="{9646B989-B6E8-2642-9DA3-9F926CCE6F00}"/>
                </a:ext>
              </a:extLst>
            </p:cNvPr>
            <p:cNvSpPr/>
            <p:nvPr/>
          </p:nvSpPr>
          <p:spPr>
            <a:xfrm>
              <a:off x="7235685" y="308113"/>
              <a:ext cx="4611757" cy="5817704"/>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BF1D4AF-1FCC-214C-882F-D4AE4CAE5135}"/>
                </a:ext>
              </a:extLst>
            </p:cNvPr>
            <p:cNvSpPr txBox="1"/>
            <p:nvPr/>
          </p:nvSpPr>
          <p:spPr>
            <a:xfrm>
              <a:off x="6993832" y="866022"/>
              <a:ext cx="5095462" cy="4664290"/>
            </a:xfrm>
            <a:prstGeom prst="rect">
              <a:avLst/>
            </a:prstGeom>
            <a:noFill/>
          </p:spPr>
          <p:txBody>
            <a:bodyPr wrap="square" rtlCol="0">
              <a:spAutoFit/>
            </a:bodyPr>
            <a:lstStyle/>
            <a:p>
              <a:pPr algn="ctr">
                <a:lnSpc>
                  <a:spcPct val="150000"/>
                </a:lnSpc>
              </a:pPr>
              <a:r>
                <a:rPr lang="en-US" sz="2000" dirty="0">
                  <a:latin typeface="Helvetica" pitchFamily="2" charset="0"/>
                </a:rPr>
                <a:t>Software, </a:t>
              </a:r>
            </a:p>
            <a:p>
              <a:pPr algn="ctr">
                <a:lnSpc>
                  <a:spcPct val="150000"/>
                </a:lnSpc>
              </a:pPr>
              <a:r>
                <a:rPr lang="en-US" sz="2000" dirty="0">
                  <a:latin typeface="Helvetica" pitchFamily="2" charset="0"/>
                </a:rPr>
                <a:t>Hardware,</a:t>
              </a:r>
            </a:p>
            <a:p>
              <a:pPr algn="ctr">
                <a:lnSpc>
                  <a:spcPct val="150000"/>
                </a:lnSpc>
              </a:pPr>
              <a:r>
                <a:rPr lang="en-US" sz="2000" dirty="0">
                  <a:latin typeface="Helvetica" pitchFamily="2" charset="0"/>
                </a:rPr>
                <a:t> People,</a:t>
              </a:r>
            </a:p>
            <a:p>
              <a:pPr algn="ctr">
                <a:lnSpc>
                  <a:spcPct val="150000"/>
                </a:lnSpc>
              </a:pPr>
              <a:r>
                <a:rPr lang="en-US" sz="2000" dirty="0">
                  <a:latin typeface="Helvetica" pitchFamily="2" charset="0"/>
                </a:rPr>
                <a:t>Organizations, Business processes,</a:t>
              </a:r>
            </a:p>
            <a:p>
              <a:pPr algn="ctr">
                <a:lnSpc>
                  <a:spcPct val="150000"/>
                </a:lnSpc>
              </a:pPr>
              <a:r>
                <a:rPr lang="en-US" sz="2000" dirty="0">
                  <a:latin typeface="Helvetica" pitchFamily="2" charset="0"/>
                </a:rPr>
                <a:t>Service, Method,</a:t>
              </a:r>
            </a:p>
            <a:p>
              <a:pPr algn="ctr">
                <a:lnSpc>
                  <a:spcPct val="150000"/>
                </a:lnSpc>
              </a:pPr>
              <a:r>
                <a:rPr lang="en-US" sz="2000" dirty="0">
                  <a:latin typeface="Helvetica" pitchFamily="2" charset="0"/>
                </a:rPr>
                <a:t>Technique,</a:t>
              </a:r>
            </a:p>
            <a:p>
              <a:pPr algn="ctr">
                <a:lnSpc>
                  <a:spcPct val="150000"/>
                </a:lnSpc>
              </a:pPr>
              <a:r>
                <a:rPr lang="en-US" sz="2000" dirty="0">
                  <a:latin typeface="Helvetica" pitchFamily="2" charset="0"/>
                </a:rPr>
                <a:t>Conceptual Structures,</a:t>
              </a:r>
            </a:p>
            <a:p>
              <a:pPr algn="ctr">
                <a:lnSpc>
                  <a:spcPct val="150000"/>
                </a:lnSpc>
              </a:pPr>
              <a:r>
                <a:rPr lang="en-US" sz="2000" dirty="0">
                  <a:latin typeface="Helvetica" pitchFamily="2" charset="0"/>
                </a:rPr>
                <a:t>Values, Desires, Fears, </a:t>
              </a:r>
            </a:p>
            <a:p>
              <a:pPr algn="ctr">
                <a:lnSpc>
                  <a:spcPct val="150000"/>
                </a:lnSpc>
              </a:pPr>
              <a:r>
                <a:rPr lang="en-US" sz="2000" dirty="0">
                  <a:latin typeface="Helvetica" pitchFamily="2" charset="0"/>
                </a:rPr>
                <a:t>Goals, Norms,</a:t>
              </a:r>
            </a:p>
            <a:p>
              <a:pPr algn="ctr">
                <a:lnSpc>
                  <a:spcPct val="150000"/>
                </a:lnSpc>
              </a:pPr>
              <a:r>
                <a:rPr lang="en-US" sz="2000" dirty="0">
                  <a:latin typeface="Helvetica" pitchFamily="2" charset="0"/>
                </a:rPr>
                <a:t> Budgets</a:t>
              </a:r>
            </a:p>
          </p:txBody>
        </p:sp>
      </p:grpSp>
      <p:cxnSp>
        <p:nvCxnSpPr>
          <p:cNvPr id="12" name="Straight Arrow Connector 11">
            <a:extLst>
              <a:ext uri="{FF2B5EF4-FFF2-40B4-BE49-F238E27FC236}">
                <a16:creationId xmlns:a16="http://schemas.microsoft.com/office/drawing/2014/main" id="{F2D601A8-1D24-844D-BDE4-263A18698529}"/>
              </a:ext>
            </a:extLst>
          </p:cNvPr>
          <p:cNvCxnSpPr>
            <a:cxnSpLocks/>
          </p:cNvCxnSpPr>
          <p:nvPr/>
        </p:nvCxnSpPr>
        <p:spPr>
          <a:xfrm>
            <a:off x="4280389" y="3429000"/>
            <a:ext cx="2902362" cy="0"/>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B6BC55-54E7-F24D-AE8A-32E0E8A0503D}"/>
              </a:ext>
            </a:extLst>
          </p:cNvPr>
          <p:cNvSpPr txBox="1"/>
          <p:nvPr/>
        </p:nvSpPr>
        <p:spPr>
          <a:xfrm>
            <a:off x="4930498" y="3198167"/>
            <a:ext cx="1622560" cy="461665"/>
          </a:xfrm>
          <a:prstGeom prst="rect">
            <a:avLst/>
          </a:prstGeom>
          <a:solidFill>
            <a:schemeClr val="bg1"/>
          </a:solidFill>
          <a:ln>
            <a:noFill/>
          </a:ln>
        </p:spPr>
        <p:txBody>
          <a:bodyPr wrap="none" rtlCol="0">
            <a:spAutoFit/>
          </a:bodyPr>
          <a:lstStyle/>
          <a:p>
            <a:r>
              <a:rPr lang="en-US" sz="2400" dirty="0">
                <a:latin typeface="Helvetica" pitchFamily="2" charset="0"/>
              </a:rPr>
              <a:t>Interaction</a:t>
            </a:r>
          </a:p>
        </p:txBody>
      </p:sp>
      <p:sp>
        <p:nvSpPr>
          <p:cNvPr id="16" name="TextBox 15">
            <a:extLst>
              <a:ext uri="{FF2B5EF4-FFF2-40B4-BE49-F238E27FC236}">
                <a16:creationId xmlns:a16="http://schemas.microsoft.com/office/drawing/2014/main" id="{09EA3D95-AA04-A646-9FDC-C54D3FDDE6B7}"/>
              </a:ext>
            </a:extLst>
          </p:cNvPr>
          <p:cNvSpPr txBox="1"/>
          <p:nvPr/>
        </p:nvSpPr>
        <p:spPr>
          <a:xfrm>
            <a:off x="1420580" y="6279297"/>
            <a:ext cx="1263487" cy="461665"/>
          </a:xfrm>
          <a:prstGeom prst="rect">
            <a:avLst/>
          </a:prstGeom>
          <a:solidFill>
            <a:schemeClr val="bg1"/>
          </a:solidFill>
          <a:ln>
            <a:noFill/>
          </a:ln>
        </p:spPr>
        <p:txBody>
          <a:bodyPr wrap="none" rtlCol="0">
            <a:spAutoFit/>
          </a:bodyPr>
          <a:lstStyle/>
          <a:p>
            <a:r>
              <a:rPr lang="en-US" sz="2400" b="1" dirty="0">
                <a:latin typeface="Helvetica" pitchFamily="2" charset="0"/>
              </a:rPr>
              <a:t>Artifact</a:t>
            </a:r>
          </a:p>
        </p:txBody>
      </p:sp>
      <p:sp>
        <p:nvSpPr>
          <p:cNvPr id="17" name="TextBox 16">
            <a:extLst>
              <a:ext uri="{FF2B5EF4-FFF2-40B4-BE49-F238E27FC236}">
                <a16:creationId xmlns:a16="http://schemas.microsoft.com/office/drawing/2014/main" id="{2539BFE8-83B1-9540-A13A-7D31C75D355F}"/>
              </a:ext>
            </a:extLst>
          </p:cNvPr>
          <p:cNvSpPr txBox="1"/>
          <p:nvPr/>
        </p:nvSpPr>
        <p:spPr>
          <a:xfrm>
            <a:off x="9001992" y="6257904"/>
            <a:ext cx="1330814" cy="461665"/>
          </a:xfrm>
          <a:prstGeom prst="rect">
            <a:avLst/>
          </a:prstGeom>
          <a:solidFill>
            <a:schemeClr val="bg1"/>
          </a:solidFill>
          <a:ln>
            <a:noFill/>
          </a:ln>
        </p:spPr>
        <p:txBody>
          <a:bodyPr wrap="none" rtlCol="0">
            <a:spAutoFit/>
          </a:bodyPr>
          <a:lstStyle/>
          <a:p>
            <a:r>
              <a:rPr lang="en-US" sz="2400" b="1" dirty="0">
                <a:latin typeface="Helvetica" pitchFamily="2" charset="0"/>
              </a:rPr>
              <a:t>Context</a:t>
            </a:r>
          </a:p>
        </p:txBody>
      </p:sp>
    </p:spTree>
    <p:extLst>
      <p:ext uri="{BB962C8B-B14F-4D97-AF65-F5344CB8AC3E}">
        <p14:creationId xmlns:p14="http://schemas.microsoft.com/office/powerpoint/2010/main" val="1868434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60491A-830E-324D-81C7-C01A55BDCB43}"/>
              </a:ext>
            </a:extLst>
          </p:cNvPr>
          <p:cNvPicPr>
            <a:picLocks noChangeAspect="1"/>
          </p:cNvPicPr>
          <p:nvPr/>
        </p:nvPicPr>
        <p:blipFill>
          <a:blip r:embed="rId2"/>
          <a:stretch>
            <a:fillRect/>
          </a:stretch>
        </p:blipFill>
        <p:spPr>
          <a:xfrm>
            <a:off x="1042239" y="726536"/>
            <a:ext cx="5979663" cy="3224446"/>
          </a:xfrm>
          <a:prstGeom prst="rect">
            <a:avLst/>
          </a:prstGeom>
        </p:spPr>
      </p:pic>
      <p:pic>
        <p:nvPicPr>
          <p:cNvPr id="2050" name="Picture 2" descr="Quotes + Thoughts | On Design Definition | IDEAS INSPIRING INNOVATION">
            <a:extLst>
              <a:ext uri="{FF2B5EF4-FFF2-40B4-BE49-F238E27FC236}">
                <a16:creationId xmlns:a16="http://schemas.microsoft.com/office/drawing/2014/main" id="{2440B800-FFB1-9A4F-AFAA-4A1CBDA3D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3375" y="726536"/>
            <a:ext cx="3074718" cy="3074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06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7059D4-FAC6-5E48-B247-B62EA68C00BB}"/>
              </a:ext>
            </a:extLst>
          </p:cNvPr>
          <p:cNvSpPr>
            <a:spLocks noGrp="1"/>
          </p:cNvSpPr>
          <p:nvPr>
            <p:ph type="sldNum" sz="quarter" idx="12"/>
          </p:nvPr>
        </p:nvSpPr>
        <p:spPr/>
        <p:txBody>
          <a:bodyPr/>
          <a:lstStyle/>
          <a:p>
            <a:fld id="{E48C2CD6-F455-8446-93C9-F29D886FA858}" type="slidenum">
              <a:rPr lang="en-US" smtClean="0"/>
              <a:t>3</a:t>
            </a:fld>
            <a:endParaRPr lang="en-US"/>
          </a:p>
        </p:txBody>
      </p:sp>
      <p:pic>
        <p:nvPicPr>
          <p:cNvPr id="3" name="Picture 2">
            <a:extLst>
              <a:ext uri="{FF2B5EF4-FFF2-40B4-BE49-F238E27FC236}">
                <a16:creationId xmlns:a16="http://schemas.microsoft.com/office/drawing/2014/main" id="{54E60178-4E7E-3942-95EF-B33DC900E9DF}"/>
              </a:ext>
            </a:extLst>
          </p:cNvPr>
          <p:cNvPicPr>
            <a:picLocks noChangeAspect="1"/>
          </p:cNvPicPr>
          <p:nvPr/>
        </p:nvPicPr>
        <p:blipFill>
          <a:blip r:embed="rId2"/>
          <a:stretch>
            <a:fillRect/>
          </a:stretch>
        </p:blipFill>
        <p:spPr>
          <a:xfrm>
            <a:off x="25400" y="812800"/>
            <a:ext cx="12141200" cy="5232400"/>
          </a:xfrm>
          <a:prstGeom prst="rect">
            <a:avLst/>
          </a:prstGeom>
        </p:spPr>
      </p:pic>
      <p:sp>
        <p:nvSpPr>
          <p:cNvPr id="5" name="Rectangle 4">
            <a:extLst>
              <a:ext uri="{FF2B5EF4-FFF2-40B4-BE49-F238E27FC236}">
                <a16:creationId xmlns:a16="http://schemas.microsoft.com/office/drawing/2014/main" id="{C3B797A0-953C-FD4A-9002-A9B5DC096A3F}"/>
              </a:ext>
            </a:extLst>
          </p:cNvPr>
          <p:cNvSpPr/>
          <p:nvPr/>
        </p:nvSpPr>
        <p:spPr>
          <a:xfrm>
            <a:off x="110551" y="6400413"/>
            <a:ext cx="3159263" cy="276999"/>
          </a:xfrm>
          <a:prstGeom prst="rect">
            <a:avLst/>
          </a:prstGeom>
        </p:spPr>
        <p:txBody>
          <a:bodyPr wrap="none">
            <a:spAutoFit/>
          </a:bodyPr>
          <a:lstStyle/>
          <a:p>
            <a:r>
              <a:rPr lang="en-US" sz="1200" dirty="0">
                <a:latin typeface="Arial" panose="020B0604020202020204" pitchFamily="34" charset="0"/>
                <a:ea typeface="Arial" charset="0"/>
                <a:cs typeface="Arial" panose="020B0604020202020204" pitchFamily="34" charset="0"/>
              </a:rPr>
              <a:t>Image Source: </a:t>
            </a:r>
            <a:r>
              <a:rPr lang="en-IN" sz="1200" dirty="0">
                <a:latin typeface="Arial" panose="020B0604020202020204" pitchFamily="34" charset="0"/>
                <a:cs typeface="Arial" panose="020B0604020202020204" pitchFamily="34" charset="0"/>
              </a:rPr>
              <a:t>Design in Tech Report, 2016</a:t>
            </a:r>
            <a:endParaRPr lang="en-US" sz="1200" dirty="0">
              <a:latin typeface="Arial" panose="020B0604020202020204" pitchFamily="34" charset="0"/>
              <a:ea typeface="Arial" charset="0"/>
              <a:cs typeface="Arial" panose="020B0604020202020204" pitchFamily="34" charset="0"/>
            </a:endParaRPr>
          </a:p>
        </p:txBody>
      </p:sp>
    </p:spTree>
    <p:extLst>
      <p:ext uri="{BB962C8B-B14F-4D97-AF65-F5344CB8AC3E}">
        <p14:creationId xmlns:p14="http://schemas.microsoft.com/office/powerpoint/2010/main" val="81817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10EB12-0927-8945-97D0-D85C6492E023}"/>
              </a:ext>
            </a:extLst>
          </p:cNvPr>
          <p:cNvSpPr txBox="1"/>
          <p:nvPr/>
        </p:nvSpPr>
        <p:spPr>
          <a:xfrm>
            <a:off x="1377350" y="2829861"/>
            <a:ext cx="9437299" cy="1198277"/>
          </a:xfrm>
          <a:prstGeom prst="rect">
            <a:avLst/>
          </a:prstGeom>
          <a:noFill/>
        </p:spPr>
        <p:txBody>
          <a:bodyPr wrap="square">
            <a:spAutoFit/>
          </a:bodyPr>
          <a:lstStyle/>
          <a:p>
            <a:pPr>
              <a:lnSpc>
                <a:spcPct val="160000"/>
              </a:lnSpc>
            </a:pPr>
            <a:r>
              <a:rPr lang="en-US" sz="2400" dirty="0">
                <a:latin typeface="Rockwell" panose="02060603020205020403" pitchFamily="18" charset="77"/>
              </a:rPr>
              <a:t>﻿In the English language the word ‘design’ takes on a variety of </a:t>
            </a:r>
            <a:r>
              <a:rPr lang="en-US" sz="2400" b="1" u="sng" dirty="0">
                <a:latin typeface="Rockwell" panose="02060603020205020403" pitchFamily="18" charset="77"/>
              </a:rPr>
              <a:t>verb  </a:t>
            </a:r>
            <a:r>
              <a:rPr lang="en-US" sz="2400" dirty="0">
                <a:latin typeface="Rockwell" panose="02060603020205020403" pitchFamily="18" charset="77"/>
              </a:rPr>
              <a:t>and </a:t>
            </a:r>
            <a:r>
              <a:rPr lang="en-US" sz="2400" b="1" u="sng" dirty="0">
                <a:latin typeface="Rockwell" panose="02060603020205020403" pitchFamily="18" charset="77"/>
              </a:rPr>
              <a:t>noun</a:t>
            </a:r>
            <a:r>
              <a:rPr lang="en-US" sz="2400" dirty="0">
                <a:latin typeface="Rockwell" panose="02060603020205020403" pitchFamily="18" charset="77"/>
              </a:rPr>
              <a:t> meanings. </a:t>
            </a:r>
          </a:p>
        </p:txBody>
      </p:sp>
    </p:spTree>
    <p:extLst>
      <p:ext uri="{BB962C8B-B14F-4D97-AF65-F5344CB8AC3E}">
        <p14:creationId xmlns:p14="http://schemas.microsoft.com/office/powerpoint/2010/main" val="183859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D1C92E-9919-EC48-831A-22E48A066ADC}"/>
              </a:ext>
            </a:extLst>
          </p:cNvPr>
          <p:cNvSpPr txBox="1"/>
          <p:nvPr/>
        </p:nvSpPr>
        <p:spPr>
          <a:xfrm>
            <a:off x="944772" y="1139461"/>
            <a:ext cx="10302455" cy="1789208"/>
          </a:xfrm>
          <a:prstGeom prst="rect">
            <a:avLst/>
          </a:prstGeom>
          <a:noFill/>
        </p:spPr>
        <p:txBody>
          <a:bodyPr wrap="square">
            <a:spAutoFit/>
          </a:bodyPr>
          <a:lstStyle/>
          <a:p>
            <a:pPr>
              <a:lnSpc>
                <a:spcPct val="160000"/>
              </a:lnSpc>
            </a:pPr>
            <a:r>
              <a:rPr lang="en-US" sz="2400" dirty="0">
                <a:latin typeface="Rockwell" panose="02060603020205020403" pitchFamily="18" charset="77"/>
              </a:rPr>
              <a:t>In its </a:t>
            </a:r>
            <a:r>
              <a:rPr lang="en-US" sz="2400" b="1" dirty="0">
                <a:latin typeface="Rockwell" panose="02060603020205020403" pitchFamily="18" charset="77"/>
              </a:rPr>
              <a:t>verb form</a:t>
            </a:r>
            <a:r>
              <a:rPr lang="en-US" sz="2400" dirty="0">
                <a:latin typeface="Rockwell" panose="02060603020205020403" pitchFamily="18" charset="77"/>
              </a:rPr>
              <a:t>, standard dictionaries suggest elements of definition involving representing an artefact, system or society, or the fixing of its look, function or purpose. </a:t>
            </a:r>
          </a:p>
        </p:txBody>
      </p:sp>
      <p:pic>
        <p:nvPicPr>
          <p:cNvPr id="3076" name="Picture 4" descr="Design Sketching - Master Every Aspect from Concept to Creation">
            <a:extLst>
              <a:ext uri="{FF2B5EF4-FFF2-40B4-BE49-F238E27FC236}">
                <a16:creationId xmlns:a16="http://schemas.microsoft.com/office/drawing/2014/main" id="{048AF098-B92B-684F-AFF1-745664736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4090" y="3273726"/>
            <a:ext cx="4883819" cy="2747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631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74E1-9050-BE4E-969D-D60AAFB058C6}"/>
              </a:ext>
            </a:extLst>
          </p:cNvPr>
          <p:cNvSpPr>
            <a:spLocks noGrp="1"/>
          </p:cNvSpPr>
          <p:nvPr>
            <p:ph type="title"/>
          </p:nvPr>
        </p:nvSpPr>
        <p:spPr/>
        <p:txBody>
          <a:bodyPr/>
          <a:lstStyle/>
          <a:p>
            <a:r>
              <a:rPr lang="en-IN" b="1" dirty="0">
                <a:latin typeface="Rockwell" panose="02060603020205020403" pitchFamily="18" charset="77"/>
              </a:rPr>
              <a:t>Design as a Verb</a:t>
            </a:r>
            <a:endParaRPr lang="en-US" b="1" dirty="0">
              <a:latin typeface="Rockwell" panose="02060603020205020403" pitchFamily="18" charset="77"/>
            </a:endParaRPr>
          </a:p>
        </p:txBody>
      </p:sp>
      <p:sp>
        <p:nvSpPr>
          <p:cNvPr id="3" name="Content Placeholder 2">
            <a:extLst>
              <a:ext uri="{FF2B5EF4-FFF2-40B4-BE49-F238E27FC236}">
                <a16:creationId xmlns:a16="http://schemas.microsoft.com/office/drawing/2014/main" id="{BA365352-24BA-E748-AB8B-6A4B7E86E105}"/>
              </a:ext>
            </a:extLst>
          </p:cNvPr>
          <p:cNvSpPr>
            <a:spLocks noGrp="1"/>
          </p:cNvSpPr>
          <p:nvPr>
            <p:ph idx="1"/>
          </p:nvPr>
        </p:nvSpPr>
        <p:spPr/>
        <p:txBody>
          <a:bodyPr>
            <a:normAutofit/>
          </a:bodyPr>
          <a:lstStyle/>
          <a:p>
            <a:pPr>
              <a:lnSpc>
                <a:spcPct val="150000"/>
              </a:lnSpc>
            </a:pPr>
            <a:r>
              <a:rPr lang="en-IN" sz="2000" b="1" dirty="0">
                <a:latin typeface="Helvetica" pitchFamily="2" charset="0"/>
              </a:rPr>
              <a:t>Architecture: </a:t>
            </a:r>
            <a:r>
              <a:rPr lang="en-IN" sz="2000" dirty="0">
                <a:latin typeface="Helvetica" pitchFamily="2" charset="0"/>
              </a:rPr>
              <a:t>The iterative process of sketching, </a:t>
            </a:r>
            <a:r>
              <a:rPr lang="en-IN" sz="2000" dirty="0" err="1">
                <a:latin typeface="Helvetica" pitchFamily="2" charset="0"/>
              </a:rPr>
              <a:t>modeling</a:t>
            </a:r>
            <a:r>
              <a:rPr lang="en-IN" sz="2000" dirty="0">
                <a:latin typeface="Helvetica" pitchFamily="2" charset="0"/>
              </a:rPr>
              <a:t>, and refining a building concept.</a:t>
            </a:r>
          </a:p>
          <a:p>
            <a:pPr>
              <a:lnSpc>
                <a:spcPct val="150000"/>
              </a:lnSpc>
            </a:pPr>
            <a:r>
              <a:rPr lang="en-IN" sz="2000" b="1" dirty="0">
                <a:latin typeface="Helvetica" pitchFamily="2" charset="0"/>
              </a:rPr>
              <a:t>Industrial Design: </a:t>
            </a:r>
            <a:r>
              <a:rPr lang="en-IN" sz="2000" dirty="0">
                <a:latin typeface="Helvetica" pitchFamily="2" charset="0"/>
              </a:rPr>
              <a:t>Prototyping and testing new forms for ergonomic efficiency.</a:t>
            </a:r>
          </a:p>
          <a:p>
            <a:pPr>
              <a:lnSpc>
                <a:spcPct val="150000"/>
              </a:lnSpc>
            </a:pPr>
            <a:r>
              <a:rPr lang="en-IN" sz="2000" b="1" dirty="0">
                <a:latin typeface="Helvetica" pitchFamily="2" charset="0"/>
              </a:rPr>
              <a:t>UI/UX Design: </a:t>
            </a:r>
            <a:r>
              <a:rPr lang="en-IN" sz="2000" dirty="0">
                <a:latin typeface="Helvetica" pitchFamily="2" charset="0"/>
              </a:rPr>
              <a:t>Conducting user research, wireframing, and usability testing.</a:t>
            </a:r>
          </a:p>
          <a:p>
            <a:pPr>
              <a:lnSpc>
                <a:spcPct val="150000"/>
              </a:lnSpc>
            </a:pPr>
            <a:r>
              <a:rPr lang="en-IN" sz="2000" b="1" dirty="0">
                <a:latin typeface="Helvetica" pitchFamily="2" charset="0"/>
              </a:rPr>
              <a:t>Fashion Design: </a:t>
            </a:r>
            <a:r>
              <a:rPr lang="en-IN" sz="2000" dirty="0">
                <a:latin typeface="Helvetica" pitchFamily="2" charset="0"/>
              </a:rPr>
              <a:t>Draping fabric, sketching patterns, and iterating based on material behaviour.</a:t>
            </a:r>
          </a:p>
          <a:p>
            <a:pPr>
              <a:lnSpc>
                <a:spcPct val="150000"/>
              </a:lnSpc>
            </a:pPr>
            <a:r>
              <a:rPr lang="en-IN" sz="2000" b="1" dirty="0">
                <a:latin typeface="Helvetica" pitchFamily="2" charset="0"/>
              </a:rPr>
              <a:t>Graphic Design: </a:t>
            </a:r>
            <a:r>
              <a:rPr lang="en-IN" sz="2000" dirty="0">
                <a:latin typeface="Helvetica" pitchFamily="2" charset="0"/>
              </a:rPr>
              <a:t>Brainstorming, ideating layouts, and refining branding elements.</a:t>
            </a:r>
            <a:endParaRPr lang="en-US" sz="2000" dirty="0">
              <a:latin typeface="Helvetica" pitchFamily="2" charset="0"/>
            </a:endParaRPr>
          </a:p>
        </p:txBody>
      </p:sp>
    </p:spTree>
    <p:extLst>
      <p:ext uri="{BB962C8B-B14F-4D97-AF65-F5344CB8AC3E}">
        <p14:creationId xmlns:p14="http://schemas.microsoft.com/office/powerpoint/2010/main" val="3307195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diagram">
            <a:extLst>
              <a:ext uri="{FF2B5EF4-FFF2-40B4-BE49-F238E27FC236}">
                <a16:creationId xmlns:a16="http://schemas.microsoft.com/office/drawing/2014/main" id="{2A9F4588-E996-4D45-8AF3-EED59D5D2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432" y="3214901"/>
            <a:ext cx="4513547" cy="28933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D1C92E-9919-EC48-831A-22E48A066ADC}"/>
              </a:ext>
            </a:extLst>
          </p:cNvPr>
          <p:cNvSpPr txBox="1"/>
          <p:nvPr/>
        </p:nvSpPr>
        <p:spPr>
          <a:xfrm>
            <a:off x="1137021" y="1365252"/>
            <a:ext cx="9917958" cy="1789208"/>
          </a:xfrm>
          <a:prstGeom prst="rect">
            <a:avLst/>
          </a:prstGeom>
          <a:noFill/>
        </p:spPr>
        <p:txBody>
          <a:bodyPr wrap="square">
            <a:spAutoFit/>
          </a:bodyPr>
          <a:lstStyle/>
          <a:p>
            <a:pPr>
              <a:lnSpc>
                <a:spcPct val="160000"/>
              </a:lnSpc>
            </a:pPr>
            <a:r>
              <a:rPr lang="en-US" sz="2400" dirty="0">
                <a:latin typeface="Rockwell" panose="02060603020205020403" pitchFamily="18" charset="77"/>
              </a:rPr>
              <a:t>In its </a:t>
            </a:r>
            <a:r>
              <a:rPr lang="en-US" sz="2400" b="1" dirty="0">
                <a:latin typeface="Rockwell" panose="02060603020205020403" pitchFamily="18" charset="77"/>
              </a:rPr>
              <a:t>noun form</a:t>
            </a:r>
            <a:r>
              <a:rPr lang="en-US" sz="2400" dirty="0">
                <a:latin typeface="Rockwell" panose="02060603020205020403" pitchFamily="18" charset="77"/>
              </a:rPr>
              <a:t>, same dictionaries suggest concepts of sketch, drawing, plan, pattern, intention or purpose, or the art of producing them. </a:t>
            </a:r>
          </a:p>
        </p:txBody>
      </p:sp>
      <p:pic>
        <p:nvPicPr>
          <p:cNvPr id="3074" name="Picture 2" descr="Concept drawing - Designing Buildings">
            <a:extLst>
              <a:ext uri="{FF2B5EF4-FFF2-40B4-BE49-F238E27FC236}">
                <a16:creationId xmlns:a16="http://schemas.microsoft.com/office/drawing/2014/main" id="{A262B534-7F4D-3446-8FAF-C7E656D7E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2453" y="3867843"/>
            <a:ext cx="4741403" cy="224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133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974E1-9050-BE4E-969D-D60AAFB058C6}"/>
              </a:ext>
            </a:extLst>
          </p:cNvPr>
          <p:cNvSpPr>
            <a:spLocks noGrp="1"/>
          </p:cNvSpPr>
          <p:nvPr>
            <p:ph type="title"/>
          </p:nvPr>
        </p:nvSpPr>
        <p:spPr/>
        <p:txBody>
          <a:bodyPr/>
          <a:lstStyle/>
          <a:p>
            <a:r>
              <a:rPr lang="en-IN" b="1" dirty="0">
                <a:latin typeface="Rockwell" panose="02060603020205020403" pitchFamily="18" charset="77"/>
              </a:rPr>
              <a:t>Design as a Noun</a:t>
            </a:r>
            <a:endParaRPr lang="en-US" b="1" dirty="0">
              <a:latin typeface="Rockwell" panose="02060603020205020403" pitchFamily="18" charset="77"/>
            </a:endParaRPr>
          </a:p>
        </p:txBody>
      </p:sp>
      <p:sp>
        <p:nvSpPr>
          <p:cNvPr id="3" name="Content Placeholder 2">
            <a:extLst>
              <a:ext uri="{FF2B5EF4-FFF2-40B4-BE49-F238E27FC236}">
                <a16:creationId xmlns:a16="http://schemas.microsoft.com/office/drawing/2014/main" id="{BA365352-24BA-E748-AB8B-6A4B7E86E105}"/>
              </a:ext>
            </a:extLst>
          </p:cNvPr>
          <p:cNvSpPr>
            <a:spLocks noGrp="1"/>
          </p:cNvSpPr>
          <p:nvPr>
            <p:ph idx="1"/>
          </p:nvPr>
        </p:nvSpPr>
        <p:spPr/>
        <p:txBody>
          <a:bodyPr>
            <a:normAutofit/>
          </a:bodyPr>
          <a:lstStyle/>
          <a:p>
            <a:pPr>
              <a:lnSpc>
                <a:spcPct val="150000"/>
              </a:lnSpc>
            </a:pPr>
            <a:r>
              <a:rPr lang="en-IN" sz="2000" b="1" dirty="0">
                <a:latin typeface="Helvetica" pitchFamily="2" charset="0"/>
              </a:rPr>
              <a:t>Architecture: </a:t>
            </a:r>
            <a:r>
              <a:rPr lang="en-IN" sz="2000" dirty="0">
                <a:latin typeface="Helvetica" pitchFamily="2" charset="0"/>
              </a:rPr>
              <a:t>The final blueprint or completed building.</a:t>
            </a:r>
          </a:p>
          <a:p>
            <a:pPr>
              <a:lnSpc>
                <a:spcPct val="150000"/>
              </a:lnSpc>
            </a:pPr>
            <a:r>
              <a:rPr lang="en-IN" sz="2000" b="1" dirty="0">
                <a:latin typeface="Helvetica" pitchFamily="2" charset="0"/>
              </a:rPr>
              <a:t>Industrial Design: </a:t>
            </a:r>
            <a:r>
              <a:rPr lang="en-IN" sz="2000" dirty="0">
                <a:latin typeface="Helvetica" pitchFamily="2" charset="0"/>
              </a:rPr>
              <a:t>The finished physical product (e.g., a chair, phone, or medical device).</a:t>
            </a:r>
          </a:p>
          <a:p>
            <a:pPr>
              <a:lnSpc>
                <a:spcPct val="150000"/>
              </a:lnSpc>
            </a:pPr>
            <a:r>
              <a:rPr lang="en-IN" sz="2000" b="1" dirty="0">
                <a:latin typeface="Helvetica" pitchFamily="2" charset="0"/>
              </a:rPr>
              <a:t>UI/UX Design: </a:t>
            </a:r>
            <a:r>
              <a:rPr lang="en-IN" sz="2000" dirty="0">
                <a:latin typeface="Helvetica" pitchFamily="2" charset="0"/>
              </a:rPr>
              <a:t>The deployed website or app interface.</a:t>
            </a:r>
          </a:p>
          <a:p>
            <a:pPr>
              <a:lnSpc>
                <a:spcPct val="150000"/>
              </a:lnSpc>
            </a:pPr>
            <a:r>
              <a:rPr lang="en-IN" sz="2000" b="1" dirty="0">
                <a:latin typeface="Helvetica" pitchFamily="2" charset="0"/>
              </a:rPr>
              <a:t>Fashion Design: </a:t>
            </a:r>
            <a:r>
              <a:rPr lang="en-IN" sz="2000" dirty="0">
                <a:latin typeface="Helvetica" pitchFamily="2" charset="0"/>
              </a:rPr>
              <a:t>The completed garment, ready for production or runway.</a:t>
            </a:r>
          </a:p>
          <a:p>
            <a:pPr>
              <a:lnSpc>
                <a:spcPct val="150000"/>
              </a:lnSpc>
            </a:pPr>
            <a:r>
              <a:rPr lang="en-IN" sz="2000" b="1" dirty="0">
                <a:latin typeface="Helvetica" pitchFamily="2" charset="0"/>
              </a:rPr>
              <a:t>Graphic Design: </a:t>
            </a:r>
            <a:r>
              <a:rPr lang="en-IN" sz="2000" dirty="0">
                <a:latin typeface="Helvetica" pitchFamily="2" charset="0"/>
              </a:rPr>
              <a:t>A published book cover, corporate logo, or digital poster.</a:t>
            </a:r>
            <a:endParaRPr lang="en-US" sz="2000" dirty="0">
              <a:latin typeface="Helvetica" pitchFamily="2" charset="0"/>
            </a:endParaRPr>
          </a:p>
        </p:txBody>
      </p:sp>
    </p:spTree>
    <p:extLst>
      <p:ext uri="{BB962C8B-B14F-4D97-AF65-F5344CB8AC3E}">
        <p14:creationId xmlns:p14="http://schemas.microsoft.com/office/powerpoint/2010/main" val="189790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D1C92E-9919-EC48-831A-22E48A066ADC}"/>
              </a:ext>
            </a:extLst>
          </p:cNvPr>
          <p:cNvSpPr txBox="1"/>
          <p:nvPr/>
        </p:nvSpPr>
        <p:spPr>
          <a:xfrm>
            <a:off x="1608576" y="757355"/>
            <a:ext cx="10302455" cy="1789208"/>
          </a:xfrm>
          <a:prstGeom prst="rect">
            <a:avLst/>
          </a:prstGeom>
          <a:noFill/>
        </p:spPr>
        <p:txBody>
          <a:bodyPr wrap="square">
            <a:spAutoFit/>
          </a:bodyPr>
          <a:lstStyle/>
          <a:p>
            <a:pPr>
              <a:lnSpc>
                <a:spcPct val="160000"/>
              </a:lnSpc>
            </a:pPr>
            <a:r>
              <a:rPr lang="en-US" sz="2400" dirty="0">
                <a:latin typeface="Rockwell" panose="02060603020205020403" pitchFamily="18" charset="77"/>
              </a:rPr>
              <a:t>The word ‘Design’ therefore has meanings ranging from the abstract conception of something to the actual plans and processes required to achieve it. </a:t>
            </a:r>
          </a:p>
        </p:txBody>
      </p:sp>
      <p:grpSp>
        <p:nvGrpSpPr>
          <p:cNvPr id="6" name="Group 5">
            <a:extLst>
              <a:ext uri="{FF2B5EF4-FFF2-40B4-BE49-F238E27FC236}">
                <a16:creationId xmlns:a16="http://schemas.microsoft.com/office/drawing/2014/main" id="{43F8D92C-FC9D-8246-AE4F-21F869C66A29}"/>
              </a:ext>
            </a:extLst>
          </p:cNvPr>
          <p:cNvGrpSpPr/>
          <p:nvPr/>
        </p:nvGrpSpPr>
        <p:grpSpPr>
          <a:xfrm>
            <a:off x="5207479" y="3429000"/>
            <a:ext cx="1777041" cy="1777041"/>
            <a:chOff x="5207479" y="3429000"/>
            <a:chExt cx="1777041" cy="1777041"/>
          </a:xfrm>
        </p:grpSpPr>
        <p:sp>
          <p:nvSpPr>
            <p:cNvPr id="4" name="Oval 3">
              <a:extLst>
                <a:ext uri="{FF2B5EF4-FFF2-40B4-BE49-F238E27FC236}">
                  <a16:creationId xmlns:a16="http://schemas.microsoft.com/office/drawing/2014/main" id="{4FFFDEAA-EA10-2E4B-8F1E-0C15A443DA4B}"/>
                </a:ext>
              </a:extLst>
            </p:cNvPr>
            <p:cNvSpPr/>
            <p:nvPr/>
          </p:nvSpPr>
          <p:spPr>
            <a:xfrm>
              <a:off x="5207479" y="3429000"/>
              <a:ext cx="1777041" cy="1777041"/>
            </a:xfrm>
            <a:prstGeom prst="ellipse">
              <a:avLst/>
            </a:prstGeom>
            <a:gradFill flip="none" rotWithShape="1">
              <a:gsLst>
                <a:gs pos="0">
                  <a:srgbClr val="A02F5C"/>
                </a:gs>
                <a:gs pos="10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9CDB3F8-4F53-9B4C-BDD2-87501BF6ADE6}"/>
                </a:ext>
              </a:extLst>
            </p:cNvPr>
            <p:cNvSpPr txBox="1"/>
            <p:nvPr/>
          </p:nvSpPr>
          <p:spPr>
            <a:xfrm>
              <a:off x="5432196" y="4025133"/>
              <a:ext cx="1327608" cy="584775"/>
            </a:xfrm>
            <a:prstGeom prst="rect">
              <a:avLst/>
            </a:prstGeom>
            <a:noFill/>
          </p:spPr>
          <p:txBody>
            <a:bodyPr wrap="none" rtlCol="0">
              <a:spAutoFit/>
            </a:bodyPr>
            <a:lstStyle/>
            <a:p>
              <a:r>
                <a:rPr lang="en-US" sz="3200" b="1" dirty="0">
                  <a:solidFill>
                    <a:schemeClr val="bg1"/>
                  </a:solidFill>
                </a:rPr>
                <a:t>Design</a:t>
              </a:r>
            </a:p>
          </p:txBody>
        </p:sp>
      </p:grpSp>
      <p:sp>
        <p:nvSpPr>
          <p:cNvPr id="7" name="Curved Right Arrow 6">
            <a:extLst>
              <a:ext uri="{FF2B5EF4-FFF2-40B4-BE49-F238E27FC236}">
                <a16:creationId xmlns:a16="http://schemas.microsoft.com/office/drawing/2014/main" id="{C629AA47-D508-AB48-912A-13C4685A282F}"/>
              </a:ext>
            </a:extLst>
          </p:cNvPr>
          <p:cNvSpPr/>
          <p:nvPr/>
        </p:nvSpPr>
        <p:spPr>
          <a:xfrm>
            <a:off x="4483291" y="3075704"/>
            <a:ext cx="1327608" cy="2755752"/>
          </a:xfrm>
          <a:prstGeom prst="curvedRightArrow">
            <a:avLst/>
          </a:prstGeom>
          <a:solidFill>
            <a:srgbClr val="A02F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Curved Right Arrow 8">
            <a:extLst>
              <a:ext uri="{FF2B5EF4-FFF2-40B4-BE49-F238E27FC236}">
                <a16:creationId xmlns:a16="http://schemas.microsoft.com/office/drawing/2014/main" id="{CBD7C087-ED54-2048-B64F-9FB3C994D12B}"/>
              </a:ext>
            </a:extLst>
          </p:cNvPr>
          <p:cNvSpPr/>
          <p:nvPr/>
        </p:nvSpPr>
        <p:spPr>
          <a:xfrm rot="10800000">
            <a:off x="6381100" y="2933562"/>
            <a:ext cx="1327608" cy="2755752"/>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CCDDEA71-4D92-2840-BAE3-5A566625CAC2}"/>
              </a:ext>
            </a:extLst>
          </p:cNvPr>
          <p:cNvSpPr txBox="1"/>
          <p:nvPr/>
        </p:nvSpPr>
        <p:spPr>
          <a:xfrm>
            <a:off x="3158052" y="4107343"/>
            <a:ext cx="1291379" cy="523220"/>
          </a:xfrm>
          <a:prstGeom prst="rect">
            <a:avLst/>
          </a:prstGeom>
          <a:noFill/>
        </p:spPr>
        <p:txBody>
          <a:bodyPr wrap="none" rtlCol="0">
            <a:spAutoFit/>
          </a:bodyPr>
          <a:lstStyle/>
          <a:p>
            <a:r>
              <a:rPr lang="en-US" sz="2800" dirty="0"/>
              <a:t>Process</a:t>
            </a:r>
          </a:p>
        </p:txBody>
      </p:sp>
      <p:sp>
        <p:nvSpPr>
          <p:cNvPr id="11" name="TextBox 10">
            <a:extLst>
              <a:ext uri="{FF2B5EF4-FFF2-40B4-BE49-F238E27FC236}">
                <a16:creationId xmlns:a16="http://schemas.microsoft.com/office/drawing/2014/main" id="{45F99F2E-D6ED-6143-A8E1-835072D92D20}"/>
              </a:ext>
            </a:extLst>
          </p:cNvPr>
          <p:cNvSpPr txBox="1"/>
          <p:nvPr/>
        </p:nvSpPr>
        <p:spPr>
          <a:xfrm>
            <a:off x="7708708" y="4107343"/>
            <a:ext cx="1530291" cy="523220"/>
          </a:xfrm>
          <a:prstGeom prst="rect">
            <a:avLst/>
          </a:prstGeom>
          <a:noFill/>
        </p:spPr>
        <p:txBody>
          <a:bodyPr wrap="none" rtlCol="0">
            <a:spAutoFit/>
          </a:bodyPr>
          <a:lstStyle/>
          <a:p>
            <a:r>
              <a:rPr lang="en-US" sz="2800" dirty="0"/>
              <a:t>Outcome</a:t>
            </a:r>
          </a:p>
        </p:txBody>
      </p:sp>
      <p:sp>
        <p:nvSpPr>
          <p:cNvPr id="13" name="TextBox 12">
            <a:extLst>
              <a:ext uri="{FF2B5EF4-FFF2-40B4-BE49-F238E27FC236}">
                <a16:creationId xmlns:a16="http://schemas.microsoft.com/office/drawing/2014/main" id="{00A6E759-B8D8-7A4B-8D6A-AA3D4B611FD7}"/>
              </a:ext>
            </a:extLst>
          </p:cNvPr>
          <p:cNvSpPr txBox="1"/>
          <p:nvPr/>
        </p:nvSpPr>
        <p:spPr>
          <a:xfrm>
            <a:off x="3240295" y="4453580"/>
            <a:ext cx="1433853" cy="369332"/>
          </a:xfrm>
          <a:prstGeom prst="rect">
            <a:avLst/>
          </a:prstGeom>
          <a:noFill/>
        </p:spPr>
        <p:txBody>
          <a:bodyPr wrap="square">
            <a:spAutoFit/>
          </a:bodyPr>
          <a:lstStyle/>
          <a:p>
            <a:r>
              <a:rPr lang="en-IN" dirty="0">
                <a:solidFill>
                  <a:srgbClr val="A02F5C"/>
                </a:solidFill>
              </a:rPr>
              <a:t>(action)</a:t>
            </a:r>
            <a:endParaRPr lang="en-US" dirty="0">
              <a:solidFill>
                <a:srgbClr val="A02F5C"/>
              </a:solidFill>
            </a:endParaRPr>
          </a:p>
        </p:txBody>
      </p:sp>
      <p:sp>
        <p:nvSpPr>
          <p:cNvPr id="14" name="TextBox 13">
            <a:extLst>
              <a:ext uri="{FF2B5EF4-FFF2-40B4-BE49-F238E27FC236}">
                <a16:creationId xmlns:a16="http://schemas.microsoft.com/office/drawing/2014/main" id="{80E4D0EF-A0D1-4541-92BD-CB8A067BB736}"/>
              </a:ext>
            </a:extLst>
          </p:cNvPr>
          <p:cNvSpPr txBox="1"/>
          <p:nvPr/>
        </p:nvSpPr>
        <p:spPr>
          <a:xfrm>
            <a:off x="7820960" y="4462952"/>
            <a:ext cx="1433853" cy="369332"/>
          </a:xfrm>
          <a:prstGeom prst="rect">
            <a:avLst/>
          </a:prstGeom>
          <a:noFill/>
        </p:spPr>
        <p:txBody>
          <a:bodyPr wrap="square">
            <a:spAutoFit/>
          </a:bodyPr>
          <a:lstStyle/>
          <a:p>
            <a:r>
              <a:rPr lang="en-IN" dirty="0">
                <a:solidFill>
                  <a:srgbClr val="A02F5C"/>
                </a:solidFill>
              </a:rPr>
              <a:t>(an artifact)</a:t>
            </a:r>
            <a:endParaRPr lang="en-US" dirty="0">
              <a:solidFill>
                <a:srgbClr val="A02F5C"/>
              </a:solidFill>
            </a:endParaRPr>
          </a:p>
        </p:txBody>
      </p:sp>
      <p:sp>
        <p:nvSpPr>
          <p:cNvPr id="15" name="TextBox 14">
            <a:extLst>
              <a:ext uri="{FF2B5EF4-FFF2-40B4-BE49-F238E27FC236}">
                <a16:creationId xmlns:a16="http://schemas.microsoft.com/office/drawing/2014/main" id="{43C0CB8C-D853-804C-B034-D96564BB3373}"/>
              </a:ext>
            </a:extLst>
          </p:cNvPr>
          <p:cNvSpPr txBox="1"/>
          <p:nvPr/>
        </p:nvSpPr>
        <p:spPr>
          <a:xfrm>
            <a:off x="4769834" y="5843011"/>
            <a:ext cx="2652329" cy="400110"/>
          </a:xfrm>
          <a:prstGeom prst="rect">
            <a:avLst/>
          </a:prstGeom>
          <a:noFill/>
        </p:spPr>
        <p:txBody>
          <a:bodyPr wrap="none" rtlCol="0">
            <a:spAutoFit/>
          </a:bodyPr>
          <a:lstStyle/>
          <a:p>
            <a:r>
              <a:rPr lang="en-US" sz="2000" dirty="0"/>
              <a:t>Dual nature of “Design”</a:t>
            </a:r>
          </a:p>
        </p:txBody>
      </p:sp>
    </p:spTree>
    <p:extLst>
      <p:ext uri="{BB962C8B-B14F-4D97-AF65-F5344CB8AC3E}">
        <p14:creationId xmlns:p14="http://schemas.microsoft.com/office/powerpoint/2010/main" val="39136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621</Words>
  <Application>Microsoft Macintosh PowerPoint</Application>
  <PresentationFormat>Widescreen</PresentationFormat>
  <Paragraphs>65</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vt:lpstr>
      <vt:lpstr>Rockwell</vt:lpstr>
      <vt:lpstr>Office Theme</vt:lpstr>
      <vt:lpstr>PowerPoint Presentation</vt:lpstr>
      <vt:lpstr>PowerPoint Presentation</vt:lpstr>
      <vt:lpstr>PowerPoint Presentation</vt:lpstr>
      <vt:lpstr>PowerPoint Presentation</vt:lpstr>
      <vt:lpstr>PowerPoint Presentation</vt:lpstr>
      <vt:lpstr>Design as a Verb</vt:lpstr>
      <vt:lpstr>PowerPoint Presentation</vt:lpstr>
      <vt:lpstr>Design as a Noun</vt:lpstr>
      <vt:lpstr>PowerPoint Presentation</vt:lpstr>
      <vt:lpstr>Interplay Between the Two</vt:lpstr>
      <vt:lpstr>PowerPoint Presentation</vt:lpstr>
      <vt:lpstr>PowerPoint Presentation</vt:lpstr>
      <vt:lpstr>The Object of Study of Design</vt:lpstr>
      <vt:lpstr>The Object of Study of Design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Srivastava</dc:creator>
  <cp:lastModifiedBy>Anmol Srivastava</cp:lastModifiedBy>
  <cp:revision>1</cp:revision>
  <dcterms:created xsi:type="dcterms:W3CDTF">2025-04-21T03:58:17Z</dcterms:created>
  <dcterms:modified xsi:type="dcterms:W3CDTF">2025-04-21T03:58:56Z</dcterms:modified>
</cp:coreProperties>
</file>