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9.xml" ContentType="application/vnd.openxmlformats-officedocument.presentationml.comments+xml"/>
  <Override PartName="/ppt/notesSlides/notesSlide12.xml" ContentType="application/vnd.openxmlformats-officedocument.presentationml.notesSlide+xml"/>
  <Override PartName="/ppt/comments/comment10.xml" ContentType="application/vnd.openxmlformats-officedocument.presentationml.comments+xml"/>
  <Override PartName="/ppt/notesSlides/notesSlide13.xml" ContentType="application/vnd.openxmlformats-officedocument.presentationml.notesSlide+xml"/>
  <Override PartName="/ppt/comments/comment11.xml" ContentType="application/vnd.openxmlformats-officedocument.presentationml.comments+xml"/>
  <Override PartName="/ppt/notesSlides/notesSlide14.xml" ContentType="application/vnd.openxmlformats-officedocument.presentationml.notesSlide+xml"/>
  <Override PartName="/ppt/comments/comment12.xml" ContentType="application/vnd.openxmlformats-officedocument.presentationml.comments+xml"/>
  <Override PartName="/ppt/notesSlides/notesSlide15.xml" ContentType="application/vnd.openxmlformats-officedocument.presentationml.notesSlide+xml"/>
  <Override PartName="/ppt/comments/comment13.xml" ContentType="application/vnd.openxmlformats-officedocument.presentationml.comments+xml"/>
  <Override PartName="/ppt/notesSlides/notesSlide16.xml" ContentType="application/vnd.openxmlformats-officedocument.presentationml.notesSlide+xml"/>
  <Override PartName="/ppt/comments/comment14.xml" ContentType="application/vnd.openxmlformats-officedocument.presentationml.comments+xml"/>
  <Override PartName="/ppt/notesSlides/notesSlide17.xml" ContentType="application/vnd.openxmlformats-officedocument.presentationml.notesSlide+xml"/>
  <Override PartName="/ppt/comments/comment15.xml" ContentType="application/vnd.openxmlformats-officedocument.presentationml.comment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8" r:id="rId3"/>
    <p:sldId id="257" r:id="rId4"/>
    <p:sldId id="261" r:id="rId5"/>
    <p:sldId id="264" r:id="rId6"/>
    <p:sldId id="273" r:id="rId7"/>
    <p:sldId id="263" r:id="rId8"/>
    <p:sldId id="265" r:id="rId9"/>
    <p:sldId id="268" r:id="rId10"/>
    <p:sldId id="269" r:id="rId11"/>
    <p:sldId id="271" r:id="rId12"/>
    <p:sldId id="270" r:id="rId13"/>
    <p:sldId id="272" r:id="rId14"/>
    <p:sldId id="274" r:id="rId15"/>
    <p:sldId id="276" r:id="rId16"/>
    <p:sldId id="277" r:id="rId17"/>
    <p:sldId id="275" r:id="rId18"/>
    <p:sldId id="260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urent Dagenais" initials="LD" lastIdx="1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FFCCFF"/>
    <a:srgbClr val="FFFF99"/>
    <a:srgbClr val="09FF78"/>
    <a:srgbClr val="33B1FF"/>
    <a:srgbClr val="C9C9C9"/>
    <a:srgbClr val="BABABA"/>
    <a:srgbClr val="B0B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71" autoAdjust="0"/>
  </p:normalViewPr>
  <p:slideViewPr>
    <p:cSldViewPr>
      <p:cViewPr varScale="1">
        <p:scale>
          <a:sx n="87" d="100"/>
          <a:sy n="87" d="100"/>
        </p:scale>
        <p:origin x="-96" y="-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9-03T22:29:31.267" idx="2">
    <p:pos x="4707" y="1124"/>
    <p:text>Déplacer la bande titre vers le haut ou le bas, afin d'accomoder une photo, au besoin</p:tex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9-03T23:40:40.990" idx="13">
    <p:pos x="5783" y="2910"/>
    <p:text>Le logo et la marque POLY eRacing peuvent être enlevés, au besoin, des pages de contenu</p:tex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9-03T23:40:40.990" idx="15">
    <p:pos x="5783" y="2910"/>
    <p:text>Le logo et la marque POLY eRacing peuvent être enlevés, au besoin, des pages de contenu</p:tex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9-03T23:40:40.990" idx="16">
    <p:pos x="5783" y="2910"/>
    <p:text>Le logo et la marque POLY eRacing peuvent être enlevés, au besoin, des pages de contenu</p:tex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9-03T23:40:40.990" idx="18">
    <p:pos x="5783" y="2910"/>
    <p:text>Le logo et la marque POLY eRacing peuvent être enlevés, au besoin, des pages de contenu</p:tex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9-03T23:40:40.990" idx="19">
    <p:pos x="5783" y="2910"/>
    <p:text>Le logo et la marque POLY eRacing peuvent être enlevés, au besoin, des pages de contenu</p:tex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9-03T23:40:40.990" idx="17">
    <p:pos x="5783" y="2910"/>
    <p:text>Le logo et la marque POLY eRacing peuvent être enlevés, au besoin, des pages de contenu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9-03T23:40:40.990" idx="3">
    <p:pos x="5783" y="2910"/>
    <p:text>Le logo et la marque POLY eRacing peuvent être enlevés, au besoin, des pages de contenu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9-03T23:40:40.990" idx="4">
    <p:pos x="5783" y="2910"/>
    <p:text>Le logo et la marque POLY eRacing peuvent être enlevés, au besoin, des pages de contenu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9-03T23:40:40.990" idx="7">
    <p:pos x="5783" y="2910"/>
    <p:text>Le logo et la marque POLY eRacing peuvent être enlevés, au besoin, des pages de contenu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9-03T23:40:40.990" idx="6">
    <p:pos x="5783" y="2910"/>
    <p:text>Le logo et la marque POLY eRacing peuvent être enlevés, au besoin, des pages de contenu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9-03T23:40:40.990" idx="8">
    <p:pos x="5783" y="2910"/>
    <p:text>Le logo et la marque POLY eRacing peuvent être enlevés, au besoin, des pages de contenu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9-03T23:40:40.990" idx="11">
    <p:pos x="5783" y="2910"/>
    <p:text>Le logo et la marque POLY eRacing peuvent être enlevés, au besoin, des pages de contenu</p:tex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9-03T23:40:40.990" idx="12">
    <p:pos x="5783" y="2910"/>
    <p:text>Le logo et la marque POLY eRacing peuvent être enlevés, au besoin, des pages de contenu</p:tex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9-03T23:40:40.990" idx="14">
    <p:pos x="5783" y="2910"/>
    <p:text>Le logo et la marque POLY eRacing peuvent être enlevés, au besoin, des pages de contenu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CFFA3-0001-4B11-A9CE-4D3E04BF40C6}" type="datetimeFigureOut">
              <a:rPr lang="fr-CA" smtClean="0"/>
              <a:t>2014-01-06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F9EB6-4DFA-441D-BA2D-17A6961DF53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1339644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10A91-1903-44FB-B749-46827FD3092D}" type="datetimeFigureOut">
              <a:rPr lang="fr-CA" smtClean="0"/>
              <a:t>2014-01-06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7101C-4D6D-46A5-9A2C-4BE84B0A954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654777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Cover Page slide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7960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Content Slide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6660482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Content Slide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6660482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Content Slide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6660482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Content Slide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6660482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Content Slide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6660482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Content Slide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6660482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Content Slide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6660482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Content Slide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6660482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Final Slide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086445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Presentation Outline slide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996016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Content Slide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666048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Content Slide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666048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Content Slide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666048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New</a:t>
            </a:r>
            <a:r>
              <a:rPr lang="en-CA" baseline="0" dirty="0" smtClean="0"/>
              <a:t> Section slide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666048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Content Slide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666048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Content Slide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666048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Content Slide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666048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F41F-4984-4CC5-89AF-DF93759D9236}" type="datetime1">
              <a:rPr lang="fr-CA" smtClean="0"/>
              <a:t>2014-01-06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 smtClean="0"/>
              <a:t>POLY eRacing</a:t>
            </a: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319B-8D3F-4DEB-87DE-8E1E2C3AE28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40436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43C6-CA9A-4AB2-9359-AF2A07302FDF}" type="datetime1">
              <a:rPr lang="fr-CA" smtClean="0"/>
              <a:t>2014-01-06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 smtClean="0"/>
              <a:t>POLY eRacing</a:t>
            </a: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319B-8D3F-4DEB-87DE-8E1E2C3AE28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59211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4743-4D35-4CD1-A856-8576735073EF}" type="datetime1">
              <a:rPr lang="fr-CA" smtClean="0"/>
              <a:t>2014-01-06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 smtClean="0"/>
              <a:t>POLY eRacing</a:t>
            </a: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319B-8D3F-4DEB-87DE-8E1E2C3AE28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29796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6666-723A-4B69-B6C1-172B8DDDEBCC}" type="datetime1">
              <a:rPr lang="fr-CA" smtClean="0"/>
              <a:t>2014-01-06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 smtClean="0"/>
              <a:t>POLY eRacing</a:t>
            </a:r>
            <a:endParaRPr lang="fr-CA"/>
          </a:p>
        </p:txBody>
      </p:sp>
      <p:sp>
        <p:nvSpPr>
          <p:cNvPr id="7" name="Rectangle 6"/>
          <p:cNvSpPr/>
          <p:nvPr userDrawn="1"/>
        </p:nvSpPr>
        <p:spPr>
          <a:xfrm>
            <a:off x="2926934" y="6021288"/>
            <a:ext cx="1645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Bef>
                <a:spcPts val="300"/>
              </a:spcBef>
              <a:spcAft>
                <a:spcPts val="0"/>
              </a:spcAft>
              <a:tabLst>
                <a:tab pos="2743200" algn="ctr"/>
                <a:tab pos="5486400" algn="r"/>
              </a:tabLst>
            </a:pPr>
            <a:r>
              <a:rPr lang="fr-CA" sz="1400" spc="-110" dirty="0">
                <a:solidFill>
                  <a:srgbClr val="A1A1A1"/>
                </a:solidFill>
                <a:latin typeface="Arial"/>
                <a:ea typeface="Times New Roman"/>
                <a:cs typeface="Times New Roman"/>
              </a:rPr>
              <a:t>POLY eRacing</a:t>
            </a:r>
            <a:r>
              <a:rPr lang="fr-CA" sz="1400" dirty="0">
                <a:solidFill>
                  <a:srgbClr val="B0B0B0"/>
                </a:solidFill>
                <a:latin typeface="Arial"/>
                <a:ea typeface="Times New Roman"/>
                <a:cs typeface="Times New Roman"/>
              </a:rPr>
              <a:t> </a:t>
            </a:r>
            <a:r>
              <a:rPr lang="fr-CA" b="1" normalizeH="0" baseline="0" dirty="0">
                <a:solidFill>
                  <a:srgbClr val="73D2F6"/>
                </a:solidFill>
                <a:latin typeface="Arial"/>
                <a:ea typeface="Times New Roman"/>
                <a:cs typeface="Times New Roman"/>
              </a:rPr>
              <a:t>|</a:t>
            </a:r>
            <a:r>
              <a:rPr lang="fr-CA" b="1" dirty="0">
                <a:solidFill>
                  <a:srgbClr val="73D2F6"/>
                </a:solidFill>
                <a:latin typeface="Arial"/>
                <a:ea typeface="Times New Roman"/>
                <a:cs typeface="Times New Roman"/>
              </a:rPr>
              <a:t> </a:t>
            </a:r>
            <a:fld id="{3D1CA63A-5956-4684-A0A5-517223E72823}" type="slidenum">
              <a:rPr lang="fr-CA" b="1" smtClean="0">
                <a:solidFill>
                  <a:srgbClr val="73D2F6"/>
                </a:solidFill>
                <a:latin typeface="Arial"/>
                <a:ea typeface="Times New Roman"/>
                <a:cs typeface="Times New Roman"/>
              </a:rPr>
              <a:t>‹#›</a:t>
            </a:fld>
            <a:endParaRPr lang="fr-CA" dirty="0">
              <a:effectLst/>
              <a:latin typeface="Arial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47380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CEA1D-AB57-4B13-A60A-BFF50B98751A}" type="datetime1">
              <a:rPr lang="fr-CA" smtClean="0"/>
              <a:t>2014-01-06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 smtClean="0"/>
              <a:t>POLY eRacing</a:t>
            </a: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319B-8D3F-4DEB-87DE-8E1E2C3AE28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42490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0F43-B0EA-4E0B-A54E-0A0B873A67C9}" type="datetime1">
              <a:rPr lang="fr-CA" smtClean="0"/>
              <a:t>2014-01-06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 smtClean="0"/>
              <a:t>POLY eRacing</a:t>
            </a:r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319B-8D3F-4DEB-87DE-8E1E2C3AE28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31532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196C-CFB1-48C9-A50F-584A0FA21464}" type="datetime1">
              <a:rPr lang="fr-CA" smtClean="0"/>
              <a:t>2014-01-06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 smtClean="0"/>
              <a:t>POLY eRacing</a:t>
            </a:r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319B-8D3F-4DEB-87DE-8E1E2C3AE28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69927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A222-5F96-40B5-A96A-E9AFF1AED241}" type="datetime1">
              <a:rPr lang="fr-CA" smtClean="0"/>
              <a:t>2014-01-06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 smtClean="0"/>
              <a:t>POLY eRacing</a:t>
            </a:r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319B-8D3F-4DEB-87DE-8E1E2C3AE28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27945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CD4E-78E9-4A98-87D5-AB4FBE12CBE0}" type="datetime1">
              <a:rPr lang="fr-CA" smtClean="0"/>
              <a:t>2014-01-06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 smtClean="0"/>
              <a:t>POLY eRacing</a:t>
            </a:r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319B-8D3F-4DEB-87DE-8E1E2C3AE28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18932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A6A50-F256-4EF4-B925-DDA2F40AA5D3}" type="datetime1">
              <a:rPr lang="fr-CA" smtClean="0"/>
              <a:t>2014-01-06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 smtClean="0"/>
              <a:t>POLY eRacing</a:t>
            </a:r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319B-8D3F-4DEB-87DE-8E1E2C3AE28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86867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4DF0-1F1C-4831-8967-AABB5661D2F5}" type="datetime1">
              <a:rPr lang="fr-CA" smtClean="0"/>
              <a:t>2014-01-06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 smtClean="0"/>
              <a:t>POLY eRacing</a:t>
            </a:r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319B-8D3F-4DEB-87DE-8E1E2C3AE28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64776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A8A37-B5AA-408C-AC2A-2FE79162EB10}" type="datetime1">
              <a:rPr lang="fr-CA" smtClean="0"/>
              <a:t>2014-01-06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smtClean="0"/>
              <a:t>POLY eRacing</a:t>
            </a: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B319B-8D3F-4DEB-87DE-8E1E2C3AE28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58763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racing.polymtl.ca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8.xml"/><Relationship Id="rId5" Type="http://schemas.openxmlformats.org/officeDocument/2006/relationships/image" Target="../media/image5.png"/><Relationship Id="rId4" Type="http://schemas.openxmlformats.org/officeDocument/2006/relationships/image" Target="../media/image3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racing.polymtl.ca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9.xml"/><Relationship Id="rId5" Type="http://schemas.openxmlformats.org/officeDocument/2006/relationships/image" Target="../media/image5.png"/><Relationship Id="rId4" Type="http://schemas.openxmlformats.org/officeDocument/2006/relationships/image" Target="../media/image3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racing.polymtl.ca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0.xml"/><Relationship Id="rId5" Type="http://schemas.openxmlformats.org/officeDocument/2006/relationships/image" Target="../media/image5.png"/><Relationship Id="rId4" Type="http://schemas.openxmlformats.org/officeDocument/2006/relationships/image" Target="../media/image3.tif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racing.polymtl.ca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1.xml"/><Relationship Id="rId5" Type="http://schemas.openxmlformats.org/officeDocument/2006/relationships/image" Target="../media/image5.png"/><Relationship Id="rId4" Type="http://schemas.openxmlformats.org/officeDocument/2006/relationships/image" Target="../media/image3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racing.polymtl.ca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2.xml"/><Relationship Id="rId5" Type="http://schemas.openxmlformats.org/officeDocument/2006/relationships/image" Target="../media/image7.png"/><Relationship Id="rId4" Type="http://schemas.openxmlformats.org/officeDocument/2006/relationships/image" Target="../media/image3.tif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racing.polymtl.ca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3.xml"/><Relationship Id="rId5" Type="http://schemas.openxmlformats.org/officeDocument/2006/relationships/image" Target="../media/image8.png"/><Relationship Id="rId4" Type="http://schemas.openxmlformats.org/officeDocument/2006/relationships/image" Target="../media/image3.tif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4.xml"/><Relationship Id="rId5" Type="http://schemas.openxmlformats.org/officeDocument/2006/relationships/image" Target="../media/image3.tiff"/><Relationship Id="rId4" Type="http://schemas.openxmlformats.org/officeDocument/2006/relationships/hyperlink" Target="http://www.eracing.polymtl.ca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racing.polymtl.ca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5.xml"/><Relationship Id="rId4" Type="http://schemas.openxmlformats.org/officeDocument/2006/relationships/image" Target="../media/image3.tif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tiff"/><Relationship Id="rId5" Type="http://schemas.openxmlformats.org/officeDocument/2006/relationships/image" Target="../media/image3.tiff"/><Relationship Id="rId4" Type="http://schemas.openxmlformats.org/officeDocument/2006/relationships/hyperlink" Target="http://www.eracing.polymtl.c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racing.polymtl.c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2.xml"/><Relationship Id="rId5" Type="http://schemas.openxmlformats.org/officeDocument/2006/relationships/image" Target="../media/image2.emf"/><Relationship Id="rId4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racing.polymtl.c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3.xml"/><Relationship Id="rId5" Type="http://schemas.openxmlformats.org/officeDocument/2006/relationships/image" Target="../media/image5.png"/><Relationship Id="rId4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racing.polymtl.c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4.xml"/><Relationship Id="rId5" Type="http://schemas.openxmlformats.org/officeDocument/2006/relationships/image" Target="../media/image6.png"/><Relationship Id="rId4" Type="http://schemas.openxmlformats.org/officeDocument/2006/relationships/image" Target="../media/image3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racing.polymtl.c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5.xml"/><Relationship Id="rId5" Type="http://schemas.openxmlformats.org/officeDocument/2006/relationships/image" Target="../media/image5.png"/><Relationship Id="rId4" Type="http://schemas.openxmlformats.org/officeDocument/2006/relationships/image" Target="../media/image3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racing.polymtl.c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6.xml"/><Relationship Id="rId5" Type="http://schemas.openxmlformats.org/officeDocument/2006/relationships/image" Target="../media/image5.png"/><Relationship Id="rId4" Type="http://schemas.openxmlformats.org/officeDocument/2006/relationships/image" Target="../media/image3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racing.polymtl.ca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7.xml"/><Relationship Id="rId5" Type="http://schemas.openxmlformats.org/officeDocument/2006/relationships/image" Target="../media/image5.png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12"/>
          <p:cNvSpPr>
            <a:spLocks noChangeArrowheads="1"/>
          </p:cNvSpPr>
          <p:nvPr/>
        </p:nvSpPr>
        <p:spPr bwMode="auto">
          <a:xfrm rot="16200000">
            <a:off x="4531033" y="4838120"/>
            <a:ext cx="1233442" cy="1727572"/>
          </a:xfrm>
          <a:prstGeom prst="flowChartManualInput">
            <a:avLst/>
          </a:prstGeom>
          <a:solidFill>
            <a:srgbClr val="C9C9C9"/>
          </a:solidFill>
          <a:ln>
            <a:noFill/>
          </a:ln>
          <a:ex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868145" y="5085184"/>
            <a:ext cx="3275856" cy="1233442"/>
          </a:xfrm>
          <a:prstGeom prst="rect">
            <a:avLst/>
          </a:prstGeom>
          <a:solidFill>
            <a:srgbClr val="C9C9C9"/>
          </a:solidFill>
          <a:ln>
            <a:noFill/>
          </a:ln>
          <a:ex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8" name="TextBox 7"/>
          <p:cNvSpPr txBox="1"/>
          <p:nvPr/>
        </p:nvSpPr>
        <p:spPr>
          <a:xfrm>
            <a:off x="4427984" y="5160094"/>
            <a:ext cx="388843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>
              <a:spcAft>
                <a:spcPts val="600"/>
              </a:spcAft>
            </a:pPr>
            <a:r>
              <a:rPr lang="en-CA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Raphaël</a:t>
            </a:r>
            <a:r>
              <a:rPr lang="en-CA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CA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Neveu</a:t>
            </a:r>
            <a:endParaRPr lang="en-CA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indent="-457200">
              <a:spcAft>
                <a:spcPts val="600"/>
              </a:spcAft>
            </a:pPr>
            <a:r>
              <a:rPr lang="en-CA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CA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Responsable</a:t>
            </a:r>
            <a:r>
              <a:rPr lang="en-CA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du BMS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157192"/>
            <a:ext cx="3312368" cy="118591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-21170" y="1784429"/>
            <a:ext cx="7493708" cy="949239"/>
            <a:chOff x="-21170" y="1784429"/>
            <a:chExt cx="7493708" cy="949239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-21170" y="1784429"/>
              <a:ext cx="5745297" cy="949239"/>
            </a:xfrm>
            <a:prstGeom prst="rect">
              <a:avLst/>
            </a:prstGeom>
            <a:solidFill>
              <a:srgbClr val="12A3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CA"/>
            </a:p>
          </p:txBody>
        </p:sp>
        <p:sp>
          <p:nvSpPr>
            <p:cNvPr id="10" name="AutoShape 12"/>
            <p:cNvSpPr>
              <a:spLocks noChangeArrowheads="1"/>
            </p:cNvSpPr>
            <p:nvPr/>
          </p:nvSpPr>
          <p:spPr bwMode="auto">
            <a:xfrm rot="5400000">
              <a:off x="6024444" y="1281743"/>
              <a:ext cx="945408" cy="1950780"/>
            </a:xfrm>
            <a:prstGeom prst="flowChartManualInput">
              <a:avLst/>
            </a:prstGeom>
            <a:solidFill>
              <a:srgbClr val="12A3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CA"/>
            </a:p>
          </p:txBody>
        </p:sp>
      </p:grp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251520" y="1844824"/>
            <a:ext cx="7236296" cy="88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4400" b="1" kern="7200" cap="small" spc="-100" dirty="0" smtClean="0">
                <a:solidFill>
                  <a:srgbClr val="FFFFFF"/>
                </a:solidFill>
                <a:latin typeface="Arial"/>
                <a:ea typeface="Times New Roman"/>
              </a:rPr>
              <a:t>BMS Slave v2.0</a:t>
            </a: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323528" y="2924944"/>
            <a:ext cx="7236296" cy="757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3600" b="1" kern="7200" cap="small" spc="-100" smtClean="0">
                <a:latin typeface="Arial"/>
                <a:ea typeface="Times New Roman"/>
              </a:rPr>
              <a:t>Révision du design final</a:t>
            </a:r>
            <a:endParaRPr lang="fr-CA" sz="3600" b="1" kern="7200" cap="small" spc="-100" dirty="0" smtClean="0">
              <a:latin typeface="Arial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95629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2"/>
          <p:cNvSpPr>
            <a:spLocks noChangeArrowheads="1"/>
          </p:cNvSpPr>
          <p:nvPr/>
        </p:nvSpPr>
        <p:spPr bwMode="auto">
          <a:xfrm rot="5400000">
            <a:off x="6916208" y="68772"/>
            <a:ext cx="581614" cy="1079797"/>
          </a:xfrm>
          <a:prstGeom prst="flowChartManualInpu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7550" y="317862"/>
            <a:ext cx="6330714" cy="581614"/>
          </a:xfrm>
          <a:prstGeom prst="rec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9" name="Oval 8"/>
          <p:cNvSpPr/>
          <p:nvPr/>
        </p:nvSpPr>
        <p:spPr>
          <a:xfrm>
            <a:off x="201930" y="234742"/>
            <a:ext cx="735995" cy="7359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A"/>
          </a:p>
        </p:txBody>
      </p:sp>
      <p:pic>
        <p:nvPicPr>
          <p:cNvPr id="5" name="Picture 4">
            <a:hlinkClick r:id="rId3"/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84"/>
          <a:stretch/>
        </p:blipFill>
        <p:spPr bwMode="auto">
          <a:xfrm>
            <a:off x="0" y="116632"/>
            <a:ext cx="1092200" cy="1033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698625" y="283627"/>
            <a:ext cx="574675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3200" b="1" kern="7200" cap="small" spc="-100" dirty="0" smtClean="0">
                <a:solidFill>
                  <a:srgbClr val="FFFFFF"/>
                </a:solidFill>
                <a:latin typeface="Arial"/>
                <a:ea typeface="Times New Roman"/>
              </a:rPr>
              <a:t>Communication CAN</a:t>
            </a:r>
            <a:endParaRPr lang="fr-CA" sz="3200" b="1" kern="7200" cap="small" spc="-100" dirty="0">
              <a:solidFill>
                <a:srgbClr val="FFFFFF"/>
              </a:solidFill>
              <a:effectLst/>
              <a:latin typeface="Arial"/>
              <a:ea typeface="Times New Roman"/>
            </a:endParaRPr>
          </a:p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2600" b="1" cap="small" dirty="0">
                <a:effectLst/>
                <a:latin typeface="Arial"/>
                <a:ea typeface="Times New Roman"/>
                <a:cs typeface="Arial"/>
              </a:rPr>
              <a:t> </a:t>
            </a:r>
            <a:endParaRPr lang="fr-CA" sz="1100" dirty="0">
              <a:effectLst/>
              <a:latin typeface="Arial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1100" dirty="0">
                <a:effectLst/>
                <a:latin typeface="Arial"/>
                <a:ea typeface="Times New Roman"/>
                <a:cs typeface="Times New Roman"/>
              </a:rPr>
              <a:t> 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13" y="1149777"/>
            <a:ext cx="7089328" cy="4682330"/>
          </a:xfrm>
        </p:spPr>
      </p:pic>
      <p:sp>
        <p:nvSpPr>
          <p:cNvPr id="25" name="Frame 24"/>
          <p:cNvSpPr/>
          <p:nvPr/>
        </p:nvSpPr>
        <p:spPr>
          <a:xfrm>
            <a:off x="1115616" y="1268760"/>
            <a:ext cx="6840760" cy="936104"/>
          </a:xfrm>
          <a:prstGeom prst="frame">
            <a:avLst>
              <a:gd name="adj1" fmla="val 272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6804248" y="3068960"/>
            <a:ext cx="641127" cy="1008112"/>
          </a:xfrm>
          <a:prstGeom prst="straightConnector1">
            <a:avLst/>
          </a:prstGeom>
          <a:ln w="698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658729" y="4077072"/>
            <a:ext cx="1573291" cy="400110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2000" dirty="0" smtClean="0">
                <a:solidFill>
                  <a:srgbClr val="FFC000"/>
                </a:solidFill>
              </a:rPr>
              <a:t>Signaux CAN</a:t>
            </a:r>
            <a:endParaRPr lang="fr-CA" sz="2000" dirty="0">
              <a:solidFill>
                <a:srgbClr val="FFC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69836" y="3206282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800" dirty="0" smtClean="0">
                <a:solidFill>
                  <a:srgbClr val="FFC000"/>
                </a:solidFill>
              </a:rPr>
              <a:t>MCU</a:t>
            </a:r>
            <a:endParaRPr lang="fr-CA" sz="2800" dirty="0">
              <a:solidFill>
                <a:srgbClr val="FFC000"/>
              </a:solidFill>
            </a:endParaRPr>
          </a:p>
        </p:txBody>
      </p:sp>
      <p:sp>
        <p:nvSpPr>
          <p:cNvPr id="28" name="Frame 27"/>
          <p:cNvSpPr/>
          <p:nvPr/>
        </p:nvSpPr>
        <p:spPr>
          <a:xfrm rot="10800000" flipV="1">
            <a:off x="6588223" y="2286000"/>
            <a:ext cx="615852" cy="422920"/>
          </a:xfrm>
          <a:prstGeom prst="frame">
            <a:avLst>
              <a:gd name="adj1" fmla="val 872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32" idx="0"/>
            <a:endCxn id="28" idx="1"/>
          </p:cNvCxnSpPr>
          <p:nvPr/>
        </p:nvCxnSpPr>
        <p:spPr>
          <a:xfrm flipH="1" flipV="1">
            <a:off x="7204075" y="2497460"/>
            <a:ext cx="896318" cy="427856"/>
          </a:xfrm>
          <a:prstGeom prst="straightConnector1">
            <a:avLst/>
          </a:prstGeom>
          <a:ln w="698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313747" y="2925316"/>
            <a:ext cx="1573291" cy="707886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2000" i="1" dirty="0" err="1" smtClean="0">
                <a:solidFill>
                  <a:srgbClr val="FFC000"/>
                </a:solidFill>
              </a:rPr>
              <a:t>Isolated</a:t>
            </a:r>
            <a:r>
              <a:rPr lang="fr-CA" sz="2000" i="1" dirty="0" smtClean="0">
                <a:solidFill>
                  <a:srgbClr val="FFC000"/>
                </a:solidFill>
              </a:rPr>
              <a:t> CAN </a:t>
            </a:r>
            <a:r>
              <a:rPr lang="fr-CA" sz="2000" i="1" dirty="0" err="1" smtClean="0">
                <a:solidFill>
                  <a:srgbClr val="FFC000"/>
                </a:solidFill>
              </a:rPr>
              <a:t>transceiver</a:t>
            </a:r>
            <a:endParaRPr lang="fr-CA" sz="2000" i="1" dirty="0">
              <a:solidFill>
                <a:srgbClr val="FFC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03497" y="1243360"/>
            <a:ext cx="1573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000" dirty="0" smtClean="0">
                <a:solidFill>
                  <a:srgbClr val="FFC000"/>
                </a:solidFill>
              </a:rPr>
              <a:t>BUS CAN</a:t>
            </a:r>
            <a:endParaRPr lang="fr-CA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676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2" grpId="0" animBg="1"/>
      <p:bldP spid="27" grpId="0"/>
      <p:bldP spid="28" grpId="0" animBg="1"/>
      <p:bldP spid="32" grpId="0" animBg="1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2"/>
          <p:cNvSpPr>
            <a:spLocks noChangeArrowheads="1"/>
          </p:cNvSpPr>
          <p:nvPr/>
        </p:nvSpPr>
        <p:spPr bwMode="auto">
          <a:xfrm rot="5400000">
            <a:off x="6916208" y="68772"/>
            <a:ext cx="581614" cy="1079797"/>
          </a:xfrm>
          <a:prstGeom prst="flowChartManualInpu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7550" y="317862"/>
            <a:ext cx="6330714" cy="581614"/>
          </a:xfrm>
          <a:prstGeom prst="rec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9" name="Oval 8"/>
          <p:cNvSpPr/>
          <p:nvPr/>
        </p:nvSpPr>
        <p:spPr>
          <a:xfrm>
            <a:off x="201930" y="234742"/>
            <a:ext cx="735995" cy="7359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A"/>
          </a:p>
        </p:txBody>
      </p:sp>
      <p:pic>
        <p:nvPicPr>
          <p:cNvPr id="5" name="Picture 4">
            <a:hlinkClick r:id="rId3"/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84"/>
          <a:stretch/>
        </p:blipFill>
        <p:spPr bwMode="auto">
          <a:xfrm>
            <a:off x="0" y="116632"/>
            <a:ext cx="1092200" cy="1033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698625" y="283627"/>
            <a:ext cx="574675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3200" b="1" kern="7200" cap="small" spc="-100" dirty="0" smtClean="0">
                <a:solidFill>
                  <a:srgbClr val="FFFFFF"/>
                </a:solidFill>
                <a:effectLst/>
                <a:latin typeface="Arial"/>
                <a:ea typeface="Times New Roman"/>
              </a:rPr>
              <a:t>Alimentation du circuit</a:t>
            </a:r>
          </a:p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2600" b="1" cap="small" dirty="0">
                <a:effectLst/>
                <a:latin typeface="Arial"/>
                <a:ea typeface="Times New Roman"/>
                <a:cs typeface="Arial"/>
              </a:rPr>
              <a:t> </a:t>
            </a:r>
            <a:endParaRPr lang="fr-CA" sz="1100" dirty="0">
              <a:effectLst/>
              <a:latin typeface="Arial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1100" dirty="0">
                <a:effectLst/>
                <a:latin typeface="Arial"/>
                <a:ea typeface="Times New Roman"/>
                <a:cs typeface="Times New Roman"/>
              </a:rPr>
              <a:t> 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13" y="1124744"/>
            <a:ext cx="7089328" cy="4682330"/>
          </a:xfrm>
        </p:spPr>
      </p:pic>
      <p:sp>
        <p:nvSpPr>
          <p:cNvPr id="13" name="Frame 12"/>
          <p:cNvSpPr/>
          <p:nvPr/>
        </p:nvSpPr>
        <p:spPr>
          <a:xfrm>
            <a:off x="3491880" y="2001690"/>
            <a:ext cx="1224135" cy="1427310"/>
          </a:xfrm>
          <a:prstGeom prst="frame">
            <a:avLst>
              <a:gd name="adj1" fmla="val 258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91880" y="1663136"/>
            <a:ext cx="1224135" cy="338554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1600" dirty="0" smtClean="0">
                <a:solidFill>
                  <a:srgbClr val="FFC000"/>
                </a:solidFill>
              </a:rPr>
              <a:t>DCDC</a:t>
            </a:r>
            <a:endParaRPr lang="fr-CA" sz="1600" dirty="0">
              <a:solidFill>
                <a:srgbClr val="FFC000"/>
              </a:solidFill>
            </a:endParaRPr>
          </a:p>
        </p:txBody>
      </p:sp>
      <p:cxnSp>
        <p:nvCxnSpPr>
          <p:cNvPr id="16" name="Straight Arrow Connector 15"/>
          <p:cNvCxnSpPr>
            <a:stCxn id="17" idx="2"/>
          </p:cNvCxnSpPr>
          <p:nvPr/>
        </p:nvCxnSpPr>
        <p:spPr>
          <a:xfrm>
            <a:off x="2587081" y="1895462"/>
            <a:ext cx="509710" cy="628663"/>
          </a:xfrm>
          <a:prstGeom prst="straightConnector1">
            <a:avLst/>
          </a:prstGeom>
          <a:ln w="412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17812" y="1556908"/>
            <a:ext cx="1538538" cy="338554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1600" dirty="0" smtClean="0">
                <a:solidFill>
                  <a:srgbClr val="FFC000"/>
                </a:solidFill>
              </a:rPr>
              <a:t>Vin (30 à 50 V)</a:t>
            </a:r>
            <a:endParaRPr lang="fr-CA" sz="1600" dirty="0">
              <a:solidFill>
                <a:srgbClr val="FFC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427984" y="2524125"/>
            <a:ext cx="1317862" cy="544835"/>
          </a:xfrm>
          <a:prstGeom prst="straightConnector1">
            <a:avLst/>
          </a:prstGeom>
          <a:ln w="412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04048" y="2175187"/>
            <a:ext cx="1483594" cy="338554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1600" dirty="0" err="1" smtClean="0">
                <a:solidFill>
                  <a:srgbClr val="FFC000"/>
                </a:solidFill>
              </a:rPr>
              <a:t>Vout</a:t>
            </a:r>
            <a:r>
              <a:rPr lang="fr-CA" sz="1600" dirty="0" smtClean="0">
                <a:solidFill>
                  <a:srgbClr val="FFC000"/>
                </a:solidFill>
              </a:rPr>
              <a:t> (5 V)</a:t>
            </a:r>
            <a:endParaRPr lang="fr-CA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242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7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2"/>
          <p:cNvSpPr>
            <a:spLocks noChangeArrowheads="1"/>
          </p:cNvSpPr>
          <p:nvPr/>
        </p:nvSpPr>
        <p:spPr bwMode="auto">
          <a:xfrm rot="5400000">
            <a:off x="6916208" y="68772"/>
            <a:ext cx="581614" cy="1079797"/>
          </a:xfrm>
          <a:prstGeom prst="flowChartManualInpu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7550" y="317862"/>
            <a:ext cx="6330714" cy="581614"/>
          </a:xfrm>
          <a:prstGeom prst="rec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9" name="Oval 8"/>
          <p:cNvSpPr/>
          <p:nvPr/>
        </p:nvSpPr>
        <p:spPr>
          <a:xfrm>
            <a:off x="201930" y="234742"/>
            <a:ext cx="735995" cy="7359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A"/>
          </a:p>
        </p:txBody>
      </p:sp>
      <p:pic>
        <p:nvPicPr>
          <p:cNvPr id="5" name="Picture 4">
            <a:hlinkClick r:id="rId3"/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84"/>
          <a:stretch/>
        </p:blipFill>
        <p:spPr bwMode="auto">
          <a:xfrm>
            <a:off x="0" y="116632"/>
            <a:ext cx="1092200" cy="1033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698625" y="283627"/>
            <a:ext cx="574675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3200" b="1" kern="7200" cap="small" spc="-100" dirty="0" smtClean="0">
                <a:solidFill>
                  <a:srgbClr val="FFFFFF"/>
                </a:solidFill>
                <a:latin typeface="Arial"/>
                <a:ea typeface="Times New Roman"/>
              </a:rPr>
              <a:t>Signal ON/OFF</a:t>
            </a:r>
            <a:endParaRPr lang="fr-CA" sz="3200" b="1" kern="7200" cap="small" spc="-100" dirty="0">
              <a:solidFill>
                <a:srgbClr val="FFFFFF"/>
              </a:solidFill>
              <a:effectLst/>
              <a:latin typeface="Arial"/>
              <a:ea typeface="Times New Roman"/>
            </a:endParaRPr>
          </a:p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2600" b="1" cap="small" dirty="0">
                <a:effectLst/>
                <a:latin typeface="Arial"/>
                <a:ea typeface="Times New Roman"/>
                <a:cs typeface="Arial"/>
              </a:rPr>
              <a:t> </a:t>
            </a:r>
            <a:endParaRPr lang="fr-CA" sz="1100" dirty="0">
              <a:effectLst/>
              <a:latin typeface="Arial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1100" dirty="0">
                <a:effectLst/>
                <a:latin typeface="Arial"/>
                <a:ea typeface="Times New Roman"/>
                <a:cs typeface="Times New Roman"/>
              </a:rPr>
              <a:t> 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13" y="1169909"/>
            <a:ext cx="7089328" cy="4682330"/>
          </a:xfrm>
        </p:spPr>
      </p:pic>
      <p:sp>
        <p:nvSpPr>
          <p:cNvPr id="25" name="Frame 24"/>
          <p:cNvSpPr/>
          <p:nvPr/>
        </p:nvSpPr>
        <p:spPr>
          <a:xfrm>
            <a:off x="2876550" y="1905609"/>
            <a:ext cx="290513" cy="241058"/>
          </a:xfrm>
          <a:prstGeom prst="frame">
            <a:avLst>
              <a:gd name="adj1" fmla="val 920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13" name="Frame 12"/>
          <p:cNvSpPr/>
          <p:nvPr/>
        </p:nvSpPr>
        <p:spPr>
          <a:xfrm>
            <a:off x="3765005" y="2527667"/>
            <a:ext cx="216445" cy="203200"/>
          </a:xfrm>
          <a:prstGeom prst="frame">
            <a:avLst>
              <a:gd name="adj1" fmla="val 1114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120211" y="2146668"/>
            <a:ext cx="901595" cy="554854"/>
          </a:xfrm>
          <a:prstGeom prst="straightConnector1">
            <a:avLst/>
          </a:prstGeom>
          <a:ln w="412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63872" y="2701522"/>
            <a:ext cx="1512678" cy="338554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1600" dirty="0" err="1" smtClean="0">
                <a:solidFill>
                  <a:srgbClr val="FFC000"/>
                </a:solidFill>
              </a:rPr>
              <a:t>Optocoupleur</a:t>
            </a:r>
            <a:endParaRPr lang="fr-CA" sz="1600" dirty="0">
              <a:solidFill>
                <a:srgbClr val="FFC000"/>
              </a:solidFill>
            </a:endParaRPr>
          </a:p>
        </p:txBody>
      </p:sp>
      <p:cxnSp>
        <p:nvCxnSpPr>
          <p:cNvPr id="16" name="Straight Arrow Connector 15"/>
          <p:cNvCxnSpPr>
            <a:stCxn id="17" idx="2"/>
          </p:cNvCxnSpPr>
          <p:nvPr/>
        </p:nvCxnSpPr>
        <p:spPr>
          <a:xfrm flipH="1">
            <a:off x="3854450" y="1872172"/>
            <a:ext cx="811448" cy="630095"/>
          </a:xfrm>
          <a:prstGeom prst="straightConnector1">
            <a:avLst/>
          </a:prstGeom>
          <a:ln w="412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51684" y="1533618"/>
            <a:ext cx="1828428" cy="338554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1600" dirty="0" smtClean="0">
                <a:solidFill>
                  <a:srgbClr val="FFC000"/>
                </a:solidFill>
              </a:rPr>
              <a:t>DCDC </a:t>
            </a:r>
            <a:r>
              <a:rPr lang="fr-CA" sz="1600" i="1" dirty="0" smtClean="0">
                <a:solidFill>
                  <a:srgbClr val="FFC000"/>
                </a:solidFill>
              </a:rPr>
              <a:t>ENABLE</a:t>
            </a:r>
            <a:r>
              <a:rPr lang="fr-CA" sz="1600" dirty="0" smtClean="0">
                <a:solidFill>
                  <a:srgbClr val="FFC000"/>
                </a:solidFill>
              </a:rPr>
              <a:t> pin</a:t>
            </a:r>
            <a:endParaRPr lang="fr-CA" sz="1600" dirty="0">
              <a:solidFill>
                <a:srgbClr val="FFC000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3186113" y="2032367"/>
            <a:ext cx="666750" cy="471488"/>
          </a:xfrm>
          <a:prstGeom prst="line">
            <a:avLst/>
          </a:prstGeom>
          <a:ln w="41275">
            <a:solidFill>
              <a:srgbClr val="FFFF00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475656" y="1533618"/>
            <a:ext cx="1296144" cy="371991"/>
          </a:xfrm>
          <a:prstGeom prst="straightConnector1">
            <a:avLst/>
          </a:prstGeom>
          <a:ln w="412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95536" y="1124744"/>
            <a:ext cx="1512678" cy="338554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1600" dirty="0" smtClean="0">
                <a:solidFill>
                  <a:srgbClr val="FFC000"/>
                </a:solidFill>
              </a:rPr>
              <a:t>5V CAN</a:t>
            </a:r>
            <a:endParaRPr lang="fr-CA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079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3" grpId="0" animBg="1"/>
      <p:bldP spid="15" grpId="0" animBg="1"/>
      <p:bldP spid="17" grpId="0" animBg="1"/>
      <p:bldP spid="4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2"/>
          <p:cNvSpPr>
            <a:spLocks noChangeArrowheads="1"/>
          </p:cNvSpPr>
          <p:nvPr/>
        </p:nvSpPr>
        <p:spPr bwMode="auto">
          <a:xfrm rot="5400000">
            <a:off x="6916208" y="68772"/>
            <a:ext cx="581614" cy="1079797"/>
          </a:xfrm>
          <a:prstGeom prst="flowChartManualInpu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7550" y="317862"/>
            <a:ext cx="6330714" cy="581614"/>
          </a:xfrm>
          <a:prstGeom prst="rec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9" name="Oval 8"/>
          <p:cNvSpPr/>
          <p:nvPr/>
        </p:nvSpPr>
        <p:spPr>
          <a:xfrm>
            <a:off x="201930" y="234742"/>
            <a:ext cx="735995" cy="7359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A"/>
          </a:p>
        </p:txBody>
      </p:sp>
      <p:pic>
        <p:nvPicPr>
          <p:cNvPr id="5" name="Picture 4">
            <a:hlinkClick r:id="rId3"/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84"/>
          <a:stretch/>
        </p:blipFill>
        <p:spPr bwMode="auto">
          <a:xfrm>
            <a:off x="0" y="116632"/>
            <a:ext cx="1092200" cy="1033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698625" y="283627"/>
            <a:ext cx="574675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3200" b="1" kern="7200" cap="small" spc="-100" dirty="0" smtClean="0">
                <a:solidFill>
                  <a:srgbClr val="FFFFFF"/>
                </a:solidFill>
                <a:latin typeface="Arial"/>
                <a:ea typeface="Times New Roman"/>
              </a:rPr>
              <a:t>Autres particularités</a:t>
            </a:r>
            <a:endParaRPr lang="fr-CA" sz="3200" b="1" kern="7200" cap="small" spc="-100" dirty="0">
              <a:solidFill>
                <a:srgbClr val="FFFFFF"/>
              </a:solidFill>
              <a:effectLst/>
              <a:latin typeface="Arial"/>
              <a:ea typeface="Times New Roman"/>
            </a:endParaRPr>
          </a:p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2600" b="1" cap="small" dirty="0">
                <a:effectLst/>
                <a:latin typeface="Arial"/>
                <a:ea typeface="Times New Roman"/>
                <a:cs typeface="Arial"/>
              </a:rPr>
              <a:t> </a:t>
            </a:r>
            <a:endParaRPr lang="fr-CA" sz="1100" dirty="0">
              <a:effectLst/>
              <a:latin typeface="Arial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1100" dirty="0">
                <a:effectLst/>
                <a:latin typeface="Arial"/>
                <a:ea typeface="Times New Roman"/>
                <a:cs typeface="Times New Roman"/>
              </a:rPr>
              <a:t> 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13" y="1194942"/>
            <a:ext cx="7089328" cy="4682330"/>
          </a:xfrm>
        </p:spPr>
      </p:pic>
      <p:sp>
        <p:nvSpPr>
          <p:cNvPr id="15" name="TextBox 14"/>
          <p:cNvSpPr txBox="1"/>
          <p:nvPr/>
        </p:nvSpPr>
        <p:spPr>
          <a:xfrm>
            <a:off x="3563888" y="966054"/>
            <a:ext cx="1911984" cy="338554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1600" dirty="0" smtClean="0">
                <a:solidFill>
                  <a:srgbClr val="FFC000"/>
                </a:solidFill>
              </a:rPr>
              <a:t>Isolation galvanique</a:t>
            </a:r>
            <a:endParaRPr lang="fr-CA" sz="1600" dirty="0">
              <a:solidFill>
                <a:srgbClr val="FFC000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059832" y="1844824"/>
            <a:ext cx="3240360" cy="0"/>
          </a:xfrm>
          <a:prstGeom prst="line">
            <a:avLst/>
          </a:prstGeom>
          <a:ln w="952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286500" y="1791484"/>
            <a:ext cx="6072" cy="791696"/>
          </a:xfrm>
          <a:prstGeom prst="line">
            <a:avLst/>
          </a:prstGeom>
          <a:ln w="952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305550" y="2543175"/>
            <a:ext cx="1276350" cy="0"/>
          </a:xfrm>
          <a:prstGeom prst="line">
            <a:avLst/>
          </a:prstGeom>
          <a:ln w="952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053482" y="1797050"/>
            <a:ext cx="868" cy="526430"/>
          </a:xfrm>
          <a:prstGeom prst="line">
            <a:avLst/>
          </a:prstGeom>
          <a:ln w="952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1770038" y="2297460"/>
            <a:ext cx="1322412" cy="6970"/>
          </a:xfrm>
          <a:prstGeom prst="line">
            <a:avLst/>
          </a:prstGeom>
          <a:ln w="952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5" idx="2"/>
          </p:cNvCxnSpPr>
          <p:nvPr/>
        </p:nvCxnSpPr>
        <p:spPr>
          <a:xfrm>
            <a:off x="4519880" y="1304608"/>
            <a:ext cx="0" cy="48687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294667" y="3240448"/>
            <a:ext cx="2554665" cy="830997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1600" dirty="0" smtClean="0">
                <a:solidFill>
                  <a:srgbClr val="FFC000"/>
                </a:solidFill>
              </a:rPr>
              <a:t>General I/O pour usage futures</a:t>
            </a:r>
            <a:endParaRPr lang="fr-CA" sz="1600" dirty="0">
              <a:solidFill>
                <a:srgbClr val="FFC000"/>
              </a:solidFill>
            </a:endParaRPr>
          </a:p>
          <a:p>
            <a:pPr algn="ctr"/>
            <a:r>
              <a:rPr lang="fr-CA" sz="1600" dirty="0" smtClean="0">
                <a:solidFill>
                  <a:srgbClr val="FFC000"/>
                </a:solidFill>
              </a:rPr>
              <a:t>(pull-up / pull-down / TVS)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563888" y="4195346"/>
            <a:ext cx="1911984" cy="338554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1600" dirty="0" smtClean="0">
                <a:solidFill>
                  <a:srgbClr val="FFC000"/>
                </a:solidFill>
              </a:rPr>
              <a:t>Résistances pour l’ID</a:t>
            </a:r>
            <a:endParaRPr lang="fr-CA" sz="1600" dirty="0">
              <a:solidFill>
                <a:srgbClr val="FFC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378222" y="2551992"/>
            <a:ext cx="1911984" cy="584775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1600" dirty="0" smtClean="0">
                <a:solidFill>
                  <a:srgbClr val="FFC000"/>
                </a:solidFill>
              </a:rPr>
              <a:t>Trois LED pour usage future</a:t>
            </a:r>
            <a:endParaRPr lang="fr-CA" sz="1600" dirty="0">
              <a:solidFill>
                <a:srgbClr val="FFC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616008" y="4780089"/>
            <a:ext cx="1911984" cy="338554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1600" dirty="0" smtClean="0">
                <a:solidFill>
                  <a:srgbClr val="FFC000"/>
                </a:solidFill>
              </a:rPr>
              <a:t>Power LED</a:t>
            </a:r>
            <a:endParaRPr lang="fr-CA" sz="1600" dirty="0">
              <a:solidFill>
                <a:srgbClr val="FFC000"/>
              </a:solidFill>
            </a:endParaRPr>
          </a:p>
        </p:txBody>
      </p:sp>
      <p:sp>
        <p:nvSpPr>
          <p:cNvPr id="53" name="Frame 52"/>
          <p:cNvSpPr/>
          <p:nvPr/>
        </p:nvSpPr>
        <p:spPr>
          <a:xfrm rot="10800000" flipV="1">
            <a:off x="6603999" y="3068960"/>
            <a:ext cx="1019175" cy="725165"/>
          </a:xfrm>
          <a:prstGeom prst="frame">
            <a:avLst>
              <a:gd name="adj1" fmla="val 239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54" name="Frame 53"/>
          <p:cNvSpPr/>
          <p:nvPr/>
        </p:nvSpPr>
        <p:spPr>
          <a:xfrm rot="10800000" flipV="1">
            <a:off x="6517330" y="3800475"/>
            <a:ext cx="502938" cy="688976"/>
          </a:xfrm>
          <a:prstGeom prst="frame">
            <a:avLst>
              <a:gd name="adj1" fmla="val 4931"/>
            </a:avLst>
          </a:prstGeom>
          <a:solidFill>
            <a:srgbClr val="FFC000"/>
          </a:solidFill>
          <a:ln w="15875">
            <a:noFill/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55" name="Frame 54"/>
          <p:cNvSpPr/>
          <p:nvPr/>
        </p:nvSpPr>
        <p:spPr>
          <a:xfrm rot="10800000" flipV="1">
            <a:off x="6586536" y="4533900"/>
            <a:ext cx="266701" cy="830932"/>
          </a:xfrm>
          <a:prstGeom prst="frame">
            <a:avLst>
              <a:gd name="adj1" fmla="val 632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56" name="Frame 55"/>
          <p:cNvSpPr/>
          <p:nvPr/>
        </p:nvSpPr>
        <p:spPr>
          <a:xfrm rot="10800000" flipV="1">
            <a:off x="5281613" y="1981200"/>
            <a:ext cx="946570" cy="585788"/>
          </a:xfrm>
          <a:prstGeom prst="frame">
            <a:avLst>
              <a:gd name="adj1" fmla="val 453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1" idx="3"/>
            <a:endCxn id="56" idx="3"/>
          </p:cNvCxnSpPr>
          <p:nvPr/>
        </p:nvCxnSpPr>
        <p:spPr>
          <a:xfrm flipV="1">
            <a:off x="4290206" y="2274094"/>
            <a:ext cx="991407" cy="57028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0" idx="3"/>
            <a:endCxn id="54" idx="3"/>
          </p:cNvCxnSpPr>
          <p:nvPr/>
        </p:nvCxnSpPr>
        <p:spPr>
          <a:xfrm flipV="1">
            <a:off x="5475872" y="4144963"/>
            <a:ext cx="1041458" cy="21966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9" idx="3"/>
            <a:endCxn id="53" idx="3"/>
          </p:cNvCxnSpPr>
          <p:nvPr/>
        </p:nvCxnSpPr>
        <p:spPr>
          <a:xfrm flipV="1">
            <a:off x="5849332" y="3431543"/>
            <a:ext cx="754667" cy="224404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2" idx="3"/>
            <a:endCxn id="55" idx="3"/>
          </p:cNvCxnSpPr>
          <p:nvPr/>
        </p:nvCxnSpPr>
        <p:spPr>
          <a:xfrm>
            <a:off x="5527992" y="4949366"/>
            <a:ext cx="1058544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241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2"/>
          <p:cNvSpPr>
            <a:spLocks noChangeArrowheads="1"/>
          </p:cNvSpPr>
          <p:nvPr/>
        </p:nvSpPr>
        <p:spPr bwMode="auto">
          <a:xfrm rot="5400000">
            <a:off x="6916208" y="68772"/>
            <a:ext cx="581614" cy="1079797"/>
          </a:xfrm>
          <a:prstGeom prst="flowChartManualInpu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7550" y="317862"/>
            <a:ext cx="6330714" cy="581614"/>
          </a:xfrm>
          <a:prstGeom prst="rec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9" name="Oval 8"/>
          <p:cNvSpPr/>
          <p:nvPr/>
        </p:nvSpPr>
        <p:spPr>
          <a:xfrm>
            <a:off x="201930" y="234742"/>
            <a:ext cx="735995" cy="7359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A"/>
          </a:p>
        </p:txBody>
      </p:sp>
      <p:pic>
        <p:nvPicPr>
          <p:cNvPr id="5" name="Picture 4">
            <a:hlinkClick r:id="rId3"/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84"/>
          <a:stretch/>
        </p:blipFill>
        <p:spPr bwMode="auto">
          <a:xfrm>
            <a:off x="0" y="116632"/>
            <a:ext cx="1092200" cy="1033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698625" y="283627"/>
            <a:ext cx="574675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3200" b="1" kern="7200" cap="small" spc="-100" dirty="0" smtClean="0">
                <a:solidFill>
                  <a:srgbClr val="FFFFFF"/>
                </a:solidFill>
                <a:latin typeface="Arial"/>
                <a:ea typeface="Times New Roman"/>
              </a:rPr>
              <a:t>Position du BMS Slave</a:t>
            </a:r>
            <a:endParaRPr lang="fr-CA" sz="3200" b="1" kern="7200" cap="small" spc="-100" dirty="0">
              <a:solidFill>
                <a:srgbClr val="FFFFFF"/>
              </a:solidFill>
              <a:effectLst/>
              <a:latin typeface="Arial"/>
              <a:ea typeface="Times New Roman"/>
            </a:endParaRPr>
          </a:p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2600" b="1" cap="small" dirty="0">
                <a:effectLst/>
                <a:latin typeface="Arial"/>
                <a:ea typeface="Times New Roman"/>
                <a:cs typeface="Arial"/>
              </a:rPr>
              <a:t> </a:t>
            </a:r>
            <a:endParaRPr lang="fr-CA" sz="1100" dirty="0">
              <a:effectLst/>
              <a:latin typeface="Arial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1100" dirty="0">
                <a:effectLst/>
                <a:latin typeface="Arial"/>
                <a:ea typeface="Times New Roman"/>
                <a:cs typeface="Times New Roman"/>
              </a:rPr>
              <a:t> 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8" y="1238250"/>
            <a:ext cx="5724525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7383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2"/>
          <p:cNvSpPr>
            <a:spLocks noChangeArrowheads="1"/>
          </p:cNvSpPr>
          <p:nvPr/>
        </p:nvSpPr>
        <p:spPr bwMode="auto">
          <a:xfrm rot="5400000">
            <a:off x="6916208" y="68772"/>
            <a:ext cx="581614" cy="1079797"/>
          </a:xfrm>
          <a:prstGeom prst="flowChartManualInpu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7550" y="317862"/>
            <a:ext cx="6330714" cy="581614"/>
          </a:xfrm>
          <a:prstGeom prst="rec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9" name="Oval 8"/>
          <p:cNvSpPr/>
          <p:nvPr/>
        </p:nvSpPr>
        <p:spPr>
          <a:xfrm>
            <a:off x="201930" y="234742"/>
            <a:ext cx="735995" cy="7359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A"/>
          </a:p>
        </p:txBody>
      </p:sp>
      <p:pic>
        <p:nvPicPr>
          <p:cNvPr id="5" name="Picture 4">
            <a:hlinkClick r:id="rId3"/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84"/>
          <a:stretch/>
        </p:blipFill>
        <p:spPr bwMode="auto">
          <a:xfrm>
            <a:off x="0" y="116632"/>
            <a:ext cx="1092200" cy="1033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698625" y="283627"/>
            <a:ext cx="574675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3200" b="1" kern="7200" cap="small" spc="-100" dirty="0" smtClean="0">
                <a:solidFill>
                  <a:srgbClr val="FFFFFF"/>
                </a:solidFill>
                <a:latin typeface="Arial"/>
                <a:ea typeface="Times New Roman"/>
              </a:rPr>
              <a:t>Position du BMS Slave</a:t>
            </a:r>
            <a:endParaRPr lang="fr-CA" sz="3200" b="1" kern="7200" cap="small" spc="-100" dirty="0">
              <a:solidFill>
                <a:srgbClr val="FFFFFF"/>
              </a:solidFill>
              <a:effectLst/>
              <a:latin typeface="Arial"/>
              <a:ea typeface="Times New Roman"/>
            </a:endParaRPr>
          </a:p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2600" b="1" cap="small" dirty="0">
                <a:effectLst/>
                <a:latin typeface="Arial"/>
                <a:ea typeface="Times New Roman"/>
                <a:cs typeface="Arial"/>
              </a:rPr>
              <a:t> </a:t>
            </a:r>
            <a:endParaRPr lang="fr-CA" sz="1100" dirty="0">
              <a:effectLst/>
              <a:latin typeface="Arial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1100" dirty="0">
                <a:effectLst/>
                <a:latin typeface="Arial"/>
                <a:ea typeface="Times New Roman"/>
                <a:cs typeface="Times New Roman"/>
              </a:rPr>
              <a:t> 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1281113"/>
            <a:ext cx="7686675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4660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1266825"/>
            <a:ext cx="6153150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AutoShape 12"/>
          <p:cNvSpPr>
            <a:spLocks noChangeArrowheads="1"/>
          </p:cNvSpPr>
          <p:nvPr/>
        </p:nvSpPr>
        <p:spPr bwMode="auto">
          <a:xfrm rot="5400000">
            <a:off x="6916208" y="68772"/>
            <a:ext cx="581614" cy="1079797"/>
          </a:xfrm>
          <a:prstGeom prst="flowChartManualInpu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7550" y="317862"/>
            <a:ext cx="6330714" cy="581614"/>
          </a:xfrm>
          <a:prstGeom prst="rec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9" name="Oval 8"/>
          <p:cNvSpPr/>
          <p:nvPr/>
        </p:nvSpPr>
        <p:spPr>
          <a:xfrm>
            <a:off x="201930" y="234742"/>
            <a:ext cx="735995" cy="7359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A"/>
          </a:p>
        </p:txBody>
      </p:sp>
      <p:pic>
        <p:nvPicPr>
          <p:cNvPr id="5" name="Picture 4">
            <a:hlinkClick r:id="rId4"/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84"/>
          <a:stretch/>
        </p:blipFill>
        <p:spPr bwMode="auto">
          <a:xfrm>
            <a:off x="0" y="116632"/>
            <a:ext cx="1092200" cy="1033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698625" y="283627"/>
            <a:ext cx="574675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3200" b="1" kern="7200" cap="small" spc="-100" dirty="0" smtClean="0">
                <a:solidFill>
                  <a:srgbClr val="FFFFFF"/>
                </a:solidFill>
                <a:latin typeface="Arial"/>
                <a:ea typeface="Times New Roman"/>
              </a:rPr>
              <a:t>Position du BMS Slave</a:t>
            </a:r>
            <a:endParaRPr lang="fr-CA" sz="3200" b="1" kern="7200" cap="small" spc="-100" dirty="0">
              <a:solidFill>
                <a:srgbClr val="FFFFFF"/>
              </a:solidFill>
              <a:effectLst/>
              <a:latin typeface="Arial"/>
              <a:ea typeface="Times New Roman"/>
            </a:endParaRPr>
          </a:p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2600" b="1" cap="small" dirty="0">
                <a:effectLst/>
                <a:latin typeface="Arial"/>
                <a:ea typeface="Times New Roman"/>
                <a:cs typeface="Arial"/>
              </a:rPr>
              <a:t> </a:t>
            </a:r>
            <a:endParaRPr lang="fr-CA" sz="1100" dirty="0">
              <a:effectLst/>
              <a:latin typeface="Arial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1100" dirty="0">
                <a:effectLst/>
                <a:latin typeface="Arial"/>
                <a:ea typeface="Times New Roman"/>
                <a:cs typeface="Times New Roman"/>
              </a:rPr>
              <a:t> 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5003169" y="3999267"/>
            <a:ext cx="281148" cy="731673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6015602" y="3702783"/>
            <a:ext cx="281148" cy="731673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6807690" y="3489414"/>
            <a:ext cx="281148" cy="731673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374589" y="1556792"/>
            <a:ext cx="648072" cy="648073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229943" y="1385155"/>
            <a:ext cx="648072" cy="648073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03848" y="1132383"/>
            <a:ext cx="648072" cy="648073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660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2"/>
          <p:cNvSpPr>
            <a:spLocks noChangeArrowheads="1"/>
          </p:cNvSpPr>
          <p:nvPr/>
        </p:nvSpPr>
        <p:spPr bwMode="auto">
          <a:xfrm rot="5400000">
            <a:off x="7488992" y="-504012"/>
            <a:ext cx="581614" cy="2225365"/>
          </a:xfrm>
          <a:prstGeom prst="flowChartManualInpu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7550" y="317862"/>
            <a:ext cx="6330714" cy="581614"/>
          </a:xfrm>
          <a:prstGeom prst="rec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9" name="Oval 8"/>
          <p:cNvSpPr/>
          <p:nvPr/>
        </p:nvSpPr>
        <p:spPr>
          <a:xfrm>
            <a:off x="201930" y="234742"/>
            <a:ext cx="735995" cy="7359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A"/>
          </a:p>
        </p:txBody>
      </p:sp>
      <p:pic>
        <p:nvPicPr>
          <p:cNvPr id="5" name="Picture 4">
            <a:hlinkClick r:id="rId3"/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84"/>
          <a:stretch/>
        </p:blipFill>
        <p:spPr bwMode="auto">
          <a:xfrm>
            <a:off x="0" y="116632"/>
            <a:ext cx="1092200" cy="1033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51520" y="332656"/>
            <a:ext cx="8834566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2800" b="1" kern="7200" cap="small" spc="-100" dirty="0" smtClean="0">
                <a:solidFill>
                  <a:srgbClr val="FFFFFF"/>
                </a:solidFill>
                <a:latin typeface="Arial"/>
                <a:ea typeface="Times New Roman"/>
              </a:rPr>
              <a:t>Considérations générales d’implémentation</a:t>
            </a:r>
            <a:endParaRPr lang="fr-CA" sz="2800" b="1" kern="7200" cap="small" spc="-100" dirty="0">
              <a:solidFill>
                <a:srgbClr val="FFFFFF"/>
              </a:solidFill>
              <a:effectLst/>
              <a:latin typeface="Arial"/>
              <a:ea typeface="Times New Roman"/>
            </a:endParaRPr>
          </a:p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2400" b="1" cap="small" dirty="0">
                <a:effectLst/>
                <a:latin typeface="Arial"/>
                <a:ea typeface="Times New Roman"/>
                <a:cs typeface="Arial"/>
              </a:rPr>
              <a:t> </a:t>
            </a:r>
            <a:endParaRPr lang="fr-CA" sz="1050" dirty="0">
              <a:effectLst/>
              <a:latin typeface="Arial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1050" dirty="0">
                <a:effectLst/>
                <a:latin typeface="Arial"/>
                <a:ea typeface="Times New Roman"/>
                <a:cs typeface="Times New Roman"/>
              </a:rPr>
              <a:t> 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fr-CA" dirty="0" smtClean="0"/>
              <a:t>Découplage de l’alimentation des circuits intégrés</a:t>
            </a:r>
          </a:p>
          <a:p>
            <a:r>
              <a:rPr lang="fr-CA" i="1" dirty="0" smtClean="0"/>
              <a:t>GND plain</a:t>
            </a:r>
            <a:r>
              <a:rPr lang="fr-CA" dirty="0" smtClean="0"/>
              <a:t> en dessous du circuit</a:t>
            </a:r>
          </a:p>
          <a:p>
            <a:r>
              <a:rPr lang="fr-CA" dirty="0" smtClean="0"/>
              <a:t>Traces d’alimentation larges</a:t>
            </a:r>
          </a:p>
          <a:p>
            <a:r>
              <a:rPr lang="fr-CA" dirty="0" smtClean="0"/>
              <a:t>Indications des zones Hautes tension et Basse tension</a:t>
            </a:r>
          </a:p>
          <a:p>
            <a:r>
              <a:rPr lang="fr-CA" dirty="0" smtClean="0"/>
              <a:t>Traces à 45° le plus possible</a:t>
            </a:r>
          </a:p>
          <a:p>
            <a:r>
              <a:rPr lang="fr-CA" dirty="0" smtClean="0"/>
              <a:t>Circuits intégrés et d’autres composantes certifiées pour les utilisations en transport</a:t>
            </a:r>
          </a:p>
          <a:p>
            <a:r>
              <a:rPr lang="fr-CA" dirty="0" smtClean="0"/>
              <a:t>Plusieurs composantes à faible consommation pour limiter les pertes au niveau des cellules</a:t>
            </a:r>
          </a:p>
          <a:p>
            <a:r>
              <a:rPr lang="fr-CA" dirty="0" smtClean="0"/>
              <a:t>Connecteurs détrompeurs (</a:t>
            </a:r>
            <a:r>
              <a:rPr lang="fr-CA" i="1" dirty="0" err="1" smtClean="0"/>
              <a:t>keyed</a:t>
            </a:r>
            <a:r>
              <a:rPr lang="fr-CA" dirty="0" smtClean="0"/>
              <a:t>) et à verrouillage de la connexion (</a:t>
            </a:r>
            <a:r>
              <a:rPr lang="fr-CA" i="1" dirty="0" err="1" smtClean="0"/>
              <a:t>mating</a:t>
            </a:r>
            <a:r>
              <a:rPr lang="fr-CA" i="1" dirty="0" smtClean="0"/>
              <a:t> </a:t>
            </a:r>
            <a:r>
              <a:rPr lang="fr-CA" i="1" dirty="0" err="1" smtClean="0"/>
              <a:t>lock</a:t>
            </a:r>
            <a:r>
              <a:rPr lang="fr-CA" dirty="0" smtClean="0"/>
              <a:t>) certifiés 954 VDC</a:t>
            </a:r>
            <a:endParaRPr lang="fr-CA" i="1" dirty="0" smtClean="0"/>
          </a:p>
          <a:p>
            <a:endParaRPr lang="fr-CA" dirty="0" smtClean="0"/>
          </a:p>
          <a:p>
            <a:endParaRPr lang="fr-CA" dirty="0" smtClean="0"/>
          </a:p>
          <a:p>
            <a:endParaRPr lang="fr-CA" dirty="0" smtClean="0"/>
          </a:p>
          <a:p>
            <a:endParaRPr lang="fr-CA" dirty="0" smtClean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102234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217" y="4619069"/>
            <a:ext cx="3122295" cy="226631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140919"/>
              </p:ext>
            </p:extLst>
          </p:nvPr>
        </p:nvGraphicFramePr>
        <p:xfrm>
          <a:off x="-252536" y="4962872"/>
          <a:ext cx="7056783" cy="914400"/>
        </p:xfrm>
        <a:graphic>
          <a:graphicData uri="http://schemas.openxmlformats.org/drawingml/2006/table">
            <a:tbl>
              <a:tblPr firstRow="1" firstCol="1" bandRow="1"/>
              <a:tblGrid>
                <a:gridCol w="3338198"/>
                <a:gridCol w="3718585"/>
              </a:tblGrid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fr-CA" sz="1200" b="1" dirty="0">
                          <a:effectLst/>
                          <a:latin typeface="Verdana"/>
                          <a:ea typeface="Calibri"/>
                          <a:cs typeface="Times New Roman"/>
                        </a:rPr>
                        <a:t>Adresse postale</a:t>
                      </a:r>
                      <a:endParaRPr lang="fr-C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r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fr-CA" sz="1200" dirty="0">
                          <a:effectLst/>
                          <a:latin typeface="Verdana"/>
                          <a:ea typeface="Calibri"/>
                          <a:cs typeface="Times New Roman"/>
                        </a:rPr>
                        <a:t>C.P. 6079, </a:t>
                      </a:r>
                      <a:r>
                        <a:rPr lang="fr-CA" sz="1200" dirty="0" err="1">
                          <a:effectLst/>
                          <a:latin typeface="Verdana"/>
                          <a:ea typeface="Calibri"/>
                          <a:cs typeface="Times New Roman"/>
                        </a:rPr>
                        <a:t>succ</a:t>
                      </a:r>
                      <a:r>
                        <a:rPr lang="fr-CA" sz="1200" dirty="0">
                          <a:effectLst/>
                          <a:latin typeface="Verdana"/>
                          <a:ea typeface="Calibri"/>
                          <a:cs typeface="Times New Roman"/>
                        </a:rPr>
                        <a:t>. Centre-Ville</a:t>
                      </a:r>
                      <a:endParaRPr lang="fr-C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r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fr-CA" sz="1200" dirty="0">
                          <a:effectLst/>
                          <a:latin typeface="Verdana"/>
                          <a:ea typeface="Calibri"/>
                          <a:cs typeface="Times New Roman"/>
                        </a:rPr>
                        <a:t>Montréal (Québec) Canada  H3C 3A7</a:t>
                      </a:r>
                      <a:endParaRPr lang="fr-C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r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fr-CA" sz="1200" dirty="0">
                          <a:effectLst/>
                          <a:latin typeface="Verdana"/>
                          <a:ea typeface="Calibri"/>
                          <a:cs typeface="Times New Roman"/>
                        </a:rPr>
                        <a:t> </a:t>
                      </a:r>
                      <a:endParaRPr lang="fr-C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r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fr-CA" sz="1200" b="1" dirty="0" smtClean="0">
                          <a:effectLst/>
                          <a:latin typeface="Verdana"/>
                          <a:ea typeface="Calibri"/>
                          <a:cs typeface="Times New Roman"/>
                        </a:rPr>
                        <a:t>www.eracing.polymtl.ca</a:t>
                      </a:r>
                      <a:endParaRPr lang="fr-C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fr-CA" sz="1200" b="1" dirty="0">
                          <a:effectLst/>
                          <a:latin typeface="Verdana"/>
                          <a:ea typeface="Calibri"/>
                          <a:cs typeface="Times New Roman"/>
                        </a:rPr>
                        <a:t>POLY eRacing – Formule Électrique</a:t>
                      </a:r>
                      <a:endParaRPr lang="fr-C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fr-CA" sz="1200" dirty="0">
                          <a:effectLst/>
                          <a:latin typeface="Verdana"/>
                          <a:ea typeface="Calibri"/>
                          <a:cs typeface="Times New Roman"/>
                        </a:rPr>
                        <a:t>École Polytechnique de Montréal</a:t>
                      </a:r>
                      <a:endParaRPr lang="fr-C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fr-CA" sz="1200" dirty="0">
                          <a:effectLst/>
                          <a:latin typeface="Verdana"/>
                          <a:ea typeface="Calibri"/>
                          <a:cs typeface="Times New Roman"/>
                        </a:rPr>
                        <a:t>2900, boul. Édouard-</a:t>
                      </a:r>
                      <a:r>
                        <a:rPr lang="fr-CA" sz="1200" dirty="0" err="1">
                          <a:effectLst/>
                          <a:latin typeface="Verdana"/>
                          <a:ea typeface="Calibri"/>
                          <a:cs typeface="Times New Roman"/>
                        </a:rPr>
                        <a:t>Montpetit</a:t>
                      </a:r>
                      <a:endParaRPr lang="fr-C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fr-CA" sz="1200" dirty="0">
                          <a:effectLst/>
                          <a:latin typeface="Verdana"/>
                          <a:ea typeface="Calibri"/>
                          <a:cs typeface="Times New Roman"/>
                        </a:rPr>
                        <a:t>2500, ch. de Polytechnique, local A-343.4</a:t>
                      </a:r>
                      <a:endParaRPr lang="fr-C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fr-CA" sz="1200" dirty="0">
                          <a:effectLst/>
                          <a:latin typeface="Verdana"/>
                          <a:ea typeface="Calibri"/>
                          <a:cs typeface="Times New Roman"/>
                        </a:rPr>
                        <a:t>Montréal (Québec) Canada  H3T 1J4</a:t>
                      </a:r>
                      <a:endParaRPr lang="fr-C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" y="1628800"/>
            <a:ext cx="2915816" cy="1484784"/>
          </a:xfrm>
          <a:prstGeom prst="rec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18" name="AutoShape 12"/>
          <p:cNvSpPr>
            <a:spLocks noChangeArrowheads="1"/>
          </p:cNvSpPr>
          <p:nvPr/>
        </p:nvSpPr>
        <p:spPr bwMode="auto">
          <a:xfrm rot="5400000">
            <a:off x="3539976" y="570656"/>
            <a:ext cx="1484784" cy="3601072"/>
          </a:xfrm>
          <a:prstGeom prst="flowChartManualInpu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15416"/>
              </p:ext>
            </p:extLst>
          </p:nvPr>
        </p:nvGraphicFramePr>
        <p:xfrm>
          <a:off x="395536" y="1880240"/>
          <a:ext cx="6096000" cy="1188720"/>
        </p:xfrm>
        <a:graphic>
          <a:graphicData uri="http://schemas.openxmlformats.org/drawingml/2006/table">
            <a:tbl>
              <a:tblPr firstRow="1" bandRow="1"/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fr-CA" sz="1800" b="1" dirty="0" smtClean="0"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Information générale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fr-CA" sz="1800" dirty="0" smtClean="0"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Téléphone : 514 340-4711, poste 2321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fr-CA" sz="1800" dirty="0" smtClean="0"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Courriel : info@eracing.polymtl.ca</a:t>
                      </a:r>
                    </a:p>
                    <a:p>
                      <a:endParaRPr lang="fr-CA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9133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217" y="4619069"/>
            <a:ext cx="3122295" cy="226631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AutoShape 12"/>
          <p:cNvSpPr>
            <a:spLocks noChangeArrowheads="1"/>
          </p:cNvSpPr>
          <p:nvPr/>
        </p:nvSpPr>
        <p:spPr bwMode="auto">
          <a:xfrm rot="5400000">
            <a:off x="6916208" y="68772"/>
            <a:ext cx="581614" cy="1079797"/>
          </a:xfrm>
          <a:prstGeom prst="flowChartManualInpu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17550" y="317862"/>
            <a:ext cx="6330714" cy="581614"/>
          </a:xfrm>
          <a:prstGeom prst="rec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12" name="Oval 11"/>
          <p:cNvSpPr/>
          <p:nvPr/>
        </p:nvSpPr>
        <p:spPr>
          <a:xfrm>
            <a:off x="201930" y="234742"/>
            <a:ext cx="735995" cy="7359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A"/>
          </a:p>
        </p:txBody>
      </p:sp>
      <p:pic>
        <p:nvPicPr>
          <p:cNvPr id="13" name="Picture 12">
            <a:hlinkClick r:id="rId4"/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84"/>
          <a:stretch/>
        </p:blipFill>
        <p:spPr bwMode="auto">
          <a:xfrm>
            <a:off x="0" y="116632"/>
            <a:ext cx="1092200" cy="1033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1698625" y="283627"/>
            <a:ext cx="574675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3200" b="1" kern="7200" cap="small" spc="-100" dirty="0" smtClean="0">
                <a:solidFill>
                  <a:srgbClr val="FFFFFF"/>
                </a:solidFill>
                <a:latin typeface="Arial"/>
                <a:ea typeface="Times New Roman"/>
              </a:rPr>
              <a:t>Sommaire</a:t>
            </a:r>
            <a:r>
              <a:rPr lang="fr-CA" sz="2600" b="1" cap="small" dirty="0">
                <a:effectLst/>
                <a:latin typeface="Arial"/>
                <a:ea typeface="Times New Roman"/>
                <a:cs typeface="Arial"/>
              </a:rPr>
              <a:t> </a:t>
            </a:r>
            <a:endParaRPr lang="fr-CA" sz="1100" dirty="0">
              <a:effectLst/>
              <a:latin typeface="Arial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1100" dirty="0">
                <a:effectLst/>
                <a:latin typeface="Arial"/>
                <a:ea typeface="Times New Roman"/>
                <a:cs typeface="Times New Roman"/>
              </a:rPr>
              <a:t> 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472278"/>
              </p:ext>
            </p:extLst>
          </p:nvPr>
        </p:nvGraphicFramePr>
        <p:xfrm>
          <a:off x="499256" y="1628800"/>
          <a:ext cx="8078400" cy="4636800"/>
        </p:xfrm>
        <a:graphic>
          <a:graphicData uri="http://schemas.openxmlformats.org/drawingml/2006/table">
            <a:tbl>
              <a:tblPr firstRow="1" bandRow="1"/>
              <a:tblGrid>
                <a:gridCol w="331200"/>
                <a:gridCol w="7747200"/>
              </a:tblGrid>
              <a:tr h="579600">
                <a:tc>
                  <a:txBody>
                    <a:bodyPr/>
                    <a:lstStyle/>
                    <a:p>
                      <a:endParaRPr lang="fr-CA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CA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Fonctionnalités</a:t>
                      </a:r>
                      <a:endParaRPr lang="fr-CA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9600">
                <a:tc>
                  <a:txBody>
                    <a:bodyPr/>
                    <a:lstStyle/>
                    <a:p>
                      <a:endParaRPr lang="fr-CA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Présentation</a:t>
                      </a:r>
                      <a:r>
                        <a:rPr lang="en-CA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du </a:t>
                      </a:r>
                      <a:r>
                        <a:rPr lang="en-CA" b="1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typon</a:t>
                      </a:r>
                      <a:r>
                        <a:rPr lang="en-CA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(</a:t>
                      </a:r>
                      <a:r>
                        <a:rPr lang="en-CA" b="1" i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layout</a:t>
                      </a:r>
                      <a:r>
                        <a:rPr lang="en-CA" b="1" i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) final</a:t>
                      </a:r>
                      <a:endParaRPr lang="fr-CA" b="1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9600">
                <a:tc>
                  <a:txBody>
                    <a:bodyPr/>
                    <a:lstStyle/>
                    <a:p>
                      <a:endParaRPr lang="fr-CA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A" b="1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Interface</a:t>
                      </a:r>
                      <a:r>
                        <a:rPr lang="en-CA" b="1" i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Control Definition</a:t>
                      </a:r>
                      <a:endParaRPr lang="fr-CA" b="1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9600">
                <a:tc>
                  <a:txBody>
                    <a:bodyPr/>
                    <a:lstStyle/>
                    <a:p>
                      <a:endParaRPr lang="fr-CA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Implémentation</a:t>
                      </a:r>
                      <a:r>
                        <a:rPr lang="en-CA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des </a:t>
                      </a:r>
                      <a:r>
                        <a:rPr lang="en-CA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fonctionnalités</a:t>
                      </a:r>
                      <a:endParaRPr lang="fr-CA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9600">
                <a:tc>
                  <a:txBody>
                    <a:bodyPr/>
                    <a:lstStyle/>
                    <a:p>
                      <a:endParaRPr lang="fr-CA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Position du BMS</a:t>
                      </a:r>
                      <a:r>
                        <a:rPr lang="fr-CA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sur les modules</a:t>
                      </a:r>
                      <a:endParaRPr lang="fr-CA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9600">
                <a:tc>
                  <a:txBody>
                    <a:bodyPr/>
                    <a:lstStyle/>
                    <a:p>
                      <a:endParaRPr lang="fr-CA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Considérations</a:t>
                      </a:r>
                      <a:r>
                        <a:rPr lang="fr-CA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générales d’implémentation</a:t>
                      </a:r>
                      <a:endParaRPr lang="fr-CA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9600">
                <a:tc>
                  <a:txBody>
                    <a:bodyPr/>
                    <a:lstStyle/>
                    <a:p>
                      <a:endParaRPr lang="fr-CA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CA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9600">
                <a:tc>
                  <a:txBody>
                    <a:bodyPr/>
                    <a:lstStyle/>
                    <a:p>
                      <a:endParaRPr lang="fr-CA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CA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53" name="Picture 5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567480"/>
            <a:ext cx="271272" cy="478536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985872"/>
            <a:ext cx="271272" cy="478536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409808"/>
            <a:ext cx="271272" cy="478536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820096"/>
            <a:ext cx="271272" cy="478536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232160"/>
            <a:ext cx="271272" cy="478536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53" y="1700808"/>
            <a:ext cx="271272" cy="47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965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2"/>
          <p:cNvSpPr>
            <a:spLocks noChangeArrowheads="1"/>
          </p:cNvSpPr>
          <p:nvPr/>
        </p:nvSpPr>
        <p:spPr bwMode="auto">
          <a:xfrm rot="5400000">
            <a:off x="6916208" y="68772"/>
            <a:ext cx="581614" cy="1079797"/>
          </a:xfrm>
          <a:prstGeom prst="flowChartManualInpu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7550" y="317862"/>
            <a:ext cx="6330714" cy="581614"/>
          </a:xfrm>
          <a:prstGeom prst="rec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9" name="Oval 8"/>
          <p:cNvSpPr/>
          <p:nvPr/>
        </p:nvSpPr>
        <p:spPr>
          <a:xfrm>
            <a:off x="201930" y="234742"/>
            <a:ext cx="735995" cy="7359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A"/>
          </a:p>
        </p:txBody>
      </p:sp>
      <p:pic>
        <p:nvPicPr>
          <p:cNvPr id="5" name="Picture 4">
            <a:hlinkClick r:id="rId3"/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84"/>
          <a:stretch/>
        </p:blipFill>
        <p:spPr bwMode="auto">
          <a:xfrm>
            <a:off x="0" y="116632"/>
            <a:ext cx="1092200" cy="1033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698625" y="283627"/>
            <a:ext cx="574675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3200" b="1" kern="7200" cap="small" spc="-100" dirty="0" smtClean="0">
                <a:solidFill>
                  <a:srgbClr val="FFFFFF"/>
                </a:solidFill>
                <a:effectLst/>
                <a:latin typeface="Arial"/>
                <a:ea typeface="Times New Roman"/>
              </a:rPr>
              <a:t>Fonctionnalités</a:t>
            </a:r>
            <a:endParaRPr lang="fr-CA" sz="3200" b="1" kern="7200" cap="small" spc="-100" dirty="0">
              <a:solidFill>
                <a:srgbClr val="FFFFFF"/>
              </a:solidFill>
              <a:effectLst/>
              <a:latin typeface="Arial"/>
              <a:ea typeface="Times New Roman"/>
            </a:endParaRPr>
          </a:p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2600" b="1" cap="small" dirty="0">
                <a:effectLst/>
                <a:latin typeface="Arial"/>
                <a:ea typeface="Times New Roman"/>
                <a:cs typeface="Arial"/>
              </a:rPr>
              <a:t> </a:t>
            </a:r>
            <a:endParaRPr lang="fr-CA" sz="1100" dirty="0">
              <a:effectLst/>
              <a:latin typeface="Arial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1100" dirty="0">
                <a:effectLst/>
                <a:latin typeface="Arial"/>
                <a:ea typeface="Times New Roman"/>
                <a:cs typeface="Times New Roman"/>
              </a:rPr>
              <a:t> </a:t>
            </a:r>
          </a:p>
        </p:txBody>
      </p:sp>
      <p:pic>
        <p:nvPicPr>
          <p:cNvPr id="11" name="Picture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217" y="4619069"/>
            <a:ext cx="3122295" cy="22663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 smtClean="0"/>
              <a:t>Mesure des </a:t>
            </a:r>
            <a:r>
              <a:rPr lang="fr-CA" dirty="0" smtClean="0"/>
              <a:t>températures</a:t>
            </a:r>
          </a:p>
          <a:p>
            <a:r>
              <a:rPr lang="fr-CA" dirty="0" smtClean="0"/>
              <a:t>Mesure des tensions</a:t>
            </a:r>
          </a:p>
          <a:p>
            <a:r>
              <a:rPr lang="fr-CA" dirty="0" smtClean="0"/>
              <a:t>Communication CAN</a:t>
            </a:r>
            <a:endParaRPr lang="fr-CA" dirty="0" smtClean="0"/>
          </a:p>
          <a:p>
            <a:r>
              <a:rPr lang="fr-CA" dirty="0" smtClean="0"/>
              <a:t>(Équilibration des cellules)</a:t>
            </a:r>
          </a:p>
          <a:p>
            <a:r>
              <a:rPr lang="fr-CA" dirty="0" smtClean="0"/>
              <a:t>Signal ON/OFF</a:t>
            </a:r>
          </a:p>
          <a:p>
            <a:r>
              <a:rPr lang="fr-CA" dirty="0" smtClean="0"/>
              <a:t>Alimentation du circuit</a:t>
            </a:r>
          </a:p>
          <a:p>
            <a:r>
              <a:rPr lang="fr-CA" dirty="0" smtClean="0"/>
              <a:t>Isolation du BUS CAN</a:t>
            </a:r>
          </a:p>
          <a:p>
            <a:r>
              <a:rPr lang="fr-CA" dirty="0" smtClean="0"/>
              <a:t>Etc.</a:t>
            </a: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1871610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2"/>
          <p:cNvSpPr>
            <a:spLocks noChangeArrowheads="1"/>
          </p:cNvSpPr>
          <p:nvPr/>
        </p:nvSpPr>
        <p:spPr bwMode="auto">
          <a:xfrm rot="5400000">
            <a:off x="6916208" y="68772"/>
            <a:ext cx="581614" cy="1079797"/>
          </a:xfrm>
          <a:prstGeom prst="flowChartManualInpu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7550" y="317862"/>
            <a:ext cx="6330714" cy="581614"/>
          </a:xfrm>
          <a:prstGeom prst="rec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9" name="Oval 8"/>
          <p:cNvSpPr/>
          <p:nvPr/>
        </p:nvSpPr>
        <p:spPr>
          <a:xfrm>
            <a:off x="201930" y="234742"/>
            <a:ext cx="735995" cy="7359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A"/>
          </a:p>
        </p:txBody>
      </p:sp>
      <p:pic>
        <p:nvPicPr>
          <p:cNvPr id="5" name="Picture 4">
            <a:hlinkClick r:id="rId3"/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84"/>
          <a:stretch/>
        </p:blipFill>
        <p:spPr bwMode="auto">
          <a:xfrm>
            <a:off x="0" y="116632"/>
            <a:ext cx="1092200" cy="1033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698625" y="283627"/>
            <a:ext cx="574675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3200" b="1" kern="7200" cap="small" spc="-100" dirty="0" err="1" smtClean="0">
                <a:solidFill>
                  <a:srgbClr val="FFFFFF"/>
                </a:solidFill>
                <a:latin typeface="Arial"/>
                <a:ea typeface="Times New Roman"/>
              </a:rPr>
              <a:t>Layout</a:t>
            </a:r>
            <a:endParaRPr lang="fr-CA" sz="3200" b="1" kern="7200" cap="small" spc="-100" dirty="0">
              <a:solidFill>
                <a:srgbClr val="FFFFFF"/>
              </a:solidFill>
              <a:effectLst/>
              <a:latin typeface="Arial"/>
              <a:ea typeface="Times New Roman"/>
            </a:endParaRPr>
          </a:p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2600" b="1" cap="small" dirty="0">
                <a:effectLst/>
                <a:latin typeface="Arial"/>
                <a:ea typeface="Times New Roman"/>
                <a:cs typeface="Arial"/>
              </a:rPr>
              <a:t> </a:t>
            </a:r>
            <a:endParaRPr lang="fr-CA" sz="1100" dirty="0">
              <a:effectLst/>
              <a:latin typeface="Arial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1100" dirty="0">
                <a:effectLst/>
                <a:latin typeface="Arial"/>
                <a:ea typeface="Times New Roman"/>
                <a:cs typeface="Times New Roman"/>
              </a:rPr>
              <a:t> 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13" y="1149777"/>
            <a:ext cx="7089328" cy="4682330"/>
          </a:xfrm>
        </p:spPr>
      </p:pic>
      <p:cxnSp>
        <p:nvCxnSpPr>
          <p:cNvPr id="17" name="Straight Arrow Connector 16"/>
          <p:cNvCxnSpPr/>
          <p:nvPr/>
        </p:nvCxnSpPr>
        <p:spPr>
          <a:xfrm>
            <a:off x="1691680" y="5661248"/>
            <a:ext cx="5976664" cy="0"/>
          </a:xfrm>
          <a:prstGeom prst="straightConnector1">
            <a:avLst/>
          </a:prstGeom>
          <a:ln w="4445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092200" y="1484784"/>
            <a:ext cx="0" cy="4112840"/>
          </a:xfrm>
          <a:prstGeom prst="straightConnector1">
            <a:avLst/>
          </a:prstGeom>
          <a:ln w="4445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49552" y="3203684"/>
            <a:ext cx="735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6 cm</a:t>
            </a:r>
            <a:endParaRPr lang="fr-CA" dirty="0"/>
          </a:p>
        </p:txBody>
      </p:sp>
      <p:sp>
        <p:nvSpPr>
          <p:cNvPr id="22" name="TextBox 21"/>
          <p:cNvSpPr txBox="1"/>
          <p:nvPr/>
        </p:nvSpPr>
        <p:spPr>
          <a:xfrm>
            <a:off x="4204002" y="5949280"/>
            <a:ext cx="108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9.22 cm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517464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2"/>
          <p:cNvSpPr>
            <a:spLocks noChangeArrowheads="1"/>
          </p:cNvSpPr>
          <p:nvPr/>
        </p:nvSpPr>
        <p:spPr bwMode="auto">
          <a:xfrm rot="5400000">
            <a:off x="6916208" y="68772"/>
            <a:ext cx="581614" cy="1079797"/>
          </a:xfrm>
          <a:prstGeom prst="flowChartManualInpu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7550" y="317862"/>
            <a:ext cx="6330714" cy="581614"/>
          </a:xfrm>
          <a:prstGeom prst="rec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9" name="Oval 8"/>
          <p:cNvSpPr/>
          <p:nvPr/>
        </p:nvSpPr>
        <p:spPr>
          <a:xfrm>
            <a:off x="201930" y="234742"/>
            <a:ext cx="735995" cy="7359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A"/>
          </a:p>
        </p:txBody>
      </p:sp>
      <p:pic>
        <p:nvPicPr>
          <p:cNvPr id="5" name="Picture 4">
            <a:hlinkClick r:id="rId3"/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84"/>
          <a:stretch/>
        </p:blipFill>
        <p:spPr bwMode="auto">
          <a:xfrm>
            <a:off x="0" y="116632"/>
            <a:ext cx="1092200" cy="1033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331640" y="283627"/>
            <a:ext cx="574675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3200" b="1" i="1" kern="7200" cap="small" spc="-100" dirty="0" smtClean="0">
                <a:solidFill>
                  <a:srgbClr val="FFFFFF"/>
                </a:solidFill>
                <a:latin typeface="Arial"/>
                <a:ea typeface="Times New Roman"/>
              </a:rPr>
              <a:t>Interface Control Document</a:t>
            </a:r>
            <a:endParaRPr lang="fr-CA" sz="3200" b="1" i="1" kern="7200" cap="small" spc="-100" dirty="0">
              <a:solidFill>
                <a:srgbClr val="FFFFFF"/>
              </a:solidFill>
              <a:effectLst/>
              <a:latin typeface="Arial"/>
              <a:ea typeface="Times New Roman"/>
            </a:endParaRPr>
          </a:p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2600" b="1" cap="small" dirty="0">
                <a:effectLst/>
                <a:latin typeface="Arial"/>
                <a:ea typeface="Times New Roman"/>
                <a:cs typeface="Arial"/>
              </a:rPr>
              <a:t> </a:t>
            </a:r>
            <a:endParaRPr lang="fr-CA" sz="1100" dirty="0">
              <a:effectLst/>
              <a:latin typeface="Arial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1100" dirty="0">
                <a:effectLst/>
                <a:latin typeface="Arial"/>
                <a:ea typeface="Times New Roman"/>
                <a:cs typeface="Times New Roman"/>
              </a:rPr>
              <a:t> 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124744"/>
            <a:ext cx="6672242" cy="5310327"/>
          </a:xfrm>
        </p:spPr>
      </p:pic>
      <p:cxnSp>
        <p:nvCxnSpPr>
          <p:cNvPr id="18" name="Straight Arrow Connector 17"/>
          <p:cNvCxnSpPr/>
          <p:nvPr/>
        </p:nvCxnSpPr>
        <p:spPr>
          <a:xfrm flipH="1">
            <a:off x="3690084" y="1399513"/>
            <a:ext cx="1551713" cy="0"/>
          </a:xfrm>
          <a:prstGeom prst="straightConnector1">
            <a:avLst/>
          </a:prstGeom>
          <a:ln w="698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44654" y="1014792"/>
            <a:ext cx="3443609" cy="769441"/>
          </a:xfrm>
          <a:prstGeom prst="rect">
            <a:avLst/>
          </a:prstGeom>
          <a:solidFill>
            <a:schemeClr val="tx1">
              <a:alpha val="67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2800" dirty="0" smtClean="0">
                <a:solidFill>
                  <a:srgbClr val="FFC000"/>
                </a:solidFill>
              </a:rPr>
              <a:t>CAN</a:t>
            </a:r>
          </a:p>
          <a:p>
            <a:pPr algn="ctr"/>
            <a:r>
              <a:rPr lang="fr-CA" sz="1600" dirty="0" smtClean="0">
                <a:solidFill>
                  <a:srgbClr val="FFC000"/>
                </a:solidFill>
              </a:rPr>
              <a:t>(vers le BMS master ou autre slave)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3271" y="4509120"/>
            <a:ext cx="2690707" cy="1384995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2400" dirty="0" smtClean="0">
                <a:solidFill>
                  <a:srgbClr val="FFC000"/>
                </a:solidFill>
              </a:rPr>
              <a:t>Tensions </a:t>
            </a:r>
            <a:r>
              <a:rPr lang="fr-CA" sz="2400" dirty="0" smtClean="0">
                <a:solidFill>
                  <a:srgbClr val="FFC000"/>
                </a:solidFill>
              </a:rPr>
              <a:t>et</a:t>
            </a:r>
          </a:p>
          <a:p>
            <a:pPr algn="ctr"/>
            <a:r>
              <a:rPr lang="fr-CA" sz="2400" dirty="0" smtClean="0">
                <a:solidFill>
                  <a:srgbClr val="FFC000"/>
                </a:solidFill>
              </a:rPr>
              <a:t>Températures</a:t>
            </a:r>
          </a:p>
          <a:p>
            <a:pPr algn="ctr"/>
            <a:r>
              <a:rPr lang="fr-CA" dirty="0" smtClean="0">
                <a:solidFill>
                  <a:srgbClr val="FFC000"/>
                </a:solidFill>
              </a:rPr>
              <a:t>(vers le VTIM)</a:t>
            </a:r>
          </a:p>
          <a:p>
            <a:endParaRPr lang="fr-CA" dirty="0">
              <a:solidFill>
                <a:srgbClr val="FFC000"/>
              </a:solidFill>
            </a:endParaRPr>
          </a:p>
        </p:txBody>
      </p:sp>
      <p:cxnSp>
        <p:nvCxnSpPr>
          <p:cNvPr id="15" name="Straight Arrow Connector 14"/>
          <p:cNvCxnSpPr>
            <a:stCxn id="24" idx="2"/>
          </p:cNvCxnSpPr>
          <p:nvPr/>
        </p:nvCxnSpPr>
        <p:spPr>
          <a:xfrm flipH="1">
            <a:off x="6804248" y="1784233"/>
            <a:ext cx="162211" cy="852679"/>
          </a:xfrm>
          <a:prstGeom prst="straightConnector1">
            <a:avLst/>
          </a:prstGeom>
          <a:ln w="698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2843810" y="2636913"/>
            <a:ext cx="1781530" cy="1728191"/>
          </a:xfrm>
          <a:prstGeom prst="straightConnector1">
            <a:avLst/>
          </a:prstGeom>
          <a:ln w="698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1547664" y="3089920"/>
            <a:ext cx="0" cy="1419200"/>
          </a:xfrm>
          <a:prstGeom prst="straightConnector1">
            <a:avLst/>
          </a:prstGeom>
          <a:ln w="698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27384" y="4585262"/>
            <a:ext cx="3230606" cy="1107996"/>
          </a:xfrm>
          <a:prstGeom prst="rect">
            <a:avLst/>
          </a:prstGeom>
          <a:solidFill>
            <a:schemeClr val="tx1">
              <a:alpha val="5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2400" dirty="0" smtClean="0">
                <a:solidFill>
                  <a:srgbClr val="FFC000"/>
                </a:solidFill>
              </a:rPr>
              <a:t>Tensions </a:t>
            </a:r>
            <a:r>
              <a:rPr lang="fr-CA" sz="2400" dirty="0" smtClean="0">
                <a:solidFill>
                  <a:srgbClr val="FFC000"/>
                </a:solidFill>
              </a:rPr>
              <a:t>et signaux de décharge</a:t>
            </a:r>
          </a:p>
          <a:p>
            <a:pPr algn="ctr"/>
            <a:r>
              <a:rPr lang="fr-CA" dirty="0" smtClean="0">
                <a:solidFill>
                  <a:srgbClr val="FFC000"/>
                </a:solidFill>
              </a:rPr>
              <a:t>(vers le circuit de décharge)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31640" y="3713128"/>
            <a:ext cx="446951" cy="338554"/>
          </a:xfrm>
          <a:prstGeom prst="rect">
            <a:avLst/>
          </a:prstGeom>
          <a:solidFill>
            <a:schemeClr val="tx1">
              <a:alpha val="7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1600" b="1" dirty="0" smtClean="0">
                <a:solidFill>
                  <a:srgbClr val="FF0000"/>
                </a:solidFill>
              </a:rPr>
              <a:t>X2</a:t>
            </a:r>
            <a:endParaRPr lang="fr-CA" sz="1600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74060" y="3267302"/>
            <a:ext cx="446951" cy="338554"/>
          </a:xfrm>
          <a:prstGeom prst="rect">
            <a:avLst/>
          </a:prstGeom>
          <a:solidFill>
            <a:schemeClr val="tx1">
              <a:alpha val="7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1600" b="1" dirty="0" smtClean="0">
                <a:solidFill>
                  <a:srgbClr val="FF0000"/>
                </a:solidFill>
              </a:rPr>
              <a:t>X1</a:t>
            </a:r>
            <a:endParaRPr lang="fr-CA" sz="1600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492035" y="1199458"/>
            <a:ext cx="446951" cy="338554"/>
          </a:xfrm>
          <a:prstGeom prst="rect">
            <a:avLst/>
          </a:prstGeom>
          <a:solidFill>
            <a:schemeClr val="tx1">
              <a:alpha val="7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1600" b="1" dirty="0" smtClean="0">
                <a:solidFill>
                  <a:srgbClr val="FF0000"/>
                </a:solidFill>
              </a:rPr>
              <a:t>X3</a:t>
            </a:r>
            <a:endParaRPr lang="fr-CA" sz="16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89351" y="1927601"/>
            <a:ext cx="446951" cy="338554"/>
          </a:xfrm>
          <a:prstGeom prst="rect">
            <a:avLst/>
          </a:prstGeom>
          <a:solidFill>
            <a:schemeClr val="tx1">
              <a:alpha val="7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1600" b="1" dirty="0" smtClean="0">
                <a:solidFill>
                  <a:srgbClr val="FF0000"/>
                </a:solidFill>
              </a:rPr>
              <a:t>X4</a:t>
            </a:r>
            <a:endParaRPr lang="fr-CA" sz="1600" b="1" dirty="0">
              <a:solidFill>
                <a:srgbClr val="FF0000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5492750" y="2819400"/>
            <a:ext cx="2072543" cy="1712941"/>
          </a:xfrm>
          <a:prstGeom prst="straightConnector1">
            <a:avLst/>
          </a:prstGeom>
          <a:ln w="539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4619625" y="2427071"/>
            <a:ext cx="240407" cy="258979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4619626" y="2686050"/>
            <a:ext cx="642937" cy="266700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4860032" y="2419350"/>
            <a:ext cx="642937" cy="266700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5262562" y="2686050"/>
            <a:ext cx="240408" cy="258979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4619626" y="2390775"/>
            <a:ext cx="5714" cy="323850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5241797" y="2636912"/>
            <a:ext cx="5714" cy="323850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4857175" y="2132856"/>
            <a:ext cx="5714" cy="323850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492750" y="2387600"/>
            <a:ext cx="4505" cy="285130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5262562" y="2381315"/>
            <a:ext cx="240408" cy="258979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4622483" y="2136666"/>
            <a:ext cx="240408" cy="258979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180947">
            <a:off x="6892782" y="3915613"/>
            <a:ext cx="487041" cy="338554"/>
          </a:xfrm>
          <a:prstGeom prst="rect">
            <a:avLst/>
          </a:prstGeom>
          <a:solidFill>
            <a:schemeClr val="tx1">
              <a:alpha val="7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1600" b="1" dirty="0" smtClean="0">
                <a:solidFill>
                  <a:srgbClr val="FF0000"/>
                </a:solidFill>
              </a:rPr>
              <a:t>X5 </a:t>
            </a:r>
          </a:p>
        </p:txBody>
      </p:sp>
      <p:cxnSp>
        <p:nvCxnSpPr>
          <p:cNvPr id="70" name="Straight Connector 69"/>
          <p:cNvCxnSpPr/>
          <p:nvPr/>
        </p:nvCxnSpPr>
        <p:spPr>
          <a:xfrm flipH="1" flipV="1">
            <a:off x="4865167" y="2132856"/>
            <a:ext cx="642937" cy="266700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4909824" y="2433045"/>
            <a:ext cx="2538" cy="247030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4979674" y="2350495"/>
            <a:ext cx="2538" cy="247030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5100324" y="2401295"/>
            <a:ext cx="2538" cy="247030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5024124" y="2477495"/>
            <a:ext cx="2538" cy="247030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5214624" y="2452095"/>
            <a:ext cx="2538" cy="247030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5138424" y="2521945"/>
            <a:ext cx="2538" cy="247030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4625340" y="2390775"/>
            <a:ext cx="642937" cy="266700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516216" y="4594483"/>
            <a:ext cx="2376264" cy="1200329"/>
          </a:xfrm>
          <a:prstGeom prst="rect">
            <a:avLst/>
          </a:prstGeom>
          <a:solidFill>
            <a:schemeClr val="tx1">
              <a:alpha val="5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2000" dirty="0" smtClean="0">
                <a:solidFill>
                  <a:srgbClr val="FFC000"/>
                </a:solidFill>
              </a:rPr>
              <a:t>Connecteur de débogage</a:t>
            </a:r>
          </a:p>
          <a:p>
            <a:pPr algn="ctr"/>
            <a:r>
              <a:rPr lang="fr-CA" sz="1600" dirty="0" smtClean="0">
                <a:solidFill>
                  <a:srgbClr val="FFC000"/>
                </a:solidFill>
              </a:rPr>
              <a:t>(vers le programmeur du MCU)</a:t>
            </a:r>
            <a:endParaRPr lang="fr-CA" sz="1600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755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7" grpId="0" animBg="1"/>
      <p:bldP spid="31" grpId="0" animBg="1"/>
      <p:bldP spid="33" grpId="0" animBg="1"/>
      <p:bldP spid="34" grpId="0" animBg="1"/>
      <p:bldP spid="35" grpId="0" animBg="1"/>
      <p:bldP spid="36" grpId="0" animBg="1"/>
      <p:bldP spid="7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201930" y="234742"/>
            <a:ext cx="735995" cy="7359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A"/>
          </a:p>
        </p:txBody>
      </p:sp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217" y="4619069"/>
            <a:ext cx="3122295" cy="22663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1170" y="2492896"/>
            <a:ext cx="7493708" cy="1656184"/>
            <a:chOff x="-21170" y="1784429"/>
            <a:chExt cx="7493708" cy="949239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-21170" y="1784429"/>
              <a:ext cx="5745297" cy="949239"/>
            </a:xfrm>
            <a:prstGeom prst="rect">
              <a:avLst/>
            </a:prstGeom>
            <a:solidFill>
              <a:srgbClr val="12A3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CA"/>
            </a:p>
          </p:txBody>
        </p:sp>
        <p:sp>
          <p:nvSpPr>
            <p:cNvPr id="13" name="AutoShape 12"/>
            <p:cNvSpPr>
              <a:spLocks noChangeArrowheads="1"/>
            </p:cNvSpPr>
            <p:nvPr/>
          </p:nvSpPr>
          <p:spPr bwMode="auto">
            <a:xfrm rot="5400000">
              <a:off x="6024444" y="1281743"/>
              <a:ext cx="945408" cy="1950780"/>
            </a:xfrm>
            <a:prstGeom prst="flowChartManualInput">
              <a:avLst/>
            </a:prstGeom>
            <a:solidFill>
              <a:srgbClr val="12A3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CA"/>
            </a:p>
          </p:txBody>
        </p:sp>
      </p:grp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251520" y="2540156"/>
            <a:ext cx="7236296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4400" b="1" kern="7200" cap="small" spc="-100" dirty="0" smtClean="0">
                <a:solidFill>
                  <a:srgbClr val="FFFFFF"/>
                </a:solidFill>
                <a:effectLst/>
                <a:latin typeface="Arial"/>
                <a:ea typeface="Times New Roman"/>
              </a:rPr>
              <a:t>Implémentation des fonctionnalités</a:t>
            </a:r>
            <a:endParaRPr lang="fr-CA" sz="4400" b="1" kern="7200" cap="small" spc="-100" dirty="0" smtClean="0">
              <a:solidFill>
                <a:srgbClr val="FFFFFF"/>
              </a:solidFill>
              <a:effectLst/>
              <a:latin typeface="Arial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90095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2"/>
          <p:cNvSpPr>
            <a:spLocks noChangeArrowheads="1"/>
          </p:cNvSpPr>
          <p:nvPr/>
        </p:nvSpPr>
        <p:spPr bwMode="auto">
          <a:xfrm rot="5400000">
            <a:off x="6916208" y="68772"/>
            <a:ext cx="581614" cy="1079797"/>
          </a:xfrm>
          <a:prstGeom prst="flowChartManualInpu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7550" y="317862"/>
            <a:ext cx="6330714" cy="581614"/>
          </a:xfrm>
          <a:prstGeom prst="rec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9" name="Oval 8"/>
          <p:cNvSpPr/>
          <p:nvPr/>
        </p:nvSpPr>
        <p:spPr>
          <a:xfrm>
            <a:off x="201930" y="234742"/>
            <a:ext cx="735995" cy="7359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A"/>
          </a:p>
        </p:txBody>
      </p:sp>
      <p:pic>
        <p:nvPicPr>
          <p:cNvPr id="5" name="Picture 4">
            <a:hlinkClick r:id="rId3"/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84"/>
          <a:stretch/>
        </p:blipFill>
        <p:spPr bwMode="auto">
          <a:xfrm>
            <a:off x="0" y="116632"/>
            <a:ext cx="1092200" cy="1033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115616" y="283627"/>
            <a:ext cx="6048289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3200" b="1" kern="7200" cap="small" spc="-100" dirty="0" smtClean="0">
                <a:solidFill>
                  <a:srgbClr val="FFFFFF"/>
                </a:solidFill>
                <a:latin typeface="Arial"/>
                <a:ea typeface="Times New Roman"/>
              </a:rPr>
              <a:t>Mesure des tensions</a:t>
            </a:r>
            <a:endParaRPr lang="fr-CA" sz="3200" b="1" kern="7200" cap="small" spc="-100" dirty="0">
              <a:solidFill>
                <a:srgbClr val="FFFFFF"/>
              </a:solidFill>
              <a:effectLst/>
              <a:latin typeface="Arial"/>
              <a:ea typeface="Times New Roman"/>
            </a:endParaRPr>
          </a:p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2600" b="1" cap="small" dirty="0">
                <a:effectLst/>
                <a:latin typeface="Arial"/>
                <a:ea typeface="Times New Roman"/>
                <a:cs typeface="Arial"/>
              </a:rPr>
              <a:t> </a:t>
            </a:r>
            <a:endParaRPr lang="fr-CA" sz="1100" dirty="0">
              <a:effectLst/>
              <a:latin typeface="Arial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1100" dirty="0">
                <a:effectLst/>
                <a:latin typeface="Arial"/>
                <a:ea typeface="Times New Roman"/>
                <a:cs typeface="Times New Roman"/>
              </a:rPr>
              <a:t> 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13" y="1149777"/>
            <a:ext cx="7089328" cy="4682330"/>
          </a:xfrm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4716016" y="3717404"/>
            <a:ext cx="79437" cy="1008112"/>
          </a:xfrm>
          <a:prstGeom prst="straightConnector1">
            <a:avLst/>
          </a:prstGeom>
          <a:ln w="698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255393" y="4653136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800" dirty="0" smtClean="0">
                <a:solidFill>
                  <a:srgbClr val="FFC000"/>
                </a:solidFill>
              </a:rPr>
              <a:t>SPI</a:t>
            </a:r>
            <a:endParaRPr lang="fr-CA" sz="2800" dirty="0">
              <a:solidFill>
                <a:srgbClr val="FFC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69836" y="3206282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800" dirty="0" smtClean="0">
                <a:solidFill>
                  <a:srgbClr val="FFC000"/>
                </a:solidFill>
              </a:rPr>
              <a:t>MCU</a:t>
            </a:r>
            <a:endParaRPr lang="fr-CA" sz="2800" dirty="0">
              <a:solidFill>
                <a:srgbClr val="FFC000"/>
              </a:solidFill>
            </a:endParaRPr>
          </a:p>
        </p:txBody>
      </p:sp>
      <p:sp>
        <p:nvSpPr>
          <p:cNvPr id="25" name="Frame 24"/>
          <p:cNvSpPr/>
          <p:nvPr/>
        </p:nvSpPr>
        <p:spPr>
          <a:xfrm>
            <a:off x="3563888" y="3119822"/>
            <a:ext cx="936104" cy="1533314"/>
          </a:xfrm>
          <a:prstGeom prst="frame">
            <a:avLst>
              <a:gd name="adj1" fmla="val 436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 rot="16200000">
            <a:off x="660490" y="3648356"/>
            <a:ext cx="2474682" cy="307777"/>
          </a:xfrm>
          <a:prstGeom prst="rect">
            <a:avLst/>
          </a:prstGeom>
          <a:solidFill>
            <a:schemeClr val="tx2">
              <a:lumMod val="50000"/>
              <a:alpha val="63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>
                <a:solidFill>
                  <a:srgbClr val="FFC000"/>
                </a:solidFill>
              </a:rPr>
              <a:t>Tensions et températures</a:t>
            </a:r>
            <a:endParaRPr lang="fr-CA" sz="1400" dirty="0">
              <a:solidFill>
                <a:srgbClr val="FFC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051720" y="3886479"/>
            <a:ext cx="1512168" cy="1"/>
          </a:xfrm>
          <a:prstGeom prst="straightConnector1">
            <a:avLst/>
          </a:prstGeom>
          <a:ln w="698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23728" y="3522494"/>
            <a:ext cx="936104" cy="338554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1600" dirty="0" smtClean="0">
                <a:solidFill>
                  <a:srgbClr val="FFC000"/>
                </a:solidFill>
              </a:rPr>
              <a:t>Tensions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63888" y="2781268"/>
            <a:ext cx="936104" cy="338554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1600" dirty="0" smtClean="0">
                <a:solidFill>
                  <a:srgbClr val="FFC000"/>
                </a:solidFill>
              </a:rPr>
              <a:t>LTC6804</a:t>
            </a:r>
          </a:p>
        </p:txBody>
      </p:sp>
    </p:spTree>
    <p:extLst>
      <p:ext uri="{BB962C8B-B14F-4D97-AF65-F5344CB8AC3E}">
        <p14:creationId xmlns:p14="http://schemas.microsoft.com/office/powerpoint/2010/main" val="3984806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  <p:bldP spid="25" grpId="0" animBg="1"/>
      <p:bldP spid="26" grpId="0" animBg="1"/>
      <p:bldP spid="17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2"/>
          <p:cNvSpPr>
            <a:spLocks noChangeArrowheads="1"/>
          </p:cNvSpPr>
          <p:nvPr/>
        </p:nvSpPr>
        <p:spPr bwMode="auto">
          <a:xfrm rot="5400000">
            <a:off x="6916208" y="68772"/>
            <a:ext cx="581614" cy="1079797"/>
          </a:xfrm>
          <a:prstGeom prst="flowChartManualInpu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7550" y="317862"/>
            <a:ext cx="6330714" cy="581614"/>
          </a:xfrm>
          <a:prstGeom prst="rec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9" name="Oval 8"/>
          <p:cNvSpPr/>
          <p:nvPr/>
        </p:nvSpPr>
        <p:spPr>
          <a:xfrm>
            <a:off x="201930" y="234742"/>
            <a:ext cx="735995" cy="7359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A"/>
          </a:p>
        </p:txBody>
      </p:sp>
      <p:pic>
        <p:nvPicPr>
          <p:cNvPr id="5" name="Picture 4">
            <a:hlinkClick r:id="rId3"/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84"/>
          <a:stretch/>
        </p:blipFill>
        <p:spPr bwMode="auto">
          <a:xfrm>
            <a:off x="0" y="116632"/>
            <a:ext cx="1092200" cy="1033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698625" y="283627"/>
            <a:ext cx="574675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3200" b="1" kern="7200" cap="small" spc="-100" dirty="0" smtClean="0">
                <a:solidFill>
                  <a:srgbClr val="FFFFFF"/>
                </a:solidFill>
                <a:latin typeface="Arial"/>
                <a:ea typeface="Times New Roman"/>
              </a:rPr>
              <a:t>Mesure des températures</a:t>
            </a:r>
            <a:endParaRPr lang="fr-CA" sz="3200" b="1" kern="7200" cap="small" spc="-100" dirty="0">
              <a:solidFill>
                <a:srgbClr val="FFFFFF"/>
              </a:solidFill>
              <a:effectLst/>
              <a:latin typeface="Arial"/>
              <a:ea typeface="Times New Roman"/>
            </a:endParaRPr>
          </a:p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2600" b="1" cap="small" dirty="0">
                <a:effectLst/>
                <a:latin typeface="Arial"/>
                <a:ea typeface="Times New Roman"/>
                <a:cs typeface="Arial"/>
              </a:rPr>
              <a:t> </a:t>
            </a:r>
            <a:endParaRPr lang="fr-CA" sz="1100" dirty="0">
              <a:effectLst/>
              <a:latin typeface="Arial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1100" dirty="0">
                <a:effectLst/>
                <a:latin typeface="Arial"/>
                <a:ea typeface="Times New Roman"/>
                <a:cs typeface="Times New Roman"/>
              </a:rPr>
              <a:t> 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13" y="1149777"/>
            <a:ext cx="7089328" cy="4682330"/>
          </a:xfrm>
        </p:spPr>
      </p:pic>
      <p:cxnSp>
        <p:nvCxnSpPr>
          <p:cNvPr id="18" name="Straight Arrow Connector 17"/>
          <p:cNvCxnSpPr/>
          <p:nvPr/>
        </p:nvCxnSpPr>
        <p:spPr>
          <a:xfrm flipH="1">
            <a:off x="5791200" y="3206282"/>
            <a:ext cx="847627" cy="933918"/>
          </a:xfrm>
          <a:prstGeom prst="straightConnector1">
            <a:avLst/>
          </a:prstGeom>
          <a:ln w="698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99108" y="2683062"/>
            <a:ext cx="1573291" cy="400110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2000" dirty="0" smtClean="0">
                <a:solidFill>
                  <a:srgbClr val="FFC000"/>
                </a:solidFill>
              </a:rPr>
              <a:t>Entrées ADC</a:t>
            </a:r>
            <a:endParaRPr lang="fr-CA" sz="2000" dirty="0">
              <a:solidFill>
                <a:srgbClr val="FFC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69836" y="3206282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800" dirty="0" smtClean="0">
                <a:solidFill>
                  <a:srgbClr val="FFC000"/>
                </a:solidFill>
              </a:rPr>
              <a:t>MCU</a:t>
            </a:r>
            <a:endParaRPr lang="fr-CA" sz="2800" dirty="0">
              <a:solidFill>
                <a:srgbClr val="FFC000"/>
              </a:solidFill>
            </a:endParaRPr>
          </a:p>
        </p:txBody>
      </p:sp>
      <p:sp>
        <p:nvSpPr>
          <p:cNvPr id="25" name="Frame 24"/>
          <p:cNvSpPr/>
          <p:nvPr/>
        </p:nvSpPr>
        <p:spPr>
          <a:xfrm>
            <a:off x="5951038" y="4342768"/>
            <a:ext cx="648071" cy="626865"/>
          </a:xfrm>
          <a:prstGeom prst="frame">
            <a:avLst>
              <a:gd name="adj1" fmla="val 58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 rot="16200000">
            <a:off x="660490" y="3648356"/>
            <a:ext cx="2474682" cy="307777"/>
          </a:xfrm>
          <a:prstGeom prst="rect">
            <a:avLst/>
          </a:prstGeom>
          <a:solidFill>
            <a:schemeClr val="tx2">
              <a:lumMod val="50000"/>
              <a:alpha val="63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>
                <a:solidFill>
                  <a:srgbClr val="FFC000"/>
                </a:solidFill>
              </a:rPr>
              <a:t>Tensions et températures</a:t>
            </a:r>
            <a:endParaRPr lang="fr-CA" sz="1400" dirty="0">
              <a:solidFill>
                <a:srgbClr val="FFC000"/>
              </a:solidFill>
            </a:endParaRPr>
          </a:p>
        </p:txBody>
      </p:sp>
      <p:sp>
        <p:nvSpPr>
          <p:cNvPr id="14" name="Frame 13"/>
          <p:cNvSpPr/>
          <p:nvPr/>
        </p:nvSpPr>
        <p:spPr>
          <a:xfrm>
            <a:off x="5166388" y="4620657"/>
            <a:ext cx="648071" cy="626865"/>
          </a:xfrm>
          <a:prstGeom prst="frame">
            <a:avLst>
              <a:gd name="adj1" fmla="val 58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15" name="Frame 14"/>
          <p:cNvSpPr/>
          <p:nvPr/>
        </p:nvSpPr>
        <p:spPr>
          <a:xfrm>
            <a:off x="4285523" y="4451625"/>
            <a:ext cx="648071" cy="626865"/>
          </a:xfrm>
          <a:prstGeom prst="frame">
            <a:avLst>
              <a:gd name="adj1" fmla="val 58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051720" y="4797151"/>
            <a:ext cx="2160240" cy="1"/>
          </a:xfrm>
          <a:prstGeom prst="straightConnector1">
            <a:avLst/>
          </a:prstGeom>
          <a:ln w="698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142143" y="4869160"/>
            <a:ext cx="1708924" cy="646331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>
                <a:solidFill>
                  <a:srgbClr val="FFC000"/>
                </a:solidFill>
              </a:rPr>
              <a:t>Signaux de températures</a:t>
            </a:r>
            <a:endParaRPr lang="fr-CA" dirty="0">
              <a:solidFill>
                <a:srgbClr val="FFC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19170" y="5333146"/>
            <a:ext cx="1573291" cy="400110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2000" dirty="0" smtClean="0">
                <a:solidFill>
                  <a:srgbClr val="FFC000"/>
                </a:solidFill>
              </a:rPr>
              <a:t>Ampli-</a:t>
            </a:r>
            <a:r>
              <a:rPr lang="fr-CA" sz="2000" dirty="0" err="1" smtClean="0">
                <a:solidFill>
                  <a:srgbClr val="FFC000"/>
                </a:solidFill>
              </a:rPr>
              <a:t>OPs</a:t>
            </a:r>
            <a:endParaRPr lang="fr-CA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653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  <p:bldP spid="26" grpId="0" animBg="1"/>
      <p:bldP spid="14" grpId="0" animBg="1"/>
      <p:bldP spid="15" grpId="0" animBg="1"/>
      <p:bldP spid="23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2"/>
          <p:cNvSpPr>
            <a:spLocks noChangeArrowheads="1"/>
          </p:cNvSpPr>
          <p:nvPr/>
        </p:nvSpPr>
        <p:spPr bwMode="auto">
          <a:xfrm rot="5400000">
            <a:off x="6916208" y="68772"/>
            <a:ext cx="581614" cy="1079797"/>
          </a:xfrm>
          <a:prstGeom prst="flowChartManualInpu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7550" y="317862"/>
            <a:ext cx="6330714" cy="581614"/>
          </a:xfrm>
          <a:prstGeom prst="rec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9" name="Oval 8"/>
          <p:cNvSpPr/>
          <p:nvPr/>
        </p:nvSpPr>
        <p:spPr>
          <a:xfrm>
            <a:off x="201930" y="234742"/>
            <a:ext cx="735995" cy="7359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A"/>
          </a:p>
        </p:txBody>
      </p:sp>
      <p:pic>
        <p:nvPicPr>
          <p:cNvPr id="5" name="Picture 4">
            <a:hlinkClick r:id="rId3"/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84"/>
          <a:stretch/>
        </p:blipFill>
        <p:spPr bwMode="auto">
          <a:xfrm>
            <a:off x="0" y="116632"/>
            <a:ext cx="1092200" cy="1033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115616" y="283627"/>
            <a:ext cx="6048289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3200" b="1" kern="7200" cap="small" spc="-100" dirty="0" smtClean="0">
                <a:solidFill>
                  <a:srgbClr val="FFFFFF"/>
                </a:solidFill>
                <a:latin typeface="Arial"/>
                <a:ea typeface="Times New Roman"/>
              </a:rPr>
              <a:t>Équilibration des cellules</a:t>
            </a:r>
            <a:endParaRPr lang="fr-CA" sz="3200" b="1" kern="7200" cap="small" spc="-100" dirty="0">
              <a:solidFill>
                <a:srgbClr val="FFFFFF"/>
              </a:solidFill>
              <a:effectLst/>
              <a:latin typeface="Arial"/>
              <a:ea typeface="Times New Roman"/>
            </a:endParaRPr>
          </a:p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2600" b="1" cap="small" dirty="0">
                <a:effectLst/>
                <a:latin typeface="Arial"/>
                <a:ea typeface="Times New Roman"/>
                <a:cs typeface="Arial"/>
              </a:rPr>
              <a:t> </a:t>
            </a:r>
            <a:endParaRPr lang="fr-CA" sz="1100" dirty="0">
              <a:effectLst/>
              <a:latin typeface="Arial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1100" dirty="0">
                <a:effectLst/>
                <a:latin typeface="Arial"/>
                <a:ea typeface="Times New Roman"/>
                <a:cs typeface="Times New Roman"/>
              </a:rPr>
              <a:t> 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13" y="1149777"/>
            <a:ext cx="7089328" cy="4682330"/>
          </a:xfrm>
        </p:spPr>
      </p:pic>
      <p:sp>
        <p:nvSpPr>
          <p:cNvPr id="25" name="Frame 24"/>
          <p:cNvSpPr/>
          <p:nvPr/>
        </p:nvSpPr>
        <p:spPr>
          <a:xfrm>
            <a:off x="3563888" y="3119822"/>
            <a:ext cx="936104" cy="1533314"/>
          </a:xfrm>
          <a:prstGeom prst="frame">
            <a:avLst>
              <a:gd name="adj1" fmla="val 436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 rot="16200000">
            <a:off x="660490" y="3648356"/>
            <a:ext cx="2474682" cy="307777"/>
          </a:xfrm>
          <a:prstGeom prst="rect">
            <a:avLst/>
          </a:prstGeom>
          <a:solidFill>
            <a:schemeClr val="tx2">
              <a:lumMod val="50000"/>
              <a:alpha val="63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>
                <a:solidFill>
                  <a:srgbClr val="FFC000"/>
                </a:solidFill>
              </a:rPr>
              <a:t>Tensions et températures</a:t>
            </a:r>
            <a:endParaRPr lang="fr-CA" sz="1400" dirty="0">
              <a:solidFill>
                <a:srgbClr val="FFC000"/>
              </a:solidFill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 rot="16200000">
            <a:off x="1012162" y="3641136"/>
            <a:ext cx="2778982" cy="439560"/>
          </a:xfrm>
          <a:prstGeom prst="rect">
            <a:avLst/>
          </a:prstGeom>
          <a:solidFill>
            <a:schemeClr val="tx2">
              <a:lumMod val="50000"/>
              <a:alpha val="73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>
                <a:solidFill>
                  <a:srgbClr val="FFC000"/>
                </a:solidFill>
              </a:rPr>
              <a:t>Tensions et signaux de décharge</a:t>
            </a:r>
            <a:endParaRPr lang="fr-CA" sz="1400" dirty="0">
              <a:solidFill>
                <a:srgbClr val="FFC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621434" y="3645024"/>
            <a:ext cx="942455" cy="0"/>
          </a:xfrm>
          <a:prstGeom prst="straightConnector1">
            <a:avLst/>
          </a:prstGeom>
          <a:ln w="698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09426" y="2827434"/>
            <a:ext cx="1322514" cy="584775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1600" dirty="0" smtClean="0">
                <a:solidFill>
                  <a:srgbClr val="FFC000"/>
                </a:solidFill>
              </a:rPr>
              <a:t>Signaux de décharge</a:t>
            </a:r>
            <a:endParaRPr lang="fr-CA" sz="1600" dirty="0">
              <a:solidFill>
                <a:srgbClr val="FFC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2401653" y="5250408"/>
            <a:ext cx="0" cy="529455"/>
          </a:xfrm>
          <a:prstGeom prst="straightConnector1">
            <a:avLst/>
          </a:prstGeom>
          <a:ln w="412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1881188" y="5766593"/>
            <a:ext cx="520465" cy="795"/>
          </a:xfrm>
          <a:prstGeom prst="line">
            <a:avLst/>
          </a:prstGeom>
          <a:ln w="412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897831" y="5039586"/>
            <a:ext cx="0" cy="740277"/>
          </a:xfrm>
          <a:prstGeom prst="line">
            <a:avLst/>
          </a:prstGeom>
          <a:ln w="412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520616" y="5779863"/>
            <a:ext cx="1322514" cy="338554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1600" dirty="0" smtClean="0">
                <a:solidFill>
                  <a:srgbClr val="FFC000"/>
                </a:solidFill>
              </a:rPr>
              <a:t>Tensions</a:t>
            </a:r>
          </a:p>
        </p:txBody>
      </p:sp>
    </p:spTree>
    <p:extLst>
      <p:ext uri="{BB962C8B-B14F-4D97-AF65-F5344CB8AC3E}">
        <p14:creationId xmlns:p14="http://schemas.microsoft.com/office/powerpoint/2010/main" val="3769056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13" grpId="0" animBg="1"/>
      <p:bldP spid="19" grpId="0" animBg="1"/>
      <p:bldP spid="43" grpId="0" animBg="1"/>
    </p:bldLst>
  </p:timing>
</p:sld>
</file>

<file path=ppt/theme/theme1.xml><?xml version="1.0" encoding="utf-8"?>
<a:theme xmlns:a="http://schemas.openxmlformats.org/drawingml/2006/main" name="General_Presentation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General_Presentation_Template</Template>
  <TotalTime>268</TotalTime>
  <Words>393</Words>
  <Application>Microsoft Office PowerPoint</Application>
  <PresentationFormat>On-screen Show (4:3)</PresentationFormat>
  <Paragraphs>151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General_Presentation_Template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Freescale</dc:creator>
  <cp:lastModifiedBy>Freescale</cp:lastModifiedBy>
  <cp:revision>74</cp:revision>
  <dcterms:created xsi:type="dcterms:W3CDTF">2014-01-06T10:30:59Z</dcterms:created>
  <dcterms:modified xsi:type="dcterms:W3CDTF">2014-01-06T16:32:58Z</dcterms:modified>
</cp:coreProperties>
</file>