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Montserrat Bold" charset="1" panose="00000800000000000000"/>
      <p:regular r:id="rId19"/>
    </p:embeddedFont>
    <p:embeddedFont>
      <p:font typeface="Montserrat" charset="1" panose="00000500000000000000"/>
      <p:regular r:id="rId20"/>
    </p:embeddedFont>
    <p:embeddedFont>
      <p:font typeface="Canva Sans" charset="1" panose="020B0503030501040103"/>
      <p:regular r:id="rId21"/>
    </p:embeddedFont>
    <p:embeddedFont>
      <p:font typeface="Canva Sans Bold" charset="1" panose="020B0803030501040103"/>
      <p:regular r:id="rId22"/>
    </p:embeddedFont>
    <p:embeddedFont>
      <p:font typeface="Montserrat Italics" charset="1" panose="000005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7.png" Type="http://schemas.openxmlformats.org/officeDocument/2006/relationships/image"/><Relationship Id="rId7" Target="../media/image4.png" Type="http://schemas.openxmlformats.org/officeDocument/2006/relationships/image"/><Relationship Id="rId8" Target="../media/image5.svg" Type="http://schemas.openxmlformats.org/officeDocument/2006/relationships/image"/><Relationship Id="rId9" Target="../media/image18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3.pn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Relationship Id="rId8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72135" y="2337613"/>
            <a:ext cx="6031608" cy="603160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414845" y="1188931"/>
            <a:ext cx="1991544" cy="199154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043659" y="4214522"/>
            <a:ext cx="3185721" cy="318572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744482" y="1504605"/>
            <a:ext cx="1892038" cy="1892038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131390" y="744270"/>
            <a:ext cx="13655773" cy="5618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7"/>
              </a:lnSpc>
            </a:pPr>
            <a:r>
              <a:rPr lang="en-US" sz="6283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    MANTHAN:</a:t>
            </a:r>
          </a:p>
          <a:p>
            <a:pPr algn="ctr">
              <a:lnSpc>
                <a:spcPts val="6597"/>
              </a:lnSpc>
            </a:pPr>
            <a:r>
              <a:rPr lang="en-US" b="true" sz="6283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AI Medical Diagnosis Assistant Chatbot</a:t>
            </a:r>
          </a:p>
          <a:p>
            <a:pPr algn="ctr">
              <a:lnSpc>
                <a:spcPts val="7666"/>
              </a:lnSpc>
            </a:pPr>
          </a:p>
          <a:p>
            <a:pPr algn="ctr">
              <a:lnSpc>
                <a:spcPts val="7666"/>
              </a:lnSpc>
            </a:pPr>
          </a:p>
          <a:p>
            <a:pPr algn="ctr">
              <a:lnSpc>
                <a:spcPts val="7666"/>
              </a:lnSpc>
            </a:pPr>
          </a:p>
        </p:txBody>
      </p:sp>
      <p:grpSp>
        <p:nvGrpSpPr>
          <p:cNvPr name="Group 15" id="15"/>
          <p:cNvGrpSpPr/>
          <p:nvPr/>
        </p:nvGrpSpPr>
        <p:grpSpPr>
          <a:xfrm rot="0">
            <a:off x="4163679" y="7797695"/>
            <a:ext cx="884434" cy="884434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5344946" y="6400189"/>
            <a:ext cx="884434" cy="884434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637067" y="3608432"/>
            <a:ext cx="3070135" cy="3070135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6050268" y="9473025"/>
            <a:ext cx="724046" cy="242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6774314" y="9473025"/>
            <a:ext cx="354591" cy="241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1028700" y="9444450"/>
            <a:ext cx="415258" cy="415258"/>
          </a:xfrm>
          <a:custGeom>
            <a:avLst/>
            <a:gdLst/>
            <a:ahLst/>
            <a:cxnLst/>
            <a:rect r="r" b="b" t="t" l="l"/>
            <a:pathLst>
              <a:path h="415258" w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6412291" y="844114"/>
            <a:ext cx="847009" cy="286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7"/>
              </a:lnSpc>
            </a:pPr>
            <a:r>
              <a:rPr lang="en-US" sz="2183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2024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28700" y="3425758"/>
            <a:ext cx="15732677" cy="6861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11"/>
              </a:lnSpc>
              <a:spcBef>
                <a:spcPct val="0"/>
              </a:spcBef>
            </a:pPr>
            <a:r>
              <a:rPr lang="en-US" sz="3722">
                <a:solidFill>
                  <a:srgbClr val="240960"/>
                </a:solidFill>
                <a:latin typeface="Canva Sans"/>
                <a:ea typeface="Canva Sans"/>
                <a:cs typeface="Canva Sans"/>
                <a:sym typeface="Canva Sans"/>
              </a:rPr>
              <a:t>     </a:t>
            </a:r>
            <a:r>
              <a:rPr lang="en-US" sz="3722">
                <a:solidFill>
                  <a:srgbClr val="240960"/>
                </a:solidFill>
                <a:latin typeface="Canva Sans"/>
                <a:ea typeface="Canva Sans"/>
                <a:cs typeface="Canva Sans"/>
                <a:sym typeface="Canva Sans"/>
              </a:rPr>
              <a:t>PG-Diploma in Artificial Intelligence</a:t>
            </a:r>
          </a:p>
          <a:p>
            <a:pPr algn="l">
              <a:lnSpc>
                <a:spcPts val="4651"/>
              </a:lnSpc>
              <a:spcBef>
                <a:spcPct val="0"/>
              </a:spcBef>
            </a:pPr>
          </a:p>
          <a:p>
            <a:pPr algn="ctr">
              <a:lnSpc>
                <a:spcPts val="5211"/>
              </a:lnSpc>
              <a:spcBef>
                <a:spcPct val="0"/>
              </a:spcBef>
            </a:pPr>
            <a:r>
              <a:rPr lang="en-US" sz="3722">
                <a:solidFill>
                  <a:srgbClr val="240960"/>
                </a:solidFill>
                <a:latin typeface="Canva Sans"/>
                <a:ea typeface="Canva Sans"/>
                <a:cs typeface="Canva Sans"/>
                <a:sym typeface="Canva Sans"/>
              </a:rPr>
              <a:t>Guided By :</a:t>
            </a:r>
          </a:p>
          <a:p>
            <a:pPr algn="ctr">
              <a:lnSpc>
                <a:spcPts val="5211"/>
              </a:lnSpc>
              <a:spcBef>
                <a:spcPct val="0"/>
              </a:spcBef>
            </a:pPr>
            <a:r>
              <a:rPr lang="en-US" sz="3722">
                <a:solidFill>
                  <a:srgbClr val="240960"/>
                </a:solidFill>
                <a:latin typeface="Canva Sans"/>
                <a:ea typeface="Canva Sans"/>
                <a:cs typeface="Canva Sans"/>
                <a:sym typeface="Canva Sans"/>
              </a:rPr>
              <a:t>  Mr. Prakash Sinha</a:t>
            </a:r>
          </a:p>
          <a:p>
            <a:pPr algn="l">
              <a:lnSpc>
                <a:spcPts val="4651"/>
              </a:lnSpc>
              <a:spcBef>
                <a:spcPct val="0"/>
              </a:spcBef>
            </a:pPr>
          </a:p>
          <a:p>
            <a:pPr algn="just">
              <a:lnSpc>
                <a:spcPts val="4931"/>
              </a:lnSpc>
              <a:spcBef>
                <a:spcPct val="0"/>
              </a:spcBef>
            </a:pPr>
            <a:r>
              <a:rPr lang="en-US" sz="3522">
                <a:solidFill>
                  <a:srgbClr val="240960"/>
                </a:solidFill>
                <a:latin typeface="Canva Sans"/>
                <a:ea typeface="Canva Sans"/>
                <a:cs typeface="Canva Sans"/>
                <a:sym typeface="Canva Sans"/>
              </a:rPr>
              <a:t>                                                            Submitted By:</a:t>
            </a:r>
          </a:p>
          <a:p>
            <a:pPr algn="just">
              <a:lnSpc>
                <a:spcPts val="4931"/>
              </a:lnSpc>
              <a:spcBef>
                <a:spcPct val="0"/>
              </a:spcBef>
            </a:pPr>
            <a:r>
              <a:rPr lang="en-US" sz="3522">
                <a:solidFill>
                  <a:srgbClr val="240960"/>
                </a:solidFill>
                <a:latin typeface="Canva Sans"/>
                <a:ea typeface="Canva Sans"/>
                <a:cs typeface="Canva Sans"/>
                <a:sym typeface="Canva Sans"/>
              </a:rPr>
              <a:t>                                                     Harsh Jain (240840128018) </a:t>
            </a:r>
          </a:p>
          <a:p>
            <a:pPr algn="just">
              <a:lnSpc>
                <a:spcPts val="4931"/>
              </a:lnSpc>
              <a:spcBef>
                <a:spcPct val="0"/>
              </a:spcBef>
            </a:pPr>
            <a:r>
              <a:rPr lang="en-US" sz="3522">
                <a:solidFill>
                  <a:srgbClr val="240960"/>
                </a:solidFill>
                <a:latin typeface="Canva Sans"/>
                <a:ea typeface="Canva Sans"/>
                <a:cs typeface="Canva Sans"/>
                <a:sym typeface="Canva Sans"/>
              </a:rPr>
              <a:t>                                                     Dhananjay Gaikwad (240840128012) </a:t>
            </a:r>
          </a:p>
          <a:p>
            <a:pPr algn="just">
              <a:lnSpc>
                <a:spcPts val="4931"/>
              </a:lnSpc>
              <a:spcBef>
                <a:spcPct val="0"/>
              </a:spcBef>
            </a:pPr>
            <a:r>
              <a:rPr lang="en-US" sz="3522">
                <a:solidFill>
                  <a:srgbClr val="240960"/>
                </a:solidFill>
                <a:latin typeface="Canva Sans"/>
                <a:ea typeface="Canva Sans"/>
                <a:cs typeface="Canva Sans"/>
                <a:sym typeface="Canva Sans"/>
              </a:rPr>
              <a:t>                                                     Abhishek Mali (240840128003)</a:t>
            </a:r>
          </a:p>
          <a:p>
            <a:pPr algn="just">
              <a:lnSpc>
                <a:spcPts val="4931"/>
              </a:lnSpc>
              <a:spcBef>
                <a:spcPct val="0"/>
              </a:spcBef>
            </a:pPr>
            <a:r>
              <a:rPr lang="en-US" sz="3522">
                <a:solidFill>
                  <a:srgbClr val="240960"/>
                </a:solidFill>
                <a:latin typeface="Canva Sans"/>
                <a:ea typeface="Canva Sans"/>
                <a:cs typeface="Canva Sans"/>
                <a:sym typeface="Canva Sans"/>
              </a:rPr>
              <a:t>                                                     Siddhi Shintre (240840128033)</a:t>
            </a:r>
          </a:p>
          <a:p>
            <a:pPr algn="l">
              <a:lnSpc>
                <a:spcPts val="493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9938" y="875473"/>
            <a:ext cx="490149" cy="403705"/>
          </a:xfrm>
          <a:custGeom>
            <a:avLst/>
            <a:gdLst/>
            <a:ahLst/>
            <a:cxnLst/>
            <a:rect r="r" b="b" t="t" l="l"/>
            <a:pathLst>
              <a:path h="403705" w="490149">
                <a:moveTo>
                  <a:pt x="0" y="0"/>
                </a:moveTo>
                <a:lnTo>
                  <a:pt x="490149" y="0"/>
                </a:lnTo>
                <a:lnTo>
                  <a:pt x="490149" y="403705"/>
                </a:lnTo>
                <a:lnTo>
                  <a:pt x="0" y="403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9444450"/>
            <a:ext cx="415258" cy="415258"/>
          </a:xfrm>
          <a:custGeom>
            <a:avLst/>
            <a:gdLst/>
            <a:ahLst/>
            <a:cxnLst/>
            <a:rect r="r" b="b" t="t" l="l"/>
            <a:pathLst>
              <a:path h="415258" w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36831" y="2303914"/>
            <a:ext cx="2414254" cy="2414254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9802852" y="2628663"/>
            <a:ext cx="6136420" cy="6136420"/>
            <a:chOff x="0" y="0"/>
            <a:chExt cx="14840029" cy="1484002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B45B5">
                    <a:alpha val="100000"/>
                  </a:srgbClr>
                </a:gs>
                <a:gs pos="100000">
                  <a:srgbClr val="8875D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6"/>
              <a:stretch>
                <a:fillRect l="223" t="0" r="223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9963054" y="6873045"/>
            <a:ext cx="1892038" cy="1892038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4861737" y="3674458"/>
            <a:ext cx="2155070" cy="215507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5377984" y="4289696"/>
            <a:ext cx="1122575" cy="924593"/>
          </a:xfrm>
          <a:custGeom>
            <a:avLst/>
            <a:gdLst/>
            <a:ahLst/>
            <a:cxnLst/>
            <a:rect r="r" b="b" t="t" l="l"/>
            <a:pathLst>
              <a:path h="924593" w="1122575">
                <a:moveTo>
                  <a:pt x="0" y="0"/>
                </a:moveTo>
                <a:lnTo>
                  <a:pt x="1122575" y="0"/>
                </a:lnTo>
                <a:lnTo>
                  <a:pt x="1122575" y="924594"/>
                </a:lnTo>
                <a:lnTo>
                  <a:pt x="0" y="92459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9476446" y="1521918"/>
            <a:ext cx="3185721" cy="3185721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716445" y="6626436"/>
            <a:ext cx="2385255" cy="2385255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9"/>
              <a:stretch>
                <a:fillRect l="-7142" t="0" r="-7142" b="0"/>
              </a:stretch>
            </a:blip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16412291" y="844114"/>
            <a:ext cx="847009" cy="286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7"/>
              </a:lnSpc>
            </a:pPr>
            <a:r>
              <a:rPr lang="en-US" sz="2183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2024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6050268" y="9473025"/>
            <a:ext cx="724046" cy="242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6774314" y="9473025"/>
            <a:ext cx="484986" cy="241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09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595013" y="3216395"/>
            <a:ext cx="6946201" cy="1464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7"/>
              </a:lnSpc>
            </a:pPr>
            <a:r>
              <a:rPr lang="en-US" sz="6833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FUTURE WORK</a:t>
            </a:r>
          </a:p>
          <a:p>
            <a:pPr algn="l">
              <a:lnSpc>
                <a:spcPts val="5467"/>
              </a:lnSpc>
            </a:pPr>
          </a:p>
        </p:txBody>
      </p:sp>
      <p:sp>
        <p:nvSpPr>
          <p:cNvPr name="TextBox 27" id="27"/>
          <p:cNvSpPr txBox="true"/>
          <p:nvPr/>
        </p:nvSpPr>
        <p:spPr>
          <a:xfrm rot="0">
            <a:off x="1052267" y="4809726"/>
            <a:ext cx="8031692" cy="5324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2048" indent="-296024" lvl="1">
              <a:lnSpc>
                <a:spcPts val="3126"/>
              </a:lnSpc>
              <a:buFont typeface="Arial"/>
              <a:buChar char="•"/>
            </a:pPr>
            <a:r>
              <a:rPr lang="en-US" sz="27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Expand the scope to detect additional diseases like pneumonia, diabetic retinopathy, etc.</a:t>
            </a:r>
          </a:p>
          <a:p>
            <a:pPr algn="l">
              <a:lnSpc>
                <a:spcPts val="2393"/>
              </a:lnSpc>
            </a:pPr>
          </a:p>
          <a:p>
            <a:pPr algn="l" marL="592048" indent="-296024" lvl="1">
              <a:lnSpc>
                <a:spcPts val="3126"/>
              </a:lnSpc>
              <a:buFont typeface="Arial"/>
              <a:buChar char="•"/>
            </a:pPr>
            <a:r>
              <a:rPr lang="en-US" sz="27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Enhance OCR capabilities for better text extraction from scanned medical documents.</a:t>
            </a:r>
          </a:p>
          <a:p>
            <a:pPr algn="l">
              <a:lnSpc>
                <a:spcPts val="1709"/>
              </a:lnSpc>
            </a:pPr>
          </a:p>
          <a:p>
            <a:pPr algn="l" marL="592048" indent="-296024" lvl="1">
              <a:lnSpc>
                <a:spcPts val="3126"/>
              </a:lnSpc>
              <a:buFont typeface="Arial"/>
              <a:buChar char="•"/>
            </a:pPr>
            <a:r>
              <a:rPr lang="en-US" sz="27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Develop an offline mode for use in resource-constrained or remote environments.</a:t>
            </a:r>
          </a:p>
          <a:p>
            <a:pPr algn="l">
              <a:lnSpc>
                <a:spcPts val="1709"/>
              </a:lnSpc>
            </a:pPr>
          </a:p>
          <a:p>
            <a:pPr algn="l" marL="592048" indent="-296024" lvl="1">
              <a:lnSpc>
                <a:spcPts val="3126"/>
              </a:lnSpc>
              <a:buFont typeface="Arial"/>
              <a:buChar char="•"/>
            </a:pPr>
            <a:r>
              <a:rPr lang="en-US" sz="27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Introduce multilingual support to cater to a global audience.</a:t>
            </a:r>
          </a:p>
          <a:p>
            <a:pPr algn="l">
              <a:lnSpc>
                <a:spcPts val="2442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99619" y="2212000"/>
            <a:ext cx="14152523" cy="5840882"/>
            <a:chOff x="0" y="0"/>
            <a:chExt cx="3727414" cy="153833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27414" cy="1538339"/>
            </a:xfrm>
            <a:custGeom>
              <a:avLst/>
              <a:gdLst/>
              <a:ahLst/>
              <a:cxnLst/>
              <a:rect r="r" b="b" t="t" l="l"/>
              <a:pathLst>
                <a:path h="1538339" w="3727414">
                  <a:moveTo>
                    <a:pt x="0" y="0"/>
                  </a:moveTo>
                  <a:lnTo>
                    <a:pt x="3727414" y="0"/>
                  </a:lnTo>
                  <a:lnTo>
                    <a:pt x="3727414" y="1538339"/>
                  </a:lnTo>
                  <a:lnTo>
                    <a:pt x="0" y="1538339"/>
                  </a:ln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727414" cy="15764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774314" y="2306583"/>
            <a:ext cx="1892038" cy="189203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349938" y="875473"/>
            <a:ext cx="490149" cy="403705"/>
          </a:xfrm>
          <a:custGeom>
            <a:avLst/>
            <a:gdLst/>
            <a:ahLst/>
            <a:cxnLst/>
            <a:rect r="r" b="b" t="t" l="l"/>
            <a:pathLst>
              <a:path h="403705" w="490149">
                <a:moveTo>
                  <a:pt x="0" y="0"/>
                </a:moveTo>
                <a:lnTo>
                  <a:pt x="490149" y="0"/>
                </a:lnTo>
                <a:lnTo>
                  <a:pt x="490149" y="403705"/>
                </a:lnTo>
                <a:lnTo>
                  <a:pt x="0" y="403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400540" y="1693375"/>
            <a:ext cx="1256320" cy="125632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028700" y="9444450"/>
            <a:ext cx="415258" cy="415258"/>
          </a:xfrm>
          <a:custGeom>
            <a:avLst/>
            <a:gdLst/>
            <a:ahLst/>
            <a:cxnLst/>
            <a:rect r="r" b="b" t="t" l="l"/>
            <a:pathLst>
              <a:path h="415258" w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8620118" y="8955432"/>
            <a:ext cx="978035" cy="978035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8854407" y="9234646"/>
            <a:ext cx="509458" cy="419608"/>
          </a:xfrm>
          <a:custGeom>
            <a:avLst/>
            <a:gdLst/>
            <a:ahLst/>
            <a:cxnLst/>
            <a:rect r="r" b="b" t="t" l="l"/>
            <a:pathLst>
              <a:path h="419608" w="509458">
                <a:moveTo>
                  <a:pt x="0" y="0"/>
                </a:moveTo>
                <a:lnTo>
                  <a:pt x="509458" y="0"/>
                </a:lnTo>
                <a:lnTo>
                  <a:pt x="509458" y="419608"/>
                </a:lnTo>
                <a:lnTo>
                  <a:pt x="0" y="4196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656860" y="7424721"/>
            <a:ext cx="1256320" cy="1256320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422108" y="5233217"/>
            <a:ext cx="1256320" cy="1256320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6050268" y="9473025"/>
            <a:ext cx="724046" cy="242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6774314" y="9473025"/>
            <a:ext cx="354591" cy="241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06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6412291" y="844114"/>
            <a:ext cx="847009" cy="286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7"/>
              </a:lnSpc>
            </a:pPr>
            <a:r>
              <a:rPr lang="en-US" sz="2183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2024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453682" y="1130470"/>
            <a:ext cx="7310908" cy="875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60"/>
              </a:lnSpc>
            </a:pPr>
            <a:r>
              <a:rPr lang="en-US" b="true" sz="6833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CONCLUSION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04786" y="2139950"/>
            <a:ext cx="16678428" cy="7118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6" indent="-431798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240960"/>
                </a:solidFill>
                <a:latin typeface="Canva Sans"/>
                <a:ea typeface="Canva Sans"/>
                <a:cs typeface="Canva Sans"/>
                <a:sym typeface="Canva Sans"/>
              </a:rPr>
              <a:t>Successfully created an AI-powered medical assistant that combines deep learning and NLP.</a:t>
            </a:r>
          </a:p>
          <a:p>
            <a:pPr algn="l">
              <a:lnSpc>
                <a:spcPts val="2100"/>
              </a:lnSpc>
            </a:pPr>
          </a:p>
          <a:p>
            <a:pPr algn="l" marL="863596" indent="-431798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240960"/>
                </a:solidFill>
                <a:latin typeface="Canva Sans"/>
                <a:ea typeface="Canva Sans"/>
                <a:cs typeface="Canva Sans"/>
                <a:sym typeface="Canva Sans"/>
              </a:rPr>
              <a:t>Demonstrated effective disease detection and document summarization capabilities.</a:t>
            </a:r>
          </a:p>
          <a:p>
            <a:pPr algn="l">
              <a:lnSpc>
                <a:spcPts val="2100"/>
              </a:lnSpc>
            </a:pPr>
          </a:p>
          <a:p>
            <a:pPr algn="l" marL="863596" indent="-431798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240960"/>
                </a:solidFill>
                <a:latin typeface="Canva Sans"/>
                <a:ea typeface="Canva Sans"/>
                <a:cs typeface="Canva Sans"/>
                <a:sym typeface="Canva Sans"/>
              </a:rPr>
              <a:t>Designed to support healthcare professionals with quick, accurate diagnostics.</a:t>
            </a:r>
          </a:p>
          <a:p>
            <a:pPr algn="l">
              <a:lnSpc>
                <a:spcPts val="2100"/>
              </a:lnSpc>
            </a:pPr>
          </a:p>
          <a:p>
            <a:pPr algn="l" marL="863596" indent="-431798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240960"/>
                </a:solidFill>
                <a:latin typeface="Canva Sans"/>
                <a:ea typeface="Canva Sans"/>
                <a:cs typeface="Canva Sans"/>
                <a:sym typeface="Canva Sans"/>
              </a:rPr>
              <a:t>Holds potential for broader applications in telemedicine, remote diagnostics, and healthcare automation.</a:t>
            </a:r>
          </a:p>
          <a:p>
            <a:pPr algn="l">
              <a:lnSpc>
                <a:spcPts val="5599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42097" y="1747925"/>
            <a:ext cx="7055617" cy="768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59"/>
              </a:lnSpc>
            </a:pPr>
            <a:r>
              <a:rPr lang="en-US" b="true" sz="6699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REFERENCES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62044" y="2931199"/>
            <a:ext cx="17763912" cy="7853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59"/>
              </a:lnSpc>
            </a:pPr>
          </a:p>
          <a:p>
            <a:pPr algn="l" marL="798818" indent="-399409" lvl="1">
              <a:lnSpc>
                <a:spcPts val="4291"/>
              </a:lnSpc>
              <a:buFont typeface="Arial"/>
              <a:buChar char="•"/>
            </a:pPr>
            <a:r>
              <a:rPr lang="en-US" sz="3699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[1] Sharma, P.; Gaur, S.; Rathi, A.; Soni, P. "AI-Powered Malaria Detection from Microscopic Blood Smear Images Using Deep Learning Models</a:t>
            </a:r>
          </a:p>
          <a:p>
            <a:pPr algn="l">
              <a:lnSpc>
                <a:spcPts val="2320"/>
              </a:lnSpc>
            </a:pPr>
          </a:p>
          <a:p>
            <a:pPr algn="l" marL="798818" indent="-399409" lvl="1">
              <a:lnSpc>
                <a:spcPts val="4291"/>
              </a:lnSpc>
              <a:buFont typeface="Arial"/>
              <a:buChar char="•"/>
            </a:pPr>
            <a:r>
              <a:rPr lang="en-US" sz="3699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[2] John, P.; Kumar, S.; Choudhury, D. "Breast Cancer Detection Using Convolutional Neural Networks</a:t>
            </a:r>
          </a:p>
          <a:p>
            <a:pPr algn="l">
              <a:lnSpc>
                <a:spcPts val="1739"/>
              </a:lnSpc>
            </a:pPr>
          </a:p>
          <a:p>
            <a:pPr algn="l" marL="798818" indent="-399409" lvl="1">
              <a:lnSpc>
                <a:spcPts val="4291"/>
              </a:lnSpc>
              <a:buFont typeface="Arial"/>
              <a:buChar char="•"/>
            </a:pPr>
            <a:r>
              <a:rPr lang="en-US" sz="3699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[3] Vaswani, A.; Shazeer, N.; Parmar, N.; Uszkoreit, J.; Jones, L.; Gomez, A.; Kaiser, Ł.; Polosukhin, I. "Attention is All You Need,"</a:t>
            </a:r>
          </a:p>
          <a:p>
            <a:pPr algn="l">
              <a:lnSpc>
                <a:spcPts val="1739"/>
              </a:lnSpc>
            </a:pPr>
          </a:p>
          <a:p>
            <a:pPr algn="l" marL="798818" indent="-399409" lvl="1">
              <a:lnSpc>
                <a:spcPts val="4291"/>
              </a:lnSpc>
              <a:buFont typeface="Arial"/>
              <a:buChar char="•"/>
            </a:pPr>
            <a:r>
              <a:rPr lang="en-US" sz="3699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[4] Devlin, J.; Chang, M. W.; Lee, K.; Toutanova, K. "BART: Pre-training of Deep Bidirectional Transformers for Language Understanding,"</a:t>
            </a:r>
          </a:p>
          <a:p>
            <a:pPr algn="l">
              <a:lnSpc>
                <a:spcPts val="1739"/>
              </a:lnSpc>
            </a:pPr>
          </a:p>
          <a:p>
            <a:pPr algn="l" marL="798818" indent="-399409" lvl="1">
              <a:lnSpc>
                <a:spcPts val="4291"/>
              </a:lnSpc>
              <a:buFont typeface="Arial"/>
              <a:buChar char="•"/>
            </a:pPr>
            <a:r>
              <a:rPr lang="en-US" sz="3699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[5] Hinton, G.; Vinyals, O.; Dean, J. "Distilling the Knowledge in a Neural Network," </a:t>
            </a:r>
          </a:p>
          <a:p>
            <a:pPr algn="ctr">
              <a:lnSpc>
                <a:spcPts val="4080"/>
              </a:lnSpc>
            </a:pPr>
          </a:p>
          <a:p>
            <a:pPr algn="ctr">
              <a:lnSpc>
                <a:spcPts val="4080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-7357214">
            <a:off x="10690988" y="3451709"/>
            <a:ext cx="1931597" cy="1931597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349938" y="875473"/>
            <a:ext cx="490149" cy="403705"/>
          </a:xfrm>
          <a:custGeom>
            <a:avLst/>
            <a:gdLst/>
            <a:ahLst/>
            <a:cxnLst/>
            <a:rect r="r" b="b" t="t" l="l"/>
            <a:pathLst>
              <a:path h="403705" w="490149">
                <a:moveTo>
                  <a:pt x="0" y="0"/>
                </a:moveTo>
                <a:lnTo>
                  <a:pt x="490149" y="0"/>
                </a:lnTo>
                <a:lnTo>
                  <a:pt x="490149" y="403705"/>
                </a:lnTo>
                <a:lnTo>
                  <a:pt x="0" y="403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0" y="1500275"/>
            <a:ext cx="19270471" cy="1068974"/>
            <a:chOff x="0" y="0"/>
            <a:chExt cx="5075350" cy="2815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075350" cy="281540"/>
            </a:xfrm>
            <a:custGeom>
              <a:avLst/>
              <a:gdLst/>
              <a:ahLst/>
              <a:cxnLst/>
              <a:rect r="r" b="b" t="t" l="l"/>
              <a:pathLst>
                <a:path h="281540" w="5075350">
                  <a:moveTo>
                    <a:pt x="0" y="0"/>
                  </a:moveTo>
                  <a:lnTo>
                    <a:pt x="5075350" y="0"/>
                  </a:lnTo>
                  <a:lnTo>
                    <a:pt x="5075350" y="281540"/>
                  </a:lnTo>
                  <a:lnTo>
                    <a:pt x="0" y="281540"/>
                  </a:ln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075350" cy="319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6412291" y="844114"/>
            <a:ext cx="847009" cy="286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7"/>
              </a:lnSpc>
            </a:pPr>
            <a:r>
              <a:rPr lang="en-US" sz="2183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2024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050268" y="9473025"/>
            <a:ext cx="724046" cy="242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774314" y="9473025"/>
            <a:ext cx="354591" cy="241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89840" y="2149955"/>
            <a:ext cx="2999351" cy="29993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233203" y="3316034"/>
            <a:ext cx="7055617" cy="1543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28"/>
              </a:lnSpc>
            </a:pPr>
            <a:r>
              <a:rPr lang="en-US" b="true" sz="13535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389516" y="4760679"/>
            <a:ext cx="4990576" cy="1543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28"/>
              </a:lnSpc>
            </a:pPr>
            <a:r>
              <a:rPr lang="en-US" sz="13535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You.</a:t>
            </a:r>
          </a:p>
        </p:txBody>
      </p:sp>
      <p:grpSp>
        <p:nvGrpSpPr>
          <p:cNvPr name="Group 7" id="7"/>
          <p:cNvGrpSpPr/>
          <p:nvPr/>
        </p:nvGrpSpPr>
        <p:grpSpPr>
          <a:xfrm rot="-7357214">
            <a:off x="10690988" y="3451709"/>
            <a:ext cx="1931597" cy="1931597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349938" y="875473"/>
            <a:ext cx="490149" cy="403705"/>
          </a:xfrm>
          <a:custGeom>
            <a:avLst/>
            <a:gdLst/>
            <a:ahLst/>
            <a:cxnLst/>
            <a:rect r="r" b="b" t="t" l="l"/>
            <a:pathLst>
              <a:path h="403705" w="490149">
                <a:moveTo>
                  <a:pt x="0" y="0"/>
                </a:moveTo>
                <a:lnTo>
                  <a:pt x="490149" y="0"/>
                </a:lnTo>
                <a:lnTo>
                  <a:pt x="490149" y="403705"/>
                </a:lnTo>
                <a:lnTo>
                  <a:pt x="0" y="403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-491235" y="7839510"/>
            <a:ext cx="19270471" cy="1068974"/>
            <a:chOff x="0" y="0"/>
            <a:chExt cx="5075350" cy="28154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075350" cy="281540"/>
            </a:xfrm>
            <a:custGeom>
              <a:avLst/>
              <a:gdLst/>
              <a:ahLst/>
              <a:cxnLst/>
              <a:rect r="r" b="b" t="t" l="l"/>
              <a:pathLst>
                <a:path h="281540" w="5075350">
                  <a:moveTo>
                    <a:pt x="0" y="0"/>
                  </a:moveTo>
                  <a:lnTo>
                    <a:pt x="5075350" y="0"/>
                  </a:lnTo>
                  <a:lnTo>
                    <a:pt x="5075350" y="281540"/>
                  </a:lnTo>
                  <a:lnTo>
                    <a:pt x="0" y="281540"/>
                  </a:ln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075350" cy="319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6412291" y="844114"/>
            <a:ext cx="847009" cy="286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7"/>
              </a:lnSpc>
            </a:pPr>
            <a:r>
              <a:rPr lang="en-US" sz="2183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2024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050268" y="9473025"/>
            <a:ext cx="724046" cy="242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774314" y="9473025"/>
            <a:ext cx="354591" cy="241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535255" y="6706696"/>
            <a:ext cx="4451512" cy="304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11"/>
              </a:lnSpc>
            </a:pPr>
            <a:r>
              <a:rPr lang="en-US" sz="2639" i="true">
                <a:solidFill>
                  <a:srgbClr val="24096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Get In Touch With Us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99498" y="0"/>
            <a:ext cx="14152523" cy="8908484"/>
            <a:chOff x="0" y="0"/>
            <a:chExt cx="3727414" cy="23462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27414" cy="2346267"/>
            </a:xfrm>
            <a:custGeom>
              <a:avLst/>
              <a:gdLst/>
              <a:ahLst/>
              <a:cxnLst/>
              <a:rect r="r" b="b" t="t" l="l"/>
              <a:pathLst>
                <a:path h="2346267" w="3727414">
                  <a:moveTo>
                    <a:pt x="0" y="0"/>
                  </a:moveTo>
                  <a:lnTo>
                    <a:pt x="3727414" y="0"/>
                  </a:lnTo>
                  <a:lnTo>
                    <a:pt x="3727414" y="2346267"/>
                  </a:lnTo>
                  <a:lnTo>
                    <a:pt x="0" y="2346267"/>
                  </a:ln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727414" cy="2384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828295" y="2523223"/>
            <a:ext cx="1892038" cy="189203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488789" y="958612"/>
            <a:ext cx="7078920" cy="7451590"/>
            <a:chOff x="0" y="0"/>
            <a:chExt cx="1096710" cy="115444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96710" cy="1154446"/>
            </a:xfrm>
            <a:custGeom>
              <a:avLst/>
              <a:gdLst/>
              <a:ahLst/>
              <a:cxnLst/>
              <a:rect r="r" b="b" t="t" l="l"/>
              <a:pathLst>
                <a:path h="1154446" w="1096710">
                  <a:moveTo>
                    <a:pt x="0" y="0"/>
                  </a:moveTo>
                  <a:lnTo>
                    <a:pt x="1096710" y="0"/>
                  </a:lnTo>
                  <a:lnTo>
                    <a:pt x="1096710" y="1154446"/>
                  </a:lnTo>
                  <a:lnTo>
                    <a:pt x="0" y="1154446"/>
                  </a:lnTo>
                  <a:close/>
                </a:path>
              </a:pathLst>
            </a:custGeom>
            <a:blipFill>
              <a:blip r:embed="rId2"/>
              <a:stretch>
                <a:fillRect l="-461" t="0" r="-461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0488789" y="6666545"/>
            <a:ext cx="7078920" cy="2241939"/>
            <a:chOff x="0" y="0"/>
            <a:chExt cx="1864407" cy="59047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64407" cy="590470"/>
            </a:xfrm>
            <a:custGeom>
              <a:avLst/>
              <a:gdLst/>
              <a:ahLst/>
              <a:cxnLst/>
              <a:rect r="r" b="b" t="t" l="l"/>
              <a:pathLst>
                <a:path h="590470" w="1864407">
                  <a:moveTo>
                    <a:pt x="0" y="0"/>
                  </a:moveTo>
                  <a:lnTo>
                    <a:pt x="1864407" y="0"/>
                  </a:lnTo>
                  <a:lnTo>
                    <a:pt x="1864407" y="590470"/>
                  </a:lnTo>
                  <a:lnTo>
                    <a:pt x="0" y="590470"/>
                  </a:lnTo>
                  <a:close/>
                </a:path>
              </a:pathLst>
            </a:custGeom>
            <a:gradFill rotWithShape="true">
              <a:gsLst>
                <a:gs pos="0">
                  <a:srgbClr val="F7ACFF">
                    <a:alpha val="0"/>
                  </a:srgbClr>
                </a:gs>
                <a:gs pos="100000">
                  <a:srgbClr val="3C67B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864407" cy="6285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144000" y="8432357"/>
            <a:ext cx="1427351" cy="142735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400540" y="530716"/>
            <a:ext cx="1256320" cy="1256320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9485922" y="8839843"/>
            <a:ext cx="743506" cy="612379"/>
          </a:xfrm>
          <a:custGeom>
            <a:avLst/>
            <a:gdLst/>
            <a:ahLst/>
            <a:cxnLst/>
            <a:rect r="r" b="b" t="t" l="l"/>
            <a:pathLst>
              <a:path h="612379" w="743506">
                <a:moveTo>
                  <a:pt x="0" y="0"/>
                </a:moveTo>
                <a:lnTo>
                  <a:pt x="743507" y="0"/>
                </a:lnTo>
                <a:lnTo>
                  <a:pt x="743507" y="612379"/>
                </a:lnTo>
                <a:lnTo>
                  <a:pt x="0" y="6123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6939549" y="2212922"/>
            <a:ext cx="1256320" cy="1256320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1028700" y="9444450"/>
            <a:ext cx="415258" cy="415258"/>
          </a:xfrm>
          <a:custGeom>
            <a:avLst/>
            <a:gdLst/>
            <a:ahLst/>
            <a:cxnLst/>
            <a:rect r="r" b="b" t="t" l="l"/>
            <a:pathLst>
              <a:path h="415258" w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2071617" y="797416"/>
            <a:ext cx="5886282" cy="77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7"/>
              </a:lnSpc>
            </a:pPr>
            <a:r>
              <a:rPr lang="en-US" sz="6833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OBJECTIVE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6050268" y="9473025"/>
            <a:ext cx="724046" cy="242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6774314" y="9473025"/>
            <a:ext cx="354591" cy="241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51407" y="1503135"/>
            <a:ext cx="9978022" cy="6907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45"/>
              </a:lnSpc>
            </a:pPr>
          </a:p>
          <a:p>
            <a:pPr algn="l" marL="716406" indent="-358203" lvl="1">
              <a:lnSpc>
                <a:spcPts val="4645"/>
              </a:lnSpc>
              <a:buFont typeface="Arial"/>
              <a:buChar char="•"/>
            </a:pPr>
            <a:r>
              <a:rPr lang="en-US" sz="3318">
                <a:solidFill>
                  <a:srgbClr val="240960"/>
                </a:solidFill>
                <a:latin typeface="Canva Sans"/>
                <a:ea typeface="Canva Sans"/>
                <a:cs typeface="Canva Sans"/>
                <a:sym typeface="Canva Sans"/>
              </a:rPr>
              <a:t>To develop an AI-powered medical assistant capable of diagnosing diseases like breast cancer and malaria efficiently.</a:t>
            </a:r>
          </a:p>
          <a:p>
            <a:pPr algn="l">
              <a:lnSpc>
                <a:spcPts val="2100"/>
              </a:lnSpc>
            </a:pPr>
          </a:p>
          <a:p>
            <a:pPr algn="l" marL="716406" indent="-358203" lvl="1">
              <a:lnSpc>
                <a:spcPts val="4645"/>
              </a:lnSpc>
              <a:buFont typeface="Arial"/>
              <a:buChar char="•"/>
            </a:pPr>
            <a:r>
              <a:rPr lang="en-US" sz="3318">
                <a:solidFill>
                  <a:srgbClr val="240960"/>
                </a:solidFill>
                <a:latin typeface="Canva Sans"/>
                <a:ea typeface="Canva Sans"/>
                <a:cs typeface="Canva Sans"/>
                <a:sym typeface="Canva Sans"/>
              </a:rPr>
              <a:t>Simplify complex medical data analysis using deep learning and natural language processing (NLP).</a:t>
            </a:r>
          </a:p>
          <a:p>
            <a:pPr algn="l">
              <a:lnSpc>
                <a:spcPts val="2100"/>
              </a:lnSpc>
            </a:pPr>
          </a:p>
          <a:p>
            <a:pPr algn="l" marL="716406" indent="-358203" lvl="1">
              <a:lnSpc>
                <a:spcPts val="4645"/>
              </a:lnSpc>
              <a:buFont typeface="Arial"/>
              <a:buChar char="•"/>
            </a:pPr>
            <a:r>
              <a:rPr lang="en-US" sz="3318">
                <a:solidFill>
                  <a:srgbClr val="240960"/>
                </a:solidFill>
                <a:latin typeface="Canva Sans"/>
                <a:ea typeface="Canva Sans"/>
                <a:cs typeface="Canva Sans"/>
                <a:sym typeface="Canva Sans"/>
              </a:rPr>
              <a:t>Provide quick, accurate, and user-friendly health insights for both medical professionals and general users.</a:t>
            </a:r>
          </a:p>
          <a:p>
            <a:pPr algn="l">
              <a:lnSpc>
                <a:spcPts val="4645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75947" y="-496215"/>
            <a:ext cx="11264060" cy="11375654"/>
            <a:chOff x="0" y="0"/>
            <a:chExt cx="2966666" cy="29960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66666" cy="2996057"/>
            </a:xfrm>
            <a:custGeom>
              <a:avLst/>
              <a:gdLst/>
              <a:ahLst/>
              <a:cxnLst/>
              <a:rect r="r" b="b" t="t" l="l"/>
              <a:pathLst>
                <a:path h="2996057" w="2966666">
                  <a:moveTo>
                    <a:pt x="0" y="0"/>
                  </a:moveTo>
                  <a:lnTo>
                    <a:pt x="2966666" y="0"/>
                  </a:lnTo>
                  <a:lnTo>
                    <a:pt x="2966666" y="2996057"/>
                  </a:lnTo>
                  <a:lnTo>
                    <a:pt x="0" y="2996057"/>
                  </a:lnTo>
                  <a:close/>
                </a:path>
              </a:pathLst>
            </a:custGeom>
            <a:gradFill rotWithShape="true">
              <a:gsLst>
                <a:gs pos="0">
                  <a:srgbClr val="F7ACFF">
                    <a:alpha val="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3C67BF">
                    <a:alpha val="23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66666" cy="3034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154546" y="-1328013"/>
            <a:ext cx="5214383" cy="521438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349938" y="875473"/>
            <a:ext cx="490149" cy="403705"/>
          </a:xfrm>
          <a:custGeom>
            <a:avLst/>
            <a:gdLst/>
            <a:ahLst/>
            <a:cxnLst/>
            <a:rect r="r" b="b" t="t" l="l"/>
            <a:pathLst>
              <a:path h="403705" w="490149">
                <a:moveTo>
                  <a:pt x="0" y="0"/>
                </a:moveTo>
                <a:lnTo>
                  <a:pt x="490149" y="0"/>
                </a:lnTo>
                <a:lnTo>
                  <a:pt x="490149" y="403705"/>
                </a:lnTo>
                <a:lnTo>
                  <a:pt x="0" y="403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467117" y="2736089"/>
            <a:ext cx="6136420" cy="6136420"/>
            <a:chOff x="0" y="0"/>
            <a:chExt cx="14840029" cy="1484002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B45B5">
                    <a:alpha val="100000"/>
                  </a:srgbClr>
                </a:gs>
                <a:gs pos="100000">
                  <a:srgbClr val="8875D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4"/>
              <a:stretch>
                <a:fillRect l="-2887" t="0" r="-2887" b="0"/>
              </a:stretch>
            </a:blip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516137" y="5972233"/>
            <a:ext cx="3038039" cy="3038039"/>
            <a:chOff x="0" y="0"/>
            <a:chExt cx="14840029" cy="1484002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100000"/>
                  </a:srgbClr>
                </a:gs>
                <a:gs pos="100000">
                  <a:srgbClr val="F7AC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5"/>
              <a:stretch>
                <a:fillRect l="223" t="0" r="223" b="0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-908020" y="7636544"/>
            <a:ext cx="4721330" cy="4721330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028700" y="9444450"/>
            <a:ext cx="415258" cy="415258"/>
          </a:xfrm>
          <a:custGeom>
            <a:avLst/>
            <a:gdLst/>
            <a:ahLst/>
            <a:cxnLst/>
            <a:rect r="r" b="b" t="t" l="l"/>
            <a:pathLst>
              <a:path h="415258" w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6050268" y="9473025"/>
            <a:ext cx="724046" cy="242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774314" y="9473025"/>
            <a:ext cx="354591" cy="241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144000" y="2143412"/>
            <a:ext cx="8900423" cy="1452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7"/>
              </a:lnSpc>
            </a:pPr>
            <a:r>
              <a:rPr lang="en-US" b="true" sz="6833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TECHNOLOGIES USED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6412291" y="844114"/>
            <a:ext cx="847009" cy="286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7"/>
              </a:lnSpc>
            </a:pPr>
            <a:r>
              <a:rPr lang="en-US" sz="2183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2024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900084" y="3547841"/>
            <a:ext cx="10639924" cy="6276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240960"/>
                </a:solidFill>
                <a:latin typeface="Canva Sans"/>
                <a:ea typeface="Canva Sans"/>
                <a:cs typeface="Canva Sans"/>
                <a:sym typeface="Canva Sans"/>
              </a:rPr>
              <a:t>Python: Core programming language for backend development.</a:t>
            </a:r>
          </a:p>
          <a:p>
            <a:pPr algn="l">
              <a:lnSpc>
                <a:spcPts val="2100"/>
              </a:lnSpc>
            </a:pPr>
          </a:p>
          <a:p>
            <a:pPr algn="l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240960"/>
                </a:solidFill>
                <a:latin typeface="Canva Sans"/>
                <a:ea typeface="Canva Sans"/>
                <a:cs typeface="Canva Sans"/>
                <a:sym typeface="Canva Sans"/>
              </a:rPr>
              <a:t>TensorFlow &amp; Keras: Deep learning frameworks for building disease detection models.</a:t>
            </a:r>
          </a:p>
          <a:p>
            <a:pPr algn="l">
              <a:lnSpc>
                <a:spcPts val="2100"/>
              </a:lnSpc>
            </a:pPr>
          </a:p>
          <a:p>
            <a:pPr algn="l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240960"/>
                </a:solidFill>
                <a:latin typeface="Canva Sans"/>
                <a:ea typeface="Canva Sans"/>
                <a:cs typeface="Canva Sans"/>
                <a:sym typeface="Canva Sans"/>
              </a:rPr>
              <a:t>Streamlit: For creating an intuitive and interactive web-based user interface.</a:t>
            </a:r>
          </a:p>
          <a:p>
            <a:pPr algn="l">
              <a:lnSpc>
                <a:spcPts val="2100"/>
              </a:lnSpc>
            </a:pPr>
          </a:p>
          <a:p>
            <a:pPr algn="l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240960"/>
                </a:solidFill>
                <a:latin typeface="Canva Sans"/>
                <a:ea typeface="Canva Sans"/>
                <a:cs typeface="Canva Sans"/>
                <a:sym typeface="Canva Sans"/>
              </a:rPr>
              <a:t>Ollama (LLM): Utilized for natural language processing and summarizing medical documents.</a:t>
            </a:r>
          </a:p>
          <a:p>
            <a:pPr algn="l">
              <a:lnSpc>
                <a:spcPts val="2100"/>
              </a:lnSpc>
            </a:pPr>
          </a:p>
          <a:p>
            <a:pPr algn="l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240960"/>
                </a:solidFill>
                <a:latin typeface="Canva Sans"/>
                <a:ea typeface="Canva Sans"/>
                <a:cs typeface="Canva Sans"/>
                <a:sym typeface="Canva Sans"/>
              </a:rPr>
              <a:t>PDFPlumber: To extract and process text from PDF files efficiently.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842" y="372250"/>
            <a:ext cx="18263158" cy="9542500"/>
          </a:xfrm>
          <a:custGeom>
            <a:avLst/>
            <a:gdLst/>
            <a:ahLst/>
            <a:cxnLst/>
            <a:rect r="r" b="b" t="t" l="l"/>
            <a:pathLst>
              <a:path h="9542500" w="18263158">
                <a:moveTo>
                  <a:pt x="0" y="0"/>
                </a:moveTo>
                <a:lnTo>
                  <a:pt x="18263158" y="0"/>
                </a:lnTo>
                <a:lnTo>
                  <a:pt x="18263158" y="9542500"/>
                </a:lnTo>
                <a:lnTo>
                  <a:pt x="0" y="9542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32325" y="2246485"/>
            <a:ext cx="19795102" cy="6320087"/>
            <a:chOff x="0" y="0"/>
            <a:chExt cx="5213525" cy="16645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13525" cy="1664550"/>
            </a:xfrm>
            <a:custGeom>
              <a:avLst/>
              <a:gdLst/>
              <a:ahLst/>
              <a:cxnLst/>
              <a:rect r="r" b="b" t="t" l="l"/>
              <a:pathLst>
                <a:path h="1664550" w="5213525">
                  <a:moveTo>
                    <a:pt x="0" y="0"/>
                  </a:moveTo>
                  <a:lnTo>
                    <a:pt x="5213525" y="0"/>
                  </a:lnTo>
                  <a:lnTo>
                    <a:pt x="5213525" y="1664550"/>
                  </a:lnTo>
                  <a:lnTo>
                    <a:pt x="0" y="1664550"/>
                  </a:ln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213525" cy="1702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97420" y="2688210"/>
            <a:ext cx="17568356" cy="5437174"/>
            <a:chOff x="0" y="0"/>
            <a:chExt cx="4627057" cy="143201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27057" cy="1432013"/>
            </a:xfrm>
            <a:custGeom>
              <a:avLst/>
              <a:gdLst/>
              <a:ahLst/>
              <a:cxnLst/>
              <a:rect r="r" b="b" t="t" l="l"/>
              <a:pathLst>
                <a:path h="1432013" w="4627057">
                  <a:moveTo>
                    <a:pt x="0" y="0"/>
                  </a:moveTo>
                  <a:lnTo>
                    <a:pt x="4627057" y="0"/>
                  </a:lnTo>
                  <a:lnTo>
                    <a:pt x="4627057" y="1432013"/>
                  </a:lnTo>
                  <a:lnTo>
                    <a:pt x="0" y="14320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3C67BF">
                      <a:alpha val="100000"/>
                    </a:srgbClr>
                  </a:gs>
                  <a:gs pos="50000">
                    <a:srgbClr val="6B4CAF">
                      <a:alpha val="57500"/>
                    </a:srgbClr>
                  </a:gs>
                  <a:gs pos="100000">
                    <a:srgbClr val="F7ACFF">
                      <a:alpha val="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627057" cy="14701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349938" y="875473"/>
            <a:ext cx="490149" cy="403705"/>
          </a:xfrm>
          <a:custGeom>
            <a:avLst/>
            <a:gdLst/>
            <a:ahLst/>
            <a:cxnLst/>
            <a:rect r="r" b="b" t="t" l="l"/>
            <a:pathLst>
              <a:path h="403705" w="490149">
                <a:moveTo>
                  <a:pt x="0" y="0"/>
                </a:moveTo>
                <a:lnTo>
                  <a:pt x="490149" y="0"/>
                </a:lnTo>
                <a:lnTo>
                  <a:pt x="490149" y="403705"/>
                </a:lnTo>
                <a:lnTo>
                  <a:pt x="0" y="403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443958" y="3992808"/>
            <a:ext cx="1256320" cy="125632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475165" y="7653473"/>
            <a:ext cx="1256320" cy="125632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2597134" y="3672181"/>
            <a:ext cx="262038" cy="262038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7524578" y="990165"/>
            <a:ext cx="1256320" cy="1256320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5102279" y="-313682"/>
            <a:ext cx="3185721" cy="3185721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7403566" y="1871985"/>
            <a:ext cx="884434" cy="884434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0">
            <a:off x="1028700" y="9444450"/>
            <a:ext cx="415258" cy="415258"/>
          </a:xfrm>
          <a:custGeom>
            <a:avLst/>
            <a:gdLst/>
            <a:ahLst/>
            <a:cxnLst/>
            <a:rect r="r" b="b" t="t" l="l"/>
            <a:pathLst>
              <a:path h="415258" w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-432325" y="2957004"/>
            <a:ext cx="19610148" cy="2017711"/>
          </a:xfrm>
          <a:custGeom>
            <a:avLst/>
            <a:gdLst/>
            <a:ahLst/>
            <a:cxnLst/>
            <a:rect r="r" b="b" t="t" l="l"/>
            <a:pathLst>
              <a:path h="2017711" w="19610148">
                <a:moveTo>
                  <a:pt x="0" y="0"/>
                </a:moveTo>
                <a:lnTo>
                  <a:pt x="19610148" y="0"/>
                </a:lnTo>
                <a:lnTo>
                  <a:pt x="19610148" y="2017711"/>
                </a:lnTo>
                <a:lnTo>
                  <a:pt x="0" y="20177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6050268" y="9473025"/>
            <a:ext cx="724046" cy="242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6774314" y="9473025"/>
            <a:ext cx="484986" cy="241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412291" y="844114"/>
            <a:ext cx="847009" cy="286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7"/>
              </a:lnSpc>
            </a:pPr>
            <a:r>
              <a:rPr lang="en-US" sz="2183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2024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77778" y="3653257"/>
            <a:ext cx="1893391" cy="497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b="true" sz="2899">
                <a:solidFill>
                  <a:srgbClr val="1410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 Input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3961082" y="3657379"/>
            <a:ext cx="3501033" cy="497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b="true" sz="2899">
                <a:solidFill>
                  <a:srgbClr val="1410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File Type Detection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7789570" y="3653257"/>
            <a:ext cx="3512344" cy="497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b="true" sz="2899">
                <a:solidFill>
                  <a:srgbClr val="1410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Processing Module: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1775024" y="3657379"/>
            <a:ext cx="3254722" cy="1012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9"/>
              </a:lnSpc>
            </a:pPr>
            <a:r>
              <a:rPr lang="en-US" sz="2899" b="true">
                <a:solidFill>
                  <a:srgbClr val="1410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Result Generation</a:t>
            </a:r>
          </a:p>
          <a:p>
            <a:pPr algn="ctr">
              <a:lnSpc>
                <a:spcPts val="4059"/>
              </a:lnSpc>
              <a:spcBef>
                <a:spcPct val="0"/>
              </a:spcBef>
            </a:pPr>
          </a:p>
        </p:txBody>
      </p:sp>
      <p:sp>
        <p:nvSpPr>
          <p:cNvPr name="TextBox 36" id="36"/>
          <p:cNvSpPr txBox="true"/>
          <p:nvPr/>
        </p:nvSpPr>
        <p:spPr>
          <a:xfrm rot="0">
            <a:off x="15029747" y="3473099"/>
            <a:ext cx="3328680" cy="1012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b="true" sz="2899">
                <a:solidFill>
                  <a:srgbClr val="1410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Output Presentation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651073" y="5095875"/>
            <a:ext cx="2378029" cy="28921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9">
                <a:solidFill>
                  <a:srgbClr val="240960"/>
                </a:solidFill>
                <a:latin typeface="Canva Sans"/>
                <a:ea typeface="Canva Sans"/>
                <a:cs typeface="Canva Sans"/>
                <a:sym typeface="Canva Sans"/>
              </a:rPr>
              <a:t>Uploads an image, PDF, or provides a YouTube link via the web interface.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3910258" y="5086350"/>
            <a:ext cx="2325834" cy="2846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240960"/>
                </a:solidFill>
                <a:latin typeface="Canva Sans"/>
                <a:ea typeface="Canva Sans"/>
                <a:cs typeface="Canva Sans"/>
                <a:sym typeface="Canva Sans"/>
              </a:rPr>
              <a:t> The system automatically identifies the type of input (Image, PDF, or Video).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6841825" y="5021580"/>
            <a:ext cx="4188084" cy="291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240960"/>
                </a:solidFill>
                <a:latin typeface="Canva Sans"/>
                <a:ea typeface="Canva Sans"/>
                <a:cs typeface="Canva Sans"/>
                <a:sym typeface="Canva Sans"/>
              </a:rPr>
              <a:t>Image Input: Deep learning models analyze medical images (e.g., mammograms) to detect diseases.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240960"/>
                </a:solidFill>
                <a:latin typeface="Canva Sans"/>
                <a:ea typeface="Canva Sans"/>
                <a:cs typeface="Canva Sans"/>
                <a:sym typeface="Canva Sans"/>
              </a:rPr>
              <a:t>PDF Input: NLP models process and summarize the extracted text from PDFs.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1196320" y="5294736"/>
            <a:ext cx="3473591" cy="941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240960"/>
                </a:solidFill>
                <a:latin typeface="Canva Sans"/>
                <a:ea typeface="Canva Sans"/>
                <a:cs typeface="Canva Sans"/>
                <a:sym typeface="Canva Sans"/>
              </a:rPr>
              <a:t>Analyzes and interprets the data.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5171455" y="5086350"/>
            <a:ext cx="3328680" cy="2462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240960"/>
                </a:solidFill>
                <a:latin typeface="Canva Sans"/>
                <a:ea typeface="Canva Sans"/>
                <a:cs typeface="Canva Sans"/>
                <a:sym typeface="Canva Sans"/>
              </a:rPr>
              <a:t>Displays user-friendly, concise results on the dashboard for easy interpretation.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4884675" y="1276838"/>
            <a:ext cx="7712459" cy="969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79"/>
              </a:lnSpc>
              <a:spcBef>
                <a:spcPct val="0"/>
              </a:spcBef>
            </a:pPr>
            <a:r>
              <a:rPr lang="en-US" b="true" sz="5699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FLOW OF DATA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9938" y="875473"/>
            <a:ext cx="490149" cy="403705"/>
          </a:xfrm>
          <a:custGeom>
            <a:avLst/>
            <a:gdLst/>
            <a:ahLst/>
            <a:cxnLst/>
            <a:rect r="r" b="b" t="t" l="l"/>
            <a:pathLst>
              <a:path h="403705" w="490149">
                <a:moveTo>
                  <a:pt x="0" y="0"/>
                </a:moveTo>
                <a:lnTo>
                  <a:pt x="490149" y="0"/>
                </a:lnTo>
                <a:lnTo>
                  <a:pt x="490149" y="403705"/>
                </a:lnTo>
                <a:lnTo>
                  <a:pt x="0" y="403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32430" y="2022152"/>
            <a:ext cx="9114631" cy="6267619"/>
            <a:chOff x="0" y="0"/>
            <a:chExt cx="1412095" cy="97101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12095" cy="971018"/>
            </a:xfrm>
            <a:custGeom>
              <a:avLst/>
              <a:gdLst/>
              <a:ahLst/>
              <a:cxnLst/>
              <a:rect r="r" b="b" t="t" l="l"/>
              <a:pathLst>
                <a:path h="971018" w="1412095">
                  <a:moveTo>
                    <a:pt x="0" y="0"/>
                  </a:moveTo>
                  <a:lnTo>
                    <a:pt x="1412095" y="0"/>
                  </a:lnTo>
                  <a:lnTo>
                    <a:pt x="1412095" y="971018"/>
                  </a:lnTo>
                  <a:lnTo>
                    <a:pt x="0" y="971018"/>
                  </a:lnTo>
                  <a:close/>
                </a:path>
              </a:pathLst>
            </a:custGeom>
            <a:blipFill>
              <a:blip r:embed="rId4"/>
              <a:stretch>
                <a:fillRect l="-19458" t="0" r="-19458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9029177" y="2339407"/>
            <a:ext cx="1256320" cy="125632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9226556" y="1754168"/>
            <a:ext cx="9158669" cy="3400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28"/>
              </a:lnSpc>
            </a:pPr>
            <a:r>
              <a:rPr lang="en-US" sz="6833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IMPLEMENTATION RESULTS</a:t>
            </a:r>
          </a:p>
          <a:p>
            <a:pPr algn="l" marL="1475407" indent="-737704" lvl="1">
              <a:lnSpc>
                <a:spcPts val="6628"/>
              </a:lnSpc>
              <a:buFont typeface="Arial"/>
              <a:buChar char="•"/>
            </a:pPr>
          </a:p>
          <a:p>
            <a:pPr algn="l">
              <a:lnSpc>
                <a:spcPts val="6628"/>
              </a:lnSpc>
            </a:pPr>
          </a:p>
        </p:txBody>
      </p:sp>
      <p:grpSp>
        <p:nvGrpSpPr>
          <p:cNvPr name="Group 9" id="9"/>
          <p:cNvGrpSpPr/>
          <p:nvPr/>
        </p:nvGrpSpPr>
        <p:grpSpPr>
          <a:xfrm rot="0">
            <a:off x="9526317" y="4505185"/>
            <a:ext cx="262038" cy="262038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526317" y="6059057"/>
            <a:ext cx="262038" cy="262038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526317" y="7750841"/>
            <a:ext cx="262038" cy="262038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028700" y="9444450"/>
            <a:ext cx="415258" cy="415258"/>
          </a:xfrm>
          <a:custGeom>
            <a:avLst/>
            <a:gdLst/>
            <a:ahLst/>
            <a:cxnLst/>
            <a:rect r="r" b="b" t="t" l="l"/>
            <a:pathLst>
              <a:path h="415258" w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5568629" y="-318954"/>
            <a:ext cx="2249937" cy="2249937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7128905" y="1279178"/>
            <a:ext cx="1256320" cy="1256320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6050268" y="9473025"/>
            <a:ext cx="724046" cy="242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6774314" y="9473025"/>
            <a:ext cx="354591" cy="241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05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118806" y="4344980"/>
            <a:ext cx="7638259" cy="1641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5"/>
              </a:lnSpc>
            </a:pPr>
            <a:r>
              <a:rPr lang="en-US" sz="2856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Breast Cancer Detection: Achieved high accuracy in identifying potential cancerous tissues from mammograms.</a:t>
            </a:r>
          </a:p>
          <a:p>
            <a:pPr algn="l">
              <a:lnSpc>
                <a:spcPts val="3255"/>
              </a:lnSpc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10161422" y="5957428"/>
            <a:ext cx="7097878" cy="1641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5"/>
              </a:lnSpc>
            </a:pPr>
            <a:r>
              <a:rPr lang="en-US" sz="2856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Malaria Detection: Provided reliable predictions based on blood smear images.</a:t>
            </a:r>
          </a:p>
          <a:p>
            <a:pPr algn="l">
              <a:lnSpc>
                <a:spcPts val="3255"/>
              </a:lnSpc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10118806" y="7665173"/>
            <a:ext cx="7699760" cy="2050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5"/>
              </a:lnSpc>
            </a:pPr>
            <a:r>
              <a:rPr lang="en-US" sz="2856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Medical Report Summarization: Generated concise and coherent summaries from complex medical documents and videos.</a:t>
            </a:r>
          </a:p>
          <a:p>
            <a:pPr algn="l">
              <a:lnSpc>
                <a:spcPts val="3255"/>
              </a:lnSpc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16412291" y="844114"/>
            <a:ext cx="847009" cy="286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7"/>
              </a:lnSpc>
            </a:pPr>
            <a:r>
              <a:rPr lang="en-US" sz="2183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2024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99619" y="2212000"/>
            <a:ext cx="14152523" cy="5840882"/>
            <a:chOff x="0" y="0"/>
            <a:chExt cx="3727414" cy="153833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27414" cy="1538339"/>
            </a:xfrm>
            <a:custGeom>
              <a:avLst/>
              <a:gdLst/>
              <a:ahLst/>
              <a:cxnLst/>
              <a:rect r="r" b="b" t="t" l="l"/>
              <a:pathLst>
                <a:path h="1538339" w="3727414">
                  <a:moveTo>
                    <a:pt x="0" y="0"/>
                  </a:moveTo>
                  <a:lnTo>
                    <a:pt x="3727414" y="0"/>
                  </a:lnTo>
                  <a:lnTo>
                    <a:pt x="3727414" y="1538339"/>
                  </a:lnTo>
                  <a:lnTo>
                    <a:pt x="0" y="1538339"/>
                  </a:ln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727414" cy="15764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774314" y="2306583"/>
            <a:ext cx="1892038" cy="189203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349938" y="875473"/>
            <a:ext cx="490149" cy="403705"/>
          </a:xfrm>
          <a:custGeom>
            <a:avLst/>
            <a:gdLst/>
            <a:ahLst/>
            <a:cxnLst/>
            <a:rect r="r" b="b" t="t" l="l"/>
            <a:pathLst>
              <a:path h="403705" w="490149">
                <a:moveTo>
                  <a:pt x="0" y="0"/>
                </a:moveTo>
                <a:lnTo>
                  <a:pt x="490149" y="0"/>
                </a:lnTo>
                <a:lnTo>
                  <a:pt x="490149" y="403705"/>
                </a:lnTo>
                <a:lnTo>
                  <a:pt x="0" y="403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400540" y="1693375"/>
            <a:ext cx="1256320" cy="125632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028700" y="9444450"/>
            <a:ext cx="415258" cy="415258"/>
          </a:xfrm>
          <a:custGeom>
            <a:avLst/>
            <a:gdLst/>
            <a:ahLst/>
            <a:cxnLst/>
            <a:rect r="r" b="b" t="t" l="l"/>
            <a:pathLst>
              <a:path h="415258" w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8620118" y="8955432"/>
            <a:ext cx="978035" cy="978035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8854407" y="9234646"/>
            <a:ext cx="509458" cy="419608"/>
          </a:xfrm>
          <a:custGeom>
            <a:avLst/>
            <a:gdLst/>
            <a:ahLst/>
            <a:cxnLst/>
            <a:rect r="r" b="b" t="t" l="l"/>
            <a:pathLst>
              <a:path h="419608" w="509458">
                <a:moveTo>
                  <a:pt x="0" y="0"/>
                </a:moveTo>
                <a:lnTo>
                  <a:pt x="509458" y="0"/>
                </a:lnTo>
                <a:lnTo>
                  <a:pt x="509458" y="419608"/>
                </a:lnTo>
                <a:lnTo>
                  <a:pt x="0" y="4196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656860" y="7424721"/>
            <a:ext cx="1256320" cy="1256320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422108" y="5233217"/>
            <a:ext cx="1256320" cy="1256320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6248430" y="2873495"/>
            <a:ext cx="11765234" cy="4908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6" indent="-431798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240960"/>
                </a:solidFill>
                <a:latin typeface="Canva Sans"/>
                <a:ea typeface="Canva Sans"/>
                <a:cs typeface="Canva Sans"/>
                <a:sym typeface="Canva Sans"/>
              </a:rPr>
              <a:t>Challenges in handling image-based PDFs where OCR quality affected text extraction.</a:t>
            </a:r>
          </a:p>
          <a:p>
            <a:pPr algn="l" marL="863596" indent="-431798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240960"/>
                </a:solidFill>
                <a:latin typeface="Canva Sans"/>
                <a:ea typeface="Canva Sans"/>
                <a:cs typeface="Canva Sans"/>
                <a:sym typeface="Canva Sans"/>
              </a:rPr>
              <a:t>Initial performance issues due to limited and imbalanced training datasets.</a:t>
            </a:r>
          </a:p>
          <a:p>
            <a:pPr algn="l" marL="863596" indent="-431798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240960"/>
                </a:solidFill>
                <a:latin typeface="Canva Sans"/>
                <a:ea typeface="Canva Sans"/>
                <a:cs typeface="Canva Sans"/>
                <a:sym typeface="Canva Sans"/>
              </a:rPr>
              <a:t>Difficulty in optimizing the application for smooth performance with large AI models in Streamlit.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272955" y="2949695"/>
            <a:ext cx="6178443" cy="4393970"/>
          </a:xfrm>
          <a:custGeom>
            <a:avLst/>
            <a:gdLst/>
            <a:ahLst/>
            <a:cxnLst/>
            <a:rect r="r" b="b" t="t" l="l"/>
            <a:pathLst>
              <a:path h="4393970" w="6178443">
                <a:moveTo>
                  <a:pt x="0" y="0"/>
                </a:moveTo>
                <a:lnTo>
                  <a:pt x="6178443" y="0"/>
                </a:lnTo>
                <a:lnTo>
                  <a:pt x="6178443" y="4393970"/>
                </a:lnTo>
                <a:lnTo>
                  <a:pt x="0" y="439397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1853" t="-8143" r="-9471" b="-52217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6050268" y="9473025"/>
            <a:ext cx="724046" cy="242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6774314" y="9473025"/>
            <a:ext cx="354591" cy="241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06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6412291" y="844114"/>
            <a:ext cx="847009" cy="286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7"/>
              </a:lnSpc>
            </a:pPr>
            <a:r>
              <a:rPr lang="en-US" sz="2183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2024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812759" y="1446492"/>
            <a:ext cx="9599532" cy="875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60"/>
              </a:lnSpc>
            </a:pPr>
            <a:r>
              <a:rPr lang="en-US" b="true" sz="6833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PROBLEMS FACED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623420" y="5741165"/>
            <a:ext cx="7406570" cy="740657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767104" y="-2512338"/>
            <a:ext cx="5214383" cy="521438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349938" y="875473"/>
            <a:ext cx="490149" cy="403705"/>
          </a:xfrm>
          <a:custGeom>
            <a:avLst/>
            <a:gdLst/>
            <a:ahLst/>
            <a:cxnLst/>
            <a:rect r="r" b="b" t="t" l="l"/>
            <a:pathLst>
              <a:path h="403705" w="490149">
                <a:moveTo>
                  <a:pt x="0" y="0"/>
                </a:moveTo>
                <a:lnTo>
                  <a:pt x="490149" y="0"/>
                </a:lnTo>
                <a:lnTo>
                  <a:pt x="490149" y="403705"/>
                </a:lnTo>
                <a:lnTo>
                  <a:pt x="0" y="403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2713136"/>
            <a:ext cx="11311235" cy="756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07"/>
              </a:lnSpc>
            </a:pPr>
            <a:r>
              <a:rPr lang="en-US" sz="6633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TECHNICAL CHALLENGES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4747172" y="3469231"/>
            <a:ext cx="1343260" cy="134326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560901" y="4328654"/>
            <a:ext cx="11406989" cy="4543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4764" indent="-382382" lvl="1">
              <a:lnSpc>
                <a:spcPts val="4038"/>
              </a:lnSpc>
              <a:buFont typeface="Arial"/>
              <a:buChar char="•"/>
            </a:pPr>
            <a:r>
              <a:rPr lang="en-US" sz="35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Integrating diverse AI models (for image processing and NLP) into a single cohesive application.</a:t>
            </a:r>
          </a:p>
          <a:p>
            <a:pPr algn="l">
              <a:lnSpc>
                <a:spcPts val="1709"/>
              </a:lnSpc>
            </a:pPr>
          </a:p>
          <a:p>
            <a:pPr algn="l" marL="764764" indent="-382382" lvl="1">
              <a:lnSpc>
                <a:spcPts val="4038"/>
              </a:lnSpc>
              <a:buFont typeface="Arial"/>
              <a:buChar char="•"/>
            </a:pPr>
            <a:r>
              <a:rPr lang="en-US" sz="35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Real-time processing bottlenecks, especially with large PDFs and long YouTube videos.</a:t>
            </a:r>
          </a:p>
          <a:p>
            <a:pPr algn="l">
              <a:lnSpc>
                <a:spcPts val="1709"/>
              </a:lnSpc>
            </a:pPr>
          </a:p>
          <a:p>
            <a:pPr algn="l" marL="764764" indent="-382382" lvl="1">
              <a:lnSpc>
                <a:spcPts val="4038"/>
              </a:lnSpc>
              <a:buFont typeface="Arial"/>
              <a:buChar char="•"/>
            </a:pPr>
            <a:r>
              <a:rPr lang="en-US" sz="35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Ensuring consistent model accuracy with varied image resolutions and data quality.</a:t>
            </a:r>
          </a:p>
          <a:p>
            <a:pPr algn="l">
              <a:lnSpc>
                <a:spcPts val="4608"/>
              </a:lnSpc>
            </a:pP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1316715" y="1224047"/>
            <a:ext cx="5742639" cy="7648353"/>
          </a:xfrm>
          <a:custGeom>
            <a:avLst/>
            <a:gdLst/>
            <a:ahLst/>
            <a:cxnLst/>
            <a:rect r="r" b="b" t="t" l="l"/>
            <a:pathLst>
              <a:path h="7648353" w="5742639">
                <a:moveTo>
                  <a:pt x="0" y="0"/>
                </a:moveTo>
                <a:lnTo>
                  <a:pt x="5742639" y="0"/>
                </a:lnTo>
                <a:lnTo>
                  <a:pt x="5742639" y="7648354"/>
                </a:lnTo>
                <a:lnTo>
                  <a:pt x="0" y="76483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2546808" y="1923434"/>
            <a:ext cx="3282346" cy="6249579"/>
            <a:chOff x="0" y="0"/>
            <a:chExt cx="1005473" cy="191441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05473" cy="1914419"/>
            </a:xfrm>
            <a:custGeom>
              <a:avLst/>
              <a:gdLst/>
              <a:ahLst/>
              <a:cxnLst/>
              <a:rect r="r" b="b" t="t" l="l"/>
              <a:pathLst>
                <a:path h="1914419" w="1005473">
                  <a:moveTo>
                    <a:pt x="0" y="0"/>
                  </a:moveTo>
                  <a:lnTo>
                    <a:pt x="1005473" y="0"/>
                  </a:lnTo>
                  <a:lnTo>
                    <a:pt x="1005473" y="1914419"/>
                  </a:lnTo>
                  <a:lnTo>
                    <a:pt x="0" y="1914419"/>
                  </a:lnTo>
                  <a:close/>
                </a:path>
              </a:pathLst>
            </a:custGeom>
            <a:blipFill>
              <a:blip r:embed="rId5"/>
              <a:stretch>
                <a:fillRect l="-40796" t="0" r="-40796" b="0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1623420" y="1477600"/>
            <a:ext cx="1343260" cy="1343260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028700" y="9444450"/>
            <a:ext cx="415258" cy="415258"/>
          </a:xfrm>
          <a:custGeom>
            <a:avLst/>
            <a:gdLst/>
            <a:ahLst/>
            <a:cxnLst/>
            <a:rect r="r" b="b" t="t" l="l"/>
            <a:pathLst>
              <a:path h="415258" w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6412291" y="844114"/>
            <a:ext cx="847009" cy="286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7"/>
              </a:lnSpc>
            </a:pPr>
            <a:r>
              <a:rPr lang="en-US" sz="2183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2024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050268" y="9473025"/>
            <a:ext cx="724046" cy="242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6774314" y="9473025"/>
            <a:ext cx="484986" cy="241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07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72917" y="1710815"/>
            <a:ext cx="19526368" cy="2240807"/>
            <a:chOff x="0" y="0"/>
            <a:chExt cx="5142747" cy="5901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42747" cy="590171"/>
            </a:xfrm>
            <a:custGeom>
              <a:avLst/>
              <a:gdLst/>
              <a:ahLst/>
              <a:cxnLst/>
              <a:rect r="r" b="b" t="t" l="l"/>
              <a:pathLst>
                <a:path h="590171" w="5142747">
                  <a:moveTo>
                    <a:pt x="0" y="0"/>
                  </a:moveTo>
                  <a:lnTo>
                    <a:pt x="5142747" y="0"/>
                  </a:lnTo>
                  <a:lnTo>
                    <a:pt x="5142747" y="590171"/>
                  </a:lnTo>
                  <a:lnTo>
                    <a:pt x="0" y="590171"/>
                  </a:ln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42747" cy="6282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49938" y="875473"/>
            <a:ext cx="490149" cy="403705"/>
          </a:xfrm>
          <a:custGeom>
            <a:avLst/>
            <a:gdLst/>
            <a:ahLst/>
            <a:cxnLst/>
            <a:rect r="r" b="b" t="t" l="l"/>
            <a:pathLst>
              <a:path h="403705" w="490149">
                <a:moveTo>
                  <a:pt x="0" y="0"/>
                </a:moveTo>
                <a:lnTo>
                  <a:pt x="490149" y="0"/>
                </a:lnTo>
                <a:lnTo>
                  <a:pt x="490149" y="403705"/>
                </a:lnTo>
                <a:lnTo>
                  <a:pt x="0" y="403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2681" y="2137617"/>
            <a:ext cx="18719901" cy="766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7"/>
              </a:lnSpc>
            </a:pPr>
            <a:r>
              <a:rPr lang="en-US" b="true" sz="6833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LIMITATIONS OF IMPLEMENTATION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-135218" y="9166597"/>
            <a:ext cx="19526368" cy="2240807"/>
            <a:chOff x="0" y="0"/>
            <a:chExt cx="5142747" cy="59017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142747" cy="590171"/>
            </a:xfrm>
            <a:custGeom>
              <a:avLst/>
              <a:gdLst/>
              <a:ahLst/>
              <a:cxnLst/>
              <a:rect r="r" b="b" t="t" l="l"/>
              <a:pathLst>
                <a:path h="590171" w="5142747">
                  <a:moveTo>
                    <a:pt x="0" y="0"/>
                  </a:moveTo>
                  <a:lnTo>
                    <a:pt x="5142747" y="0"/>
                  </a:lnTo>
                  <a:lnTo>
                    <a:pt x="5142747" y="590171"/>
                  </a:lnTo>
                  <a:lnTo>
                    <a:pt x="0" y="590171"/>
                  </a:ln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142747" cy="6282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6050268" y="9473025"/>
            <a:ext cx="724046" cy="242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5650032" y="-529992"/>
            <a:ext cx="19526368" cy="2240807"/>
            <a:chOff x="0" y="0"/>
            <a:chExt cx="5142747" cy="59017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142747" cy="590171"/>
            </a:xfrm>
            <a:custGeom>
              <a:avLst/>
              <a:gdLst/>
              <a:ahLst/>
              <a:cxnLst/>
              <a:rect r="r" b="b" t="t" l="l"/>
              <a:pathLst>
                <a:path h="590171" w="5142747">
                  <a:moveTo>
                    <a:pt x="0" y="0"/>
                  </a:moveTo>
                  <a:lnTo>
                    <a:pt x="5142747" y="0"/>
                  </a:lnTo>
                  <a:lnTo>
                    <a:pt x="5142747" y="590171"/>
                  </a:lnTo>
                  <a:lnTo>
                    <a:pt x="0" y="590171"/>
                  </a:ln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142747" cy="6282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6774314" y="9473025"/>
            <a:ext cx="354591" cy="241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08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412291" y="844114"/>
            <a:ext cx="847009" cy="286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7"/>
              </a:lnSpc>
            </a:pPr>
            <a:r>
              <a:rPr lang="en-US" sz="2183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2024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028700" y="9444450"/>
            <a:ext cx="415258" cy="415258"/>
          </a:xfrm>
          <a:custGeom>
            <a:avLst/>
            <a:gdLst/>
            <a:ahLst/>
            <a:cxnLst/>
            <a:rect r="r" b="b" t="t" l="l"/>
            <a:pathLst>
              <a:path h="415258" w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236329" y="4380246"/>
            <a:ext cx="4981763" cy="3996239"/>
            <a:chOff x="0" y="0"/>
            <a:chExt cx="1312069" cy="105250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312069" cy="1052507"/>
            </a:xfrm>
            <a:custGeom>
              <a:avLst/>
              <a:gdLst/>
              <a:ahLst/>
              <a:cxnLst/>
              <a:rect r="r" b="b" t="t" l="l"/>
              <a:pathLst>
                <a:path h="1052507" w="1312069">
                  <a:moveTo>
                    <a:pt x="0" y="0"/>
                  </a:moveTo>
                  <a:lnTo>
                    <a:pt x="1312069" y="0"/>
                  </a:lnTo>
                  <a:lnTo>
                    <a:pt x="1312069" y="1052507"/>
                  </a:lnTo>
                  <a:lnTo>
                    <a:pt x="0" y="10525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3C67BF">
                      <a:alpha val="100000"/>
                    </a:srgbClr>
                  </a:gs>
                  <a:gs pos="50000">
                    <a:srgbClr val="6B4CAF">
                      <a:alpha val="57500"/>
                    </a:srgbClr>
                  </a:gs>
                  <a:gs pos="100000">
                    <a:srgbClr val="F7ACFF">
                      <a:alpha val="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312069" cy="10906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6603088" y="4380246"/>
            <a:ext cx="4981763" cy="3996239"/>
            <a:chOff x="0" y="0"/>
            <a:chExt cx="1312069" cy="105250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312069" cy="1052507"/>
            </a:xfrm>
            <a:custGeom>
              <a:avLst/>
              <a:gdLst/>
              <a:ahLst/>
              <a:cxnLst/>
              <a:rect r="r" b="b" t="t" l="l"/>
              <a:pathLst>
                <a:path h="1052507" w="1312069">
                  <a:moveTo>
                    <a:pt x="0" y="0"/>
                  </a:moveTo>
                  <a:lnTo>
                    <a:pt x="1312069" y="0"/>
                  </a:lnTo>
                  <a:lnTo>
                    <a:pt x="1312069" y="1052507"/>
                  </a:lnTo>
                  <a:lnTo>
                    <a:pt x="0" y="10525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3C67BF">
                      <a:alpha val="100000"/>
                    </a:srgbClr>
                  </a:gs>
                  <a:gs pos="50000">
                    <a:srgbClr val="6B4CAF">
                      <a:alpha val="57500"/>
                    </a:srgbClr>
                  </a:gs>
                  <a:gs pos="100000">
                    <a:srgbClr val="F7ACFF">
                      <a:alpha val="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312069" cy="10906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1969846" y="4380246"/>
            <a:ext cx="4981763" cy="3996239"/>
            <a:chOff x="0" y="0"/>
            <a:chExt cx="1312069" cy="105250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312069" cy="1052507"/>
            </a:xfrm>
            <a:custGeom>
              <a:avLst/>
              <a:gdLst/>
              <a:ahLst/>
              <a:cxnLst/>
              <a:rect r="r" b="b" t="t" l="l"/>
              <a:pathLst>
                <a:path h="1052507" w="1312069">
                  <a:moveTo>
                    <a:pt x="0" y="0"/>
                  </a:moveTo>
                  <a:lnTo>
                    <a:pt x="1312069" y="0"/>
                  </a:lnTo>
                  <a:lnTo>
                    <a:pt x="1312069" y="1052507"/>
                  </a:lnTo>
                  <a:lnTo>
                    <a:pt x="0" y="10525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3C67BF">
                      <a:alpha val="100000"/>
                    </a:srgbClr>
                  </a:gs>
                  <a:gs pos="50000">
                    <a:srgbClr val="6B4CAF">
                      <a:alpha val="57500"/>
                    </a:srgbClr>
                  </a:gs>
                  <a:gs pos="100000">
                    <a:srgbClr val="F7ACFF">
                      <a:alpha val="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1312069" cy="10906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840087" y="5162550"/>
            <a:ext cx="3453174" cy="2172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8"/>
              </a:lnSpc>
            </a:pPr>
            <a:r>
              <a:rPr lang="en-US" sz="25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Currently limited to detecting breast cancer and malaria; not designed for other diseases.</a:t>
            </a:r>
          </a:p>
          <a:p>
            <a:pPr algn="l">
              <a:lnSpc>
                <a:spcPts val="2898"/>
              </a:lnSpc>
            </a:pPr>
          </a:p>
        </p:txBody>
      </p:sp>
      <p:sp>
        <p:nvSpPr>
          <p:cNvPr name="TextBox 27" id="27"/>
          <p:cNvSpPr txBox="true"/>
          <p:nvPr/>
        </p:nvSpPr>
        <p:spPr>
          <a:xfrm rot="0">
            <a:off x="7293953" y="5301880"/>
            <a:ext cx="3322155" cy="2172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8"/>
              </a:lnSpc>
            </a:pPr>
            <a:r>
              <a:rPr lang="en-US" sz="25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Reduced accuracy with low-resolution or poor-quality medical images.</a:t>
            </a:r>
          </a:p>
          <a:p>
            <a:pPr algn="l">
              <a:lnSpc>
                <a:spcPts val="2898"/>
              </a:lnSpc>
            </a:pPr>
          </a:p>
          <a:p>
            <a:pPr algn="l">
              <a:lnSpc>
                <a:spcPts val="2898"/>
              </a:lnSpc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12899301" y="5097675"/>
            <a:ext cx="3499780" cy="2172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8"/>
              </a:lnSpc>
            </a:pPr>
            <a:r>
              <a:rPr lang="en-US" sz="25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Requires stable internet connectivity, especially for video-based summarization.</a:t>
            </a:r>
          </a:p>
          <a:p>
            <a:pPr algn="l">
              <a:lnSpc>
                <a:spcPts val="2898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DAGemX6OwBk</dc:identifier>
  <dcterms:modified xsi:type="dcterms:W3CDTF">2011-08-01T06:04:30Z</dcterms:modified>
  <cp:revision>1</cp:revision>
  <dc:title>Manthan</dc:title>
</cp:coreProperties>
</file>