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2b819f06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2b819f06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2b819f0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2b819f0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22b819f06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22b819f06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22b819f0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22b819f0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22b819f06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22b819f06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2b819f0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22b819f0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22b819f06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22b819f06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22b819f0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22b819f0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22b819f0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22b819f0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22b819f0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22b819f0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22b819f06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22b819f06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22b819f0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22b819f0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22b819f06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22b819f06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22b819f0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22b819f0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22b819f06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22b819f06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22b819f0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22b819f0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22b819f0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22b819f0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networking.harshkapadia.me/hom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trustyetc.com/networking/TCPIP.htm"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Homa</a:t>
            </a:r>
            <a:endParaRPr/>
          </a:p>
        </p:txBody>
      </p:sp>
      <p:sp>
        <p:nvSpPr>
          <p:cNvPr id="55" name="Google Shape;55;p13"/>
          <p:cNvSpPr txBox="1"/>
          <p:nvPr>
            <p:ph idx="1" type="subTitle"/>
          </p:nvPr>
        </p:nvSpPr>
        <p:spPr>
          <a:xfrm>
            <a:off x="311700" y="2834125"/>
            <a:ext cx="8520600" cy="166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50"/>
              <a:t>Data Center Transport Protocol</a:t>
            </a:r>
            <a:endParaRPr sz="2550"/>
          </a:p>
          <a:p>
            <a:pPr indent="0" lvl="0" marL="0" rtl="0" algn="ctr">
              <a:spcBef>
                <a:spcPts val="0"/>
              </a:spcBef>
              <a:spcAft>
                <a:spcPts val="0"/>
              </a:spcAft>
              <a:buNone/>
            </a:pPr>
            <a:r>
              <a:t/>
            </a:r>
            <a:endParaRPr sz="600"/>
          </a:p>
          <a:p>
            <a:pPr indent="0" lvl="0" marL="0" rtl="0" algn="ctr">
              <a:spcBef>
                <a:spcPts val="0"/>
              </a:spcBef>
              <a:spcAft>
                <a:spcPts val="0"/>
              </a:spcAft>
              <a:buNone/>
            </a:pPr>
            <a:r>
              <a:rPr lang="en" sz="2550"/>
              <a:t>Presentation 2</a:t>
            </a:r>
            <a:endParaRPr sz="2550"/>
          </a:p>
          <a:p>
            <a:pPr indent="0" lvl="0" marL="0" rtl="0" algn="ctr">
              <a:spcBef>
                <a:spcPts val="0"/>
              </a:spcBef>
              <a:spcAft>
                <a:spcPts val="0"/>
              </a:spcAft>
              <a:buNone/>
            </a:pPr>
            <a:r>
              <a:t/>
            </a:r>
            <a:endParaRPr sz="1400"/>
          </a:p>
          <a:p>
            <a:pPr indent="0" lvl="0" marL="0" rtl="0" algn="ctr">
              <a:spcBef>
                <a:spcPts val="0"/>
              </a:spcBef>
              <a:spcAft>
                <a:spcPts val="0"/>
              </a:spcAft>
              <a:buNone/>
            </a:pPr>
            <a:r>
              <a:rPr lang="en" sz="2550"/>
              <a:t>Harsh Kapadia</a:t>
            </a:r>
            <a:endParaRPr sz="25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Homa Working</a:t>
            </a:r>
            <a:endParaRPr/>
          </a:p>
        </p:txBody>
      </p:sp>
      <p:sp>
        <p:nvSpPr>
          <p:cNvPr id="111" name="Google Shape;111;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RPC Request</a:t>
            </a:r>
            <a:endParaRPr/>
          </a:p>
          <a:p>
            <a:pPr indent="-304800" lvl="0" marL="457200" rtl="0" algn="l">
              <a:spcBef>
                <a:spcPts val="0"/>
              </a:spcBef>
              <a:spcAft>
                <a:spcPts val="0"/>
              </a:spcAft>
              <a:buSzPts val="1200"/>
              <a:buChar char="●"/>
            </a:pPr>
            <a:r>
              <a:rPr lang="en">
                <a:latin typeface="Courier New"/>
                <a:ea typeface="Courier New"/>
                <a:cs typeface="Courier New"/>
                <a:sym typeface="Courier New"/>
              </a:rPr>
              <a:t>DATA</a:t>
            </a:r>
            <a:r>
              <a:rPr lang="en"/>
              <a:t>, </a:t>
            </a:r>
            <a:r>
              <a:rPr lang="en">
                <a:latin typeface="Courier New"/>
                <a:ea typeface="Courier New"/>
                <a:cs typeface="Courier New"/>
                <a:sym typeface="Courier New"/>
              </a:rPr>
              <a:t>GRANT</a:t>
            </a:r>
            <a:r>
              <a:rPr lang="en"/>
              <a:t>, </a:t>
            </a:r>
            <a:r>
              <a:rPr lang="en">
                <a:latin typeface="Courier New"/>
                <a:ea typeface="Courier New"/>
                <a:cs typeface="Courier New"/>
                <a:sym typeface="Courier New"/>
              </a:rPr>
              <a:t>RESEND</a:t>
            </a:r>
            <a:r>
              <a:rPr lang="en"/>
              <a:t>, </a:t>
            </a:r>
            <a:r>
              <a:rPr lang="en">
                <a:latin typeface="Courier New"/>
                <a:ea typeface="Courier New"/>
                <a:cs typeface="Courier New"/>
                <a:sym typeface="Courier New"/>
              </a:rPr>
              <a:t>BUSY</a:t>
            </a:r>
            <a:endParaRPr>
              <a:latin typeface="Courier New"/>
              <a:ea typeface="Courier New"/>
              <a:cs typeface="Courier New"/>
              <a:sym typeface="Courier New"/>
            </a:endParaRPr>
          </a:p>
        </p:txBody>
      </p:sp>
      <p:pic>
        <p:nvPicPr>
          <p:cNvPr id="112" name="Google Shape;112;p22"/>
          <p:cNvPicPr preferRelativeResize="0"/>
          <p:nvPr/>
        </p:nvPicPr>
        <p:blipFill>
          <a:blip r:embed="rId3">
            <a:alphaModFix/>
          </a:blip>
          <a:stretch>
            <a:fillRect/>
          </a:stretch>
        </p:blipFill>
        <p:spPr>
          <a:xfrm>
            <a:off x="4572000" y="2"/>
            <a:ext cx="4572000" cy="5137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Homa Working</a:t>
            </a:r>
            <a:endParaRPr/>
          </a:p>
        </p:txBody>
      </p:sp>
      <p:sp>
        <p:nvSpPr>
          <p:cNvPr id="118" name="Google Shape;118;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RPC Request</a:t>
            </a:r>
            <a:endParaRPr/>
          </a:p>
          <a:p>
            <a:pPr indent="-304800" lvl="0" marL="457200" rtl="0" algn="l">
              <a:spcBef>
                <a:spcPts val="0"/>
              </a:spcBef>
              <a:spcAft>
                <a:spcPts val="0"/>
              </a:spcAft>
              <a:buSzPts val="1200"/>
              <a:buChar char="●"/>
            </a:pPr>
            <a:r>
              <a:rPr lang="en">
                <a:latin typeface="Courier New"/>
                <a:ea typeface="Courier New"/>
                <a:cs typeface="Courier New"/>
                <a:sym typeface="Courier New"/>
              </a:rPr>
              <a:t>DATA</a:t>
            </a:r>
            <a:r>
              <a:rPr lang="en"/>
              <a:t>, </a:t>
            </a:r>
            <a:r>
              <a:rPr lang="en">
                <a:latin typeface="Courier New"/>
                <a:ea typeface="Courier New"/>
                <a:cs typeface="Courier New"/>
                <a:sym typeface="Courier New"/>
              </a:rPr>
              <a:t>RESEND</a:t>
            </a:r>
            <a:r>
              <a:rPr lang="en"/>
              <a:t>, </a:t>
            </a:r>
            <a:r>
              <a:rPr lang="en">
                <a:latin typeface="Courier New"/>
                <a:ea typeface="Courier New"/>
                <a:cs typeface="Courier New"/>
                <a:sym typeface="Courier New"/>
              </a:rPr>
              <a:t>UNKNOWN</a:t>
            </a:r>
            <a:endParaRPr>
              <a:latin typeface="Courier New"/>
              <a:ea typeface="Courier New"/>
              <a:cs typeface="Courier New"/>
              <a:sym typeface="Courier New"/>
            </a:endParaRPr>
          </a:p>
          <a:p>
            <a:pPr indent="-304800" lvl="0" marL="457200" rtl="0" algn="l">
              <a:spcBef>
                <a:spcPts val="0"/>
              </a:spcBef>
              <a:spcAft>
                <a:spcPts val="0"/>
              </a:spcAft>
              <a:buSzPts val="1200"/>
              <a:buChar char="●"/>
            </a:pPr>
            <a:r>
              <a:rPr lang="en"/>
              <a:t>Need to confirm this scenario</a:t>
            </a:r>
            <a:endParaRPr/>
          </a:p>
        </p:txBody>
      </p:sp>
      <p:pic>
        <p:nvPicPr>
          <p:cNvPr id="119" name="Google Shape;119;p23"/>
          <p:cNvPicPr preferRelativeResize="0"/>
          <p:nvPr/>
        </p:nvPicPr>
        <p:blipFill>
          <a:blip r:embed="rId3">
            <a:alphaModFix/>
          </a:blip>
          <a:stretch>
            <a:fillRect/>
          </a:stretch>
        </p:blipFill>
        <p:spPr>
          <a:xfrm>
            <a:off x="4650750" y="938213"/>
            <a:ext cx="3924300" cy="326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555600"/>
            <a:ext cx="35169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Recap: </a:t>
            </a:r>
            <a:r>
              <a:rPr lang="en"/>
              <a:t>Homa Protocol Overview</a:t>
            </a:r>
            <a:endParaRPr/>
          </a:p>
        </p:txBody>
      </p:sp>
      <p:sp>
        <p:nvSpPr>
          <p:cNvPr id="125" name="Google Shape;125;p24"/>
          <p:cNvSpPr txBox="1"/>
          <p:nvPr>
            <p:ph idx="1" type="body"/>
          </p:nvPr>
        </p:nvSpPr>
        <p:spPr>
          <a:xfrm>
            <a:off x="311700" y="1389600"/>
            <a:ext cx="35169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On receiving message from top layer, sender blindly sends unscheduled portion</a:t>
            </a:r>
            <a:endParaRPr/>
          </a:p>
          <a:p>
            <a:pPr indent="-304800" lvl="0" marL="457200" rtl="0" algn="l">
              <a:spcBef>
                <a:spcPts val="0"/>
              </a:spcBef>
              <a:spcAft>
                <a:spcPts val="0"/>
              </a:spcAft>
              <a:buSzPts val="1200"/>
              <a:buChar char="●"/>
            </a:pPr>
            <a:r>
              <a:rPr lang="en"/>
              <a:t>Sender can send further scheduled </a:t>
            </a:r>
            <a:r>
              <a:rPr lang="en">
                <a:latin typeface="Courier New"/>
                <a:ea typeface="Courier New"/>
                <a:cs typeface="Courier New"/>
                <a:sym typeface="Courier New"/>
              </a:rPr>
              <a:t>DATA</a:t>
            </a:r>
            <a:r>
              <a:rPr lang="en"/>
              <a:t> packets only if receiver authorises through </a:t>
            </a:r>
            <a:r>
              <a:rPr lang="en">
                <a:latin typeface="Courier New"/>
                <a:ea typeface="Courier New"/>
                <a:cs typeface="Courier New"/>
                <a:sym typeface="Courier New"/>
              </a:rPr>
              <a:t>GRANT</a:t>
            </a:r>
            <a:r>
              <a:rPr lang="en"/>
              <a:t> packet</a:t>
            </a:r>
            <a:endParaRPr/>
          </a:p>
          <a:p>
            <a:pPr indent="-304800" lvl="0" marL="457200" rtl="0" algn="l">
              <a:spcBef>
                <a:spcPts val="0"/>
              </a:spcBef>
              <a:spcAft>
                <a:spcPts val="0"/>
              </a:spcAft>
              <a:buSzPts val="1200"/>
              <a:buChar char="●"/>
            </a:pPr>
            <a:r>
              <a:rPr lang="en">
                <a:latin typeface="Courier New"/>
                <a:ea typeface="Courier New"/>
                <a:cs typeface="Courier New"/>
                <a:sym typeface="Courier New"/>
              </a:rPr>
              <a:t>GRANT</a:t>
            </a:r>
            <a:r>
              <a:rPr lang="en"/>
              <a:t> usually requests for ‘</a:t>
            </a:r>
            <a:r>
              <a:rPr lang="en">
                <a:latin typeface="Courier New"/>
                <a:ea typeface="Courier New"/>
                <a:cs typeface="Courier New"/>
                <a:sym typeface="Courier New"/>
              </a:rPr>
              <a:t>RTT</a:t>
            </a:r>
            <a:r>
              <a:rPr lang="en"/>
              <a:t> bytes’ worth outstanding data to keep transmission uninterrupted</a:t>
            </a:r>
            <a:endParaRPr/>
          </a:p>
        </p:txBody>
      </p:sp>
      <p:pic>
        <p:nvPicPr>
          <p:cNvPr id="126" name="Google Shape;126;p24"/>
          <p:cNvPicPr preferRelativeResize="0"/>
          <p:nvPr/>
        </p:nvPicPr>
        <p:blipFill>
          <a:blip r:embed="rId3">
            <a:alphaModFix/>
          </a:blip>
          <a:stretch>
            <a:fillRect/>
          </a:stretch>
        </p:blipFill>
        <p:spPr>
          <a:xfrm>
            <a:off x="4332600" y="333375"/>
            <a:ext cx="4400550" cy="447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555600"/>
            <a:ext cx="32871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Homa Linux Architecture</a:t>
            </a:r>
            <a:endParaRPr/>
          </a:p>
        </p:txBody>
      </p:sp>
      <p:sp>
        <p:nvSpPr>
          <p:cNvPr id="132" name="Google Shape;132;p25"/>
          <p:cNvSpPr txBox="1"/>
          <p:nvPr>
            <p:ph idx="1" type="body"/>
          </p:nvPr>
        </p:nvSpPr>
        <p:spPr>
          <a:xfrm>
            <a:off x="311700" y="1389600"/>
            <a:ext cx="32871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Transmit (top): </a:t>
            </a:r>
            <a:r>
              <a:rPr lang="en">
                <a:latin typeface="Courier New"/>
                <a:ea typeface="Courier New"/>
                <a:cs typeface="Courier New"/>
                <a:sym typeface="Courier New"/>
              </a:rPr>
              <a:t>homa_send()</a:t>
            </a:r>
            <a:r>
              <a:rPr lang="en"/>
              <a:t> → copy packets</a:t>
            </a:r>
            <a:r>
              <a:rPr lang="en"/>
              <a:t> →</a:t>
            </a:r>
            <a:r>
              <a:rPr lang="en"/>
              <a:t> TSO/GSO</a:t>
            </a:r>
            <a:r>
              <a:rPr lang="en"/>
              <a:t> →</a:t>
            </a:r>
            <a:r>
              <a:rPr lang="en"/>
              <a:t> Homa, IP layer</a:t>
            </a:r>
            <a:r>
              <a:rPr lang="en"/>
              <a:t> →</a:t>
            </a:r>
            <a:r>
              <a:rPr lang="en"/>
              <a:t> NIC</a:t>
            </a:r>
            <a:endParaRPr/>
          </a:p>
          <a:p>
            <a:pPr indent="-304800" lvl="0" marL="457200" rtl="0" algn="l">
              <a:spcBef>
                <a:spcPts val="0"/>
              </a:spcBef>
              <a:spcAft>
                <a:spcPts val="0"/>
              </a:spcAft>
              <a:buSzPts val="1200"/>
              <a:buChar char="●"/>
            </a:pPr>
            <a:r>
              <a:rPr lang="en"/>
              <a:t>Receive (bottom): NIC (RSS)</a:t>
            </a:r>
            <a:r>
              <a:rPr lang="en"/>
              <a:t> → Interrupt →</a:t>
            </a:r>
            <a:r>
              <a:rPr lang="en"/>
              <a:t> NAPI (GRO, SoftIRQ core choosing)</a:t>
            </a:r>
            <a:r>
              <a:rPr lang="en"/>
              <a:t> →</a:t>
            </a:r>
            <a:r>
              <a:rPr lang="en"/>
              <a:t> SoftIRQ (network stack traversal)</a:t>
            </a:r>
            <a:r>
              <a:rPr lang="en"/>
              <a:t> →</a:t>
            </a:r>
            <a:r>
              <a:rPr lang="en"/>
              <a:t> copy packets</a:t>
            </a:r>
            <a:r>
              <a:rPr lang="en"/>
              <a:t> →</a:t>
            </a:r>
            <a:r>
              <a:rPr lang="en"/>
              <a:t> </a:t>
            </a:r>
            <a:r>
              <a:rPr lang="en">
                <a:latin typeface="Courier New"/>
                <a:ea typeface="Courier New"/>
                <a:cs typeface="Courier New"/>
                <a:sym typeface="Courier New"/>
              </a:rPr>
              <a:t>homa_recv()</a:t>
            </a:r>
            <a:endParaRPr>
              <a:latin typeface="Courier New"/>
              <a:ea typeface="Courier New"/>
              <a:cs typeface="Courier New"/>
              <a:sym typeface="Courier New"/>
            </a:endParaRPr>
          </a:p>
        </p:txBody>
      </p:sp>
      <p:pic>
        <p:nvPicPr>
          <p:cNvPr id="133" name="Google Shape;133;p25"/>
          <p:cNvPicPr preferRelativeResize="0"/>
          <p:nvPr/>
        </p:nvPicPr>
        <p:blipFill>
          <a:blip r:embed="rId3">
            <a:alphaModFix/>
          </a:blip>
          <a:stretch>
            <a:fillRect/>
          </a:stretch>
        </p:blipFill>
        <p:spPr>
          <a:xfrm>
            <a:off x="3688780" y="869400"/>
            <a:ext cx="5312570" cy="369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Center TCP (DCTCP)</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Makes use of Explicit Congestion Notification (ECN) to calculate how many bytes were affected and slows down based on that, rather than the fixed backoff that generic versions of TCP (Reno, CUBIC, etc.) have.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Experimentation Problems</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was not able to get GENI TCP throughput above 100 Mbps.</a:t>
            </a:r>
            <a:endParaRPr/>
          </a:p>
          <a:p>
            <a:pPr indent="-317500" lvl="1" marL="914400" rtl="0" algn="l">
              <a:spcBef>
                <a:spcPts val="0"/>
              </a:spcBef>
              <a:spcAft>
                <a:spcPts val="0"/>
              </a:spcAft>
              <a:buSzPts val="1400"/>
              <a:buChar char="○"/>
            </a:pPr>
            <a:r>
              <a:rPr lang="en"/>
              <a:t>Need ~25 Gbps</a:t>
            </a:r>
            <a:endParaRPr/>
          </a:p>
          <a:p>
            <a:pPr indent="-317500" lvl="1" marL="914400" rtl="0" algn="l">
              <a:spcBef>
                <a:spcPts val="0"/>
              </a:spcBef>
              <a:spcAft>
                <a:spcPts val="0"/>
              </a:spcAft>
              <a:buSzPts val="1400"/>
              <a:buChar char="○"/>
            </a:pPr>
            <a:r>
              <a:rPr lang="en"/>
              <a:t>CloudLab</a:t>
            </a:r>
            <a:endParaRPr/>
          </a:p>
          <a:p>
            <a:pPr indent="-342900" lvl="0" marL="457200" rtl="0" algn="l">
              <a:spcBef>
                <a:spcPts val="0"/>
              </a:spcBef>
              <a:spcAft>
                <a:spcPts val="0"/>
              </a:spcAft>
              <a:buSzPts val="1800"/>
              <a:buChar char="●"/>
            </a:pPr>
            <a:r>
              <a:rPr lang="en"/>
              <a:t>I was not able to build the Homa module due to missing Linux kernel header files in Ubuntu 18.04 and 20.04 images on GENI.</a:t>
            </a:r>
            <a:endParaRPr/>
          </a:p>
          <a:p>
            <a:pPr indent="-317500" lvl="1" marL="914400" rtl="0" algn="l">
              <a:spcBef>
                <a:spcPts val="0"/>
              </a:spcBef>
              <a:spcAft>
                <a:spcPts val="0"/>
              </a:spcAft>
              <a:buSzPts val="1400"/>
              <a:buChar char="○"/>
            </a:pPr>
            <a:r>
              <a:rPr lang="en"/>
              <a:t>Needs latest Ubuntu releases</a:t>
            </a:r>
            <a:endParaRPr/>
          </a:p>
          <a:p>
            <a:pPr indent="-317500" lvl="2" marL="1371600" rtl="0" algn="l">
              <a:spcBef>
                <a:spcPts val="0"/>
              </a:spcBef>
              <a:spcAft>
                <a:spcPts val="0"/>
              </a:spcAft>
              <a:buSzPts val="1400"/>
              <a:buChar char="■"/>
            </a:pPr>
            <a:r>
              <a:rPr lang="en"/>
              <a:t>Ubuntu 22.04 LTS image was not available on GENI</a:t>
            </a:r>
            <a:endParaRPr/>
          </a:p>
          <a:p>
            <a:pPr indent="-317500" lvl="2" marL="1371600" rtl="0" algn="l">
              <a:spcBef>
                <a:spcPts val="0"/>
              </a:spcBef>
              <a:spcAft>
                <a:spcPts val="0"/>
              </a:spcAft>
              <a:buSzPts val="1400"/>
              <a:buChar char="■"/>
            </a:pPr>
            <a:r>
              <a:rPr lang="en"/>
              <a:t>Broke multiple VMs trying to upgrade</a:t>
            </a:r>
            <a:endParaRPr/>
          </a:p>
          <a:p>
            <a:pPr indent="-317500" lvl="1" marL="914400" rtl="0" algn="l">
              <a:spcBef>
                <a:spcPts val="0"/>
              </a:spcBef>
              <a:spcAft>
                <a:spcPts val="0"/>
              </a:spcAft>
              <a:buSzPts val="1400"/>
              <a:buChar char="○"/>
            </a:pPr>
            <a:r>
              <a:rPr lang="en"/>
              <a:t>Using CloudLab could solve problems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Tentative Future Plans</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 up CloudLab environment</a:t>
            </a:r>
            <a:endParaRPr/>
          </a:p>
          <a:p>
            <a:pPr indent="-342900" lvl="0" marL="457200" rtl="0" algn="l">
              <a:spcBef>
                <a:spcPts val="0"/>
              </a:spcBef>
              <a:spcAft>
                <a:spcPts val="0"/>
              </a:spcAft>
              <a:buSzPts val="1800"/>
              <a:buChar char="●"/>
            </a:pPr>
            <a:r>
              <a:rPr lang="en"/>
              <a:t>Build Homa module</a:t>
            </a:r>
            <a:endParaRPr/>
          </a:p>
          <a:p>
            <a:pPr indent="-342900" lvl="0" marL="457200" rtl="0" algn="l">
              <a:spcBef>
                <a:spcPts val="0"/>
              </a:spcBef>
              <a:spcAft>
                <a:spcPts val="0"/>
              </a:spcAft>
              <a:buSzPts val="1800"/>
              <a:buChar char="●"/>
            </a:pPr>
            <a:r>
              <a:rPr lang="en"/>
              <a:t>Understand Homa module experiments and scripts</a:t>
            </a:r>
            <a:endParaRPr/>
          </a:p>
          <a:p>
            <a:pPr indent="-342900" lvl="0" marL="457200" rtl="0" algn="l">
              <a:spcBef>
                <a:spcPts val="0"/>
              </a:spcBef>
              <a:spcAft>
                <a:spcPts val="0"/>
              </a:spcAft>
              <a:buSzPts val="1800"/>
              <a:buChar char="●"/>
            </a:pPr>
            <a:r>
              <a:rPr lang="en"/>
              <a:t>Conduct Homa experiments</a:t>
            </a:r>
            <a:endParaRPr/>
          </a:p>
          <a:p>
            <a:pPr indent="-342900" lvl="0" marL="457200" rtl="0" algn="l">
              <a:spcBef>
                <a:spcPts val="0"/>
              </a:spcBef>
              <a:spcAft>
                <a:spcPts val="0"/>
              </a:spcAft>
              <a:buSzPts val="1800"/>
              <a:buChar char="●"/>
            </a:pPr>
            <a:r>
              <a:rPr lang="en"/>
              <a:t>Wireshark analysis of Homa</a:t>
            </a:r>
            <a:endParaRPr/>
          </a:p>
          <a:p>
            <a:pPr indent="-342900" lvl="0" marL="457200" rtl="0" algn="l">
              <a:spcBef>
                <a:spcPts val="0"/>
              </a:spcBef>
              <a:spcAft>
                <a:spcPts val="0"/>
              </a:spcAft>
              <a:buSzPts val="1800"/>
              <a:buChar char="●"/>
            </a:pPr>
            <a:r>
              <a:rPr lang="en"/>
              <a:t>Homa module code dive</a:t>
            </a:r>
            <a:endParaRPr/>
          </a:p>
          <a:p>
            <a:pPr indent="-342900" lvl="0" marL="457200" rtl="0" algn="l">
              <a:spcBef>
                <a:spcPts val="0"/>
              </a:spcBef>
              <a:spcAft>
                <a:spcPts val="0"/>
              </a:spcAft>
              <a:buSzPts val="1800"/>
              <a:buChar char="●"/>
            </a:pPr>
            <a:r>
              <a:rPr lang="en"/>
              <a:t>Try to form algorithm</a:t>
            </a:r>
            <a:endParaRPr/>
          </a:p>
          <a:p>
            <a:pPr indent="-342900" lvl="0" marL="457200" rtl="0" algn="l">
              <a:spcBef>
                <a:spcPts val="0"/>
              </a:spcBef>
              <a:spcAft>
                <a:spcPts val="0"/>
              </a:spcAft>
              <a:buSzPts val="1800"/>
              <a:buChar char="●"/>
            </a:pPr>
            <a:r>
              <a:rPr lang="en"/>
              <a:t>Try to make state machine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networking.harshkapadia.me/homa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Problems with TCP in the Data Center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Stream orientation</a:t>
            </a:r>
            <a:endParaRPr/>
          </a:p>
          <a:p>
            <a:pPr indent="-342900" lvl="0" marL="457200" rtl="0" algn="l">
              <a:spcBef>
                <a:spcPts val="0"/>
              </a:spcBef>
              <a:spcAft>
                <a:spcPts val="0"/>
              </a:spcAft>
              <a:buSzPts val="1800"/>
              <a:buChar char="●"/>
            </a:pPr>
            <a:r>
              <a:rPr lang="en"/>
              <a:t>Connection orientation</a:t>
            </a:r>
            <a:endParaRPr/>
          </a:p>
          <a:p>
            <a:pPr indent="-342900" lvl="0" marL="457200" rtl="0" algn="l">
              <a:spcBef>
                <a:spcPts val="0"/>
              </a:spcBef>
              <a:spcAft>
                <a:spcPts val="0"/>
              </a:spcAft>
              <a:buSzPts val="1800"/>
              <a:buChar char="●"/>
            </a:pPr>
            <a:r>
              <a:rPr lang="en"/>
              <a:t>Bandwidth sharing (Fair Scheduling)</a:t>
            </a:r>
            <a:endParaRPr/>
          </a:p>
          <a:p>
            <a:pPr indent="-342900" lvl="0" marL="457200" rtl="0" algn="l">
              <a:spcBef>
                <a:spcPts val="0"/>
              </a:spcBef>
              <a:spcAft>
                <a:spcPts val="0"/>
              </a:spcAft>
              <a:buSzPts val="1800"/>
              <a:buChar char="●"/>
            </a:pPr>
            <a:r>
              <a:rPr lang="en"/>
              <a:t>Sender-driven Congestion Control</a:t>
            </a:r>
            <a:endParaRPr/>
          </a:p>
          <a:p>
            <a:pPr indent="-342900" lvl="0" marL="457200" rtl="0" algn="l">
              <a:spcBef>
                <a:spcPts val="0"/>
              </a:spcBef>
              <a:spcAft>
                <a:spcPts val="0"/>
              </a:spcAft>
              <a:buSzPts val="1800"/>
              <a:buChar char="●"/>
            </a:pPr>
            <a:r>
              <a:rPr lang="en"/>
              <a:t>In-order packet delivery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a:t>
            </a:r>
            <a:r>
              <a:rPr lang="en"/>
              <a:t>Message vs Packet</a:t>
            </a:r>
            <a:endParaRPr/>
          </a:p>
        </p:txBody>
      </p:sp>
      <p:pic>
        <p:nvPicPr>
          <p:cNvPr id="67" name="Google Shape;67;p15">
            <a:hlinkClick r:id="rId3"/>
          </p:cNvPr>
          <p:cNvPicPr preferRelativeResize="0"/>
          <p:nvPr/>
        </p:nvPicPr>
        <p:blipFill>
          <a:blip r:embed="rId4">
            <a:alphaModFix/>
          </a:blip>
          <a:stretch>
            <a:fillRect/>
          </a:stretch>
        </p:blipFill>
        <p:spPr>
          <a:xfrm>
            <a:off x="912425" y="1620850"/>
            <a:ext cx="7239000" cy="276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Homa Features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Message-oriented (RPCs)</a:t>
            </a:r>
            <a:endParaRPr/>
          </a:p>
          <a:p>
            <a:pPr indent="-342900" lvl="0" marL="457200" rtl="0" algn="l">
              <a:spcBef>
                <a:spcPts val="0"/>
              </a:spcBef>
              <a:spcAft>
                <a:spcPts val="0"/>
              </a:spcAft>
              <a:buSzPts val="1800"/>
              <a:buChar char="●"/>
            </a:pPr>
            <a:r>
              <a:rPr lang="en"/>
              <a:t>Connectionless</a:t>
            </a:r>
            <a:endParaRPr/>
          </a:p>
          <a:p>
            <a:pPr indent="-342900" lvl="0" marL="457200" rtl="0" algn="l">
              <a:spcBef>
                <a:spcPts val="0"/>
              </a:spcBef>
              <a:spcAft>
                <a:spcPts val="0"/>
              </a:spcAft>
              <a:buSzPts val="1800"/>
              <a:buChar char="●"/>
            </a:pPr>
            <a:r>
              <a:rPr lang="en"/>
              <a:t>Shortest Remaining Processing Time (SRPT) Scheduling</a:t>
            </a:r>
            <a:endParaRPr/>
          </a:p>
          <a:p>
            <a:pPr indent="-342900" lvl="0" marL="457200" rtl="0" algn="l">
              <a:spcBef>
                <a:spcPts val="0"/>
              </a:spcBef>
              <a:spcAft>
                <a:spcPts val="0"/>
              </a:spcAft>
              <a:buSzPts val="1800"/>
              <a:buChar char="●"/>
            </a:pPr>
            <a:r>
              <a:rPr lang="en"/>
              <a:t>Receiver-driven Congestion Control</a:t>
            </a:r>
            <a:endParaRPr/>
          </a:p>
          <a:p>
            <a:pPr indent="-342900" lvl="0" marL="457200" rtl="0" algn="l">
              <a:spcBef>
                <a:spcPts val="0"/>
              </a:spcBef>
              <a:spcAft>
                <a:spcPts val="0"/>
              </a:spcAft>
              <a:buSzPts val="1800"/>
              <a:buChar char="●"/>
            </a:pPr>
            <a:r>
              <a:rPr lang="en"/>
              <a:t>High out-of-order packet tolerance</a:t>
            </a:r>
            <a:endParaRPr/>
          </a:p>
          <a:p>
            <a:pPr indent="-342900" lvl="0" marL="457200" rtl="0" algn="l">
              <a:spcBef>
                <a:spcPts val="0"/>
              </a:spcBef>
              <a:spcAft>
                <a:spcPts val="0"/>
              </a:spcAft>
              <a:buClr>
                <a:schemeClr val="dk1"/>
              </a:buClr>
              <a:buSzPts val="1800"/>
              <a:buChar char="●"/>
            </a:pPr>
            <a:r>
              <a:rPr lang="en">
                <a:solidFill>
                  <a:schemeClr val="dk1"/>
                </a:solidFill>
              </a:rPr>
              <a:t>No per-packet acknowledgements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At-least-once semantics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a:t>
            </a:r>
            <a:r>
              <a:rPr lang="en"/>
              <a:t>Sender vs Receiver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Client → Server</a:t>
            </a:r>
            <a:endParaRPr/>
          </a:p>
          <a:p>
            <a:pPr indent="-317500" lvl="1" marL="914400" rtl="0" algn="l">
              <a:spcBef>
                <a:spcPts val="0"/>
              </a:spcBef>
              <a:spcAft>
                <a:spcPts val="0"/>
              </a:spcAft>
              <a:buSzPts val="1400"/>
              <a:buChar char="○"/>
            </a:pPr>
            <a:r>
              <a:rPr lang="en"/>
              <a:t>Sender: Client</a:t>
            </a:r>
            <a:endParaRPr/>
          </a:p>
          <a:p>
            <a:pPr indent="-317500" lvl="1" marL="914400" rtl="0" algn="l">
              <a:spcBef>
                <a:spcPts val="0"/>
              </a:spcBef>
              <a:spcAft>
                <a:spcPts val="0"/>
              </a:spcAft>
              <a:buSzPts val="1400"/>
              <a:buChar char="○"/>
            </a:pPr>
            <a:r>
              <a:rPr lang="en"/>
              <a:t>Receiver: Server</a:t>
            </a:r>
            <a:endParaRPr/>
          </a:p>
          <a:p>
            <a:pPr indent="-342900" lvl="0" marL="457200" rtl="0" algn="l">
              <a:spcBef>
                <a:spcPts val="0"/>
              </a:spcBef>
              <a:spcAft>
                <a:spcPts val="0"/>
              </a:spcAft>
              <a:buSzPts val="1800"/>
              <a:buChar char="●"/>
            </a:pPr>
            <a:r>
              <a:rPr lang="en"/>
              <a:t>Server → Receiver</a:t>
            </a:r>
            <a:endParaRPr/>
          </a:p>
          <a:p>
            <a:pPr indent="-317500" lvl="1" marL="914400" rtl="0" algn="l">
              <a:spcBef>
                <a:spcPts val="0"/>
              </a:spcBef>
              <a:spcAft>
                <a:spcPts val="0"/>
              </a:spcAft>
              <a:buSzPts val="1400"/>
              <a:buChar char="○"/>
            </a:pPr>
            <a:r>
              <a:rPr lang="en"/>
              <a:t>Sender: Server</a:t>
            </a:r>
            <a:endParaRPr/>
          </a:p>
          <a:p>
            <a:pPr indent="-317500" lvl="1" marL="914400" rtl="0" algn="l">
              <a:spcBef>
                <a:spcPts val="0"/>
              </a:spcBef>
              <a:spcAft>
                <a:spcPts val="0"/>
              </a:spcAft>
              <a:buSzPts val="1400"/>
              <a:buChar char="○"/>
            </a:pPr>
            <a:r>
              <a:rPr lang="en"/>
              <a:t>Receiver: Client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Homa Packet Types</a:t>
            </a:r>
            <a:endParaRPr/>
          </a:p>
        </p:txBody>
      </p:sp>
      <p:sp>
        <p:nvSpPr>
          <p:cNvPr id="85" name="Google Shape;85;p18"/>
          <p:cNvSpPr txBox="1"/>
          <p:nvPr>
            <p:ph idx="1" type="body"/>
          </p:nvPr>
        </p:nvSpPr>
        <p:spPr>
          <a:xfrm>
            <a:off x="311700" y="1017725"/>
            <a:ext cx="8520600" cy="412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DATA(rpc_id, data, offset, self_prio, m_len)</a:t>
            </a:r>
            <a:endParaRPr>
              <a:latin typeface="Courier New"/>
              <a:ea typeface="Courier New"/>
              <a:cs typeface="Courier New"/>
              <a:sym typeface="Courier New"/>
            </a:endParaRPr>
          </a:p>
          <a:p>
            <a:pPr indent="-285750" lvl="1" marL="914400" rtl="0" algn="l">
              <a:spcBef>
                <a:spcPts val="0"/>
              </a:spcBef>
              <a:spcAft>
                <a:spcPts val="0"/>
              </a:spcAft>
              <a:buSzPts val="900"/>
              <a:buChar char="○"/>
            </a:pPr>
            <a:r>
              <a:rPr lang="en" sz="900"/>
              <a:t>Sent by s</a:t>
            </a:r>
            <a:r>
              <a:rPr lang="en" sz="900"/>
              <a:t>ender or receiver</a:t>
            </a:r>
            <a:endParaRPr sz="900"/>
          </a:p>
          <a:p>
            <a:pPr indent="-285750" lvl="1" marL="914400" rtl="0" algn="l">
              <a:spcBef>
                <a:spcPts val="0"/>
              </a:spcBef>
              <a:spcAft>
                <a:spcPts val="0"/>
              </a:spcAft>
              <a:buSzPts val="900"/>
              <a:buChar char="○"/>
            </a:pPr>
            <a:r>
              <a:rPr lang="en" sz="900"/>
              <a:t>Can </a:t>
            </a:r>
            <a:r>
              <a:rPr lang="en" sz="900">
                <a:latin typeface="Courier New"/>
                <a:ea typeface="Courier New"/>
                <a:cs typeface="Courier New"/>
                <a:sym typeface="Courier New"/>
              </a:rPr>
              <a:t>ACK</a:t>
            </a:r>
            <a:r>
              <a:rPr lang="en" sz="900"/>
              <a:t> one RPC</a:t>
            </a:r>
            <a:endParaRPr sz="900"/>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GRANT(rpc_id, offset, exp_prio)</a:t>
            </a:r>
            <a:endParaRPr>
              <a:latin typeface="Courier New"/>
              <a:ea typeface="Courier New"/>
              <a:cs typeface="Courier New"/>
              <a:sym typeface="Courier New"/>
            </a:endParaRPr>
          </a:p>
          <a:p>
            <a:pPr indent="-285750" lvl="1" marL="914400" rtl="0" algn="l">
              <a:spcBef>
                <a:spcPts val="0"/>
              </a:spcBef>
              <a:spcAft>
                <a:spcPts val="0"/>
              </a:spcAft>
              <a:buSzPts val="900"/>
              <a:buChar char="○"/>
            </a:pPr>
            <a:r>
              <a:rPr lang="en" sz="900"/>
              <a:t>Sent by r</a:t>
            </a:r>
            <a:r>
              <a:rPr lang="en" sz="900"/>
              <a:t>eceiver</a:t>
            </a:r>
            <a:endParaRPr sz="900"/>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RESEND</a:t>
            </a:r>
            <a:r>
              <a:rPr lang="en">
                <a:latin typeface="Courier New"/>
                <a:ea typeface="Courier New"/>
                <a:cs typeface="Courier New"/>
                <a:sym typeface="Courier New"/>
              </a:rPr>
              <a:t>(rpc_id, offset, len, exp_prio)</a:t>
            </a:r>
            <a:endParaRPr>
              <a:latin typeface="Courier New"/>
              <a:ea typeface="Courier New"/>
              <a:cs typeface="Courier New"/>
              <a:sym typeface="Courier New"/>
            </a:endParaRPr>
          </a:p>
          <a:p>
            <a:pPr indent="-285750" lvl="1" marL="914400" rtl="0" algn="l">
              <a:spcBef>
                <a:spcPts val="0"/>
              </a:spcBef>
              <a:spcAft>
                <a:spcPts val="0"/>
              </a:spcAft>
              <a:buSzPts val="900"/>
              <a:buChar char="○"/>
            </a:pPr>
            <a:r>
              <a:rPr lang="en" sz="900"/>
              <a:t>Sent by receiver</a:t>
            </a:r>
            <a:endParaRPr sz="900"/>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UNKNOWN(rpc_id)</a:t>
            </a:r>
            <a:endParaRPr>
              <a:solidFill>
                <a:schemeClr val="dk1"/>
              </a:solidFill>
              <a:latin typeface="Courier New"/>
              <a:ea typeface="Courier New"/>
              <a:cs typeface="Courier New"/>
              <a:sym typeface="Courier New"/>
            </a:endParaRPr>
          </a:p>
          <a:p>
            <a:pPr indent="-285750" lvl="1" marL="914400" rtl="0" algn="l">
              <a:spcBef>
                <a:spcPts val="0"/>
              </a:spcBef>
              <a:spcAft>
                <a:spcPts val="0"/>
              </a:spcAft>
              <a:buSzPts val="900"/>
              <a:buChar char="○"/>
            </a:pPr>
            <a:r>
              <a:rPr lang="en" sz="900"/>
              <a:t>Sent by sender or receiver</a:t>
            </a:r>
            <a:endParaRPr sz="900"/>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BUSY(rpc_id)</a:t>
            </a:r>
            <a:endParaRPr>
              <a:latin typeface="Courier New"/>
              <a:ea typeface="Courier New"/>
              <a:cs typeface="Courier New"/>
              <a:sym typeface="Courier New"/>
            </a:endParaRPr>
          </a:p>
          <a:p>
            <a:pPr indent="-285750" lvl="1" marL="914400" rtl="0" algn="l">
              <a:spcBef>
                <a:spcPts val="0"/>
              </a:spcBef>
              <a:spcAft>
                <a:spcPts val="0"/>
              </a:spcAft>
              <a:buSzPts val="900"/>
              <a:buChar char="○"/>
            </a:pPr>
            <a:r>
              <a:rPr lang="en" sz="900"/>
              <a:t>Sent by sender</a:t>
            </a:r>
            <a:endParaRPr sz="900"/>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CUTOFFS(rpc_id, exp_unsched_prio)</a:t>
            </a:r>
            <a:endParaRPr>
              <a:solidFill>
                <a:schemeClr val="dk1"/>
              </a:solidFill>
              <a:latin typeface="Courier New"/>
              <a:ea typeface="Courier New"/>
              <a:cs typeface="Courier New"/>
              <a:sym typeface="Courier New"/>
            </a:endParaRPr>
          </a:p>
          <a:p>
            <a:pPr indent="-285750" lvl="1" marL="914400" rtl="0" algn="l">
              <a:spcBef>
                <a:spcPts val="0"/>
              </a:spcBef>
              <a:spcAft>
                <a:spcPts val="0"/>
              </a:spcAft>
              <a:buSzPts val="900"/>
              <a:buFont typeface="Courier New"/>
              <a:buChar char="○"/>
            </a:pPr>
            <a:r>
              <a:rPr lang="en" sz="900"/>
              <a:t>Sent by receiver</a:t>
            </a:r>
            <a:endParaRPr sz="900">
              <a:latin typeface="Courier New"/>
              <a:ea typeface="Courier New"/>
              <a:cs typeface="Courier New"/>
              <a:sym typeface="Courier New"/>
            </a:endParaRPr>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ACK(rpc_id)</a:t>
            </a:r>
            <a:endParaRPr>
              <a:solidFill>
                <a:schemeClr val="dk1"/>
              </a:solidFill>
              <a:latin typeface="Courier New"/>
              <a:ea typeface="Courier New"/>
              <a:cs typeface="Courier New"/>
              <a:sym typeface="Courier New"/>
            </a:endParaRPr>
          </a:p>
          <a:p>
            <a:pPr indent="-285750" lvl="1" marL="914400" rtl="0" algn="l">
              <a:spcBef>
                <a:spcPts val="0"/>
              </a:spcBef>
              <a:spcAft>
                <a:spcPts val="0"/>
              </a:spcAft>
              <a:buSzPts val="900"/>
              <a:buFont typeface="Courier New"/>
              <a:buChar char="○"/>
            </a:pPr>
            <a:r>
              <a:rPr lang="en" sz="900"/>
              <a:t>Sent by sender</a:t>
            </a:r>
            <a:endParaRPr sz="900"/>
          </a:p>
          <a:p>
            <a:pPr indent="-285750" lvl="1" marL="914400" rtl="0" algn="l">
              <a:spcBef>
                <a:spcPts val="0"/>
              </a:spcBef>
              <a:spcAft>
                <a:spcPts val="0"/>
              </a:spcAft>
              <a:buSzPts val="900"/>
              <a:buChar char="○"/>
            </a:pPr>
            <a:r>
              <a:rPr lang="en" sz="900"/>
              <a:t>Can </a:t>
            </a:r>
            <a:r>
              <a:rPr lang="en" sz="900">
                <a:latin typeface="Courier New"/>
                <a:ea typeface="Courier New"/>
                <a:cs typeface="Courier New"/>
                <a:sym typeface="Courier New"/>
              </a:rPr>
              <a:t>ACK</a:t>
            </a:r>
            <a:r>
              <a:rPr lang="en" sz="900"/>
              <a:t> multiple RPCs</a:t>
            </a:r>
            <a:endParaRPr sz="900"/>
          </a:p>
          <a:p>
            <a:pPr indent="-342900" lvl="0" marL="457200" rtl="0" algn="l">
              <a:spcBef>
                <a:spcPts val="0"/>
              </a:spcBef>
              <a:spcAft>
                <a:spcPts val="0"/>
              </a:spcAft>
              <a:buClr>
                <a:schemeClr val="dk1"/>
              </a:buClr>
              <a:buSzPts val="1800"/>
              <a:buFont typeface="Courier New"/>
              <a:buChar char="●"/>
            </a:pPr>
            <a:r>
              <a:rPr lang="en">
                <a:solidFill>
                  <a:schemeClr val="dk1"/>
                </a:solidFill>
                <a:latin typeface="Courier New"/>
                <a:ea typeface="Courier New"/>
                <a:cs typeface="Courier New"/>
                <a:sym typeface="Courier New"/>
              </a:rPr>
              <a:t>NEED_ACK(rpc_id)</a:t>
            </a:r>
            <a:endParaRPr>
              <a:solidFill>
                <a:schemeClr val="dk1"/>
              </a:solidFill>
              <a:latin typeface="Courier New"/>
              <a:ea typeface="Courier New"/>
              <a:cs typeface="Courier New"/>
              <a:sym typeface="Courier New"/>
            </a:endParaRPr>
          </a:p>
          <a:p>
            <a:pPr indent="-285750" lvl="1" marL="914400" rtl="0" algn="l">
              <a:spcBef>
                <a:spcPts val="0"/>
              </a:spcBef>
              <a:spcAft>
                <a:spcPts val="0"/>
              </a:spcAft>
              <a:buSzPts val="900"/>
              <a:buFont typeface="Courier New"/>
              <a:buChar char="○"/>
            </a:pPr>
            <a:r>
              <a:rPr lang="en" sz="900"/>
              <a:t>Sent by receiver</a:t>
            </a:r>
            <a:endParaRPr sz="900">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sz="1400">
                <a:latin typeface="Courier New"/>
                <a:ea typeface="Courier New"/>
                <a:cs typeface="Courier New"/>
                <a:sym typeface="Courier New"/>
              </a:rPr>
              <a:t>FREEZE</a:t>
            </a:r>
            <a:endParaRPr sz="1400">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lang="en" sz="1400">
                <a:latin typeface="Courier New"/>
                <a:ea typeface="Courier New"/>
                <a:cs typeface="Courier New"/>
                <a:sym typeface="Courier New"/>
              </a:rPr>
              <a:t>BOGUS</a:t>
            </a:r>
            <a:endParaRPr sz="14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Homa API</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homa_send</a:t>
            </a:r>
            <a:r>
              <a:rPr lang="en">
                <a:latin typeface="Courier New"/>
                <a:ea typeface="Courier New"/>
                <a:cs typeface="Courier New"/>
                <a:sym typeface="Courier New"/>
              </a:rPr>
              <a:t>()</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Send a request message to initiate a RPC.</a:t>
            </a:r>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homa_reply</a:t>
            </a:r>
            <a:r>
              <a:rPr lang="en">
                <a:latin typeface="Courier New"/>
                <a:ea typeface="Courier New"/>
                <a:cs typeface="Courier New"/>
                <a:sym typeface="Courier New"/>
              </a:rPr>
              <a:t>()</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Send a response message for a RPC previously received.</a:t>
            </a:r>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homa_abort</a:t>
            </a:r>
            <a:r>
              <a:rPr lang="en">
                <a:latin typeface="Courier New"/>
                <a:ea typeface="Courier New"/>
                <a:cs typeface="Courier New"/>
                <a:sym typeface="Courier New"/>
              </a:rPr>
              <a:t>()</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Terminate the execution of a RPC.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555600"/>
            <a:ext cx="4215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Homa Working</a:t>
            </a:r>
            <a:endParaRPr/>
          </a:p>
        </p:txBody>
      </p:sp>
      <p:sp>
        <p:nvSpPr>
          <p:cNvPr id="97" name="Google Shape;97;p20"/>
          <p:cNvSpPr txBox="1"/>
          <p:nvPr>
            <p:ph idx="1" type="body"/>
          </p:nvPr>
        </p:nvSpPr>
        <p:spPr>
          <a:xfrm>
            <a:off x="311700" y="1389600"/>
            <a:ext cx="4215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RPC Request, RPC Response</a:t>
            </a:r>
            <a:endParaRPr/>
          </a:p>
          <a:p>
            <a:pPr indent="-304800" lvl="0" marL="457200" rtl="0" algn="l">
              <a:spcBef>
                <a:spcPts val="0"/>
              </a:spcBef>
              <a:spcAft>
                <a:spcPts val="0"/>
              </a:spcAft>
              <a:buSzPts val="1200"/>
              <a:buChar char="●"/>
            </a:pPr>
            <a:r>
              <a:rPr lang="en">
                <a:latin typeface="Courier New"/>
                <a:ea typeface="Courier New"/>
                <a:cs typeface="Courier New"/>
                <a:sym typeface="Courier New"/>
              </a:rPr>
              <a:t>DATA</a:t>
            </a:r>
            <a:r>
              <a:rPr lang="en"/>
              <a:t>, </a:t>
            </a:r>
            <a:r>
              <a:rPr lang="en">
                <a:latin typeface="Courier New"/>
                <a:ea typeface="Courier New"/>
                <a:cs typeface="Courier New"/>
                <a:sym typeface="Courier New"/>
              </a:rPr>
              <a:t>GRANT</a:t>
            </a:r>
            <a:r>
              <a:rPr lang="en"/>
              <a:t>, </a:t>
            </a:r>
            <a:r>
              <a:rPr lang="en">
                <a:latin typeface="Courier New"/>
                <a:ea typeface="Courier New"/>
                <a:cs typeface="Courier New"/>
                <a:sym typeface="Courier New"/>
              </a:rPr>
              <a:t>ACK</a:t>
            </a:r>
            <a:r>
              <a:rPr lang="en"/>
              <a:t>, </a:t>
            </a:r>
            <a:r>
              <a:rPr lang="en">
                <a:latin typeface="Courier New"/>
                <a:ea typeface="Courier New"/>
                <a:cs typeface="Courier New"/>
                <a:sym typeface="Courier New"/>
              </a:rPr>
              <a:t>NEED_ACK</a:t>
            </a:r>
            <a:endParaRPr>
              <a:latin typeface="Courier New"/>
              <a:ea typeface="Courier New"/>
              <a:cs typeface="Courier New"/>
              <a:sym typeface="Courier New"/>
            </a:endParaRPr>
          </a:p>
          <a:p>
            <a:pPr indent="-304800" lvl="0" marL="457200" rtl="0" algn="l">
              <a:spcBef>
                <a:spcPts val="0"/>
              </a:spcBef>
              <a:spcAft>
                <a:spcPts val="0"/>
              </a:spcAft>
              <a:buSzPts val="1200"/>
              <a:buChar char="●"/>
            </a:pPr>
            <a:r>
              <a:rPr lang="en"/>
              <a:t>Priority levels: </a:t>
            </a:r>
            <a:r>
              <a:rPr lang="en">
                <a:latin typeface="Courier New"/>
                <a:ea typeface="Courier New"/>
                <a:cs typeface="Courier New"/>
                <a:sym typeface="Courier New"/>
              </a:rPr>
              <a:t>P0</a:t>
            </a:r>
            <a:r>
              <a:rPr lang="en"/>
              <a:t> (lowest) to </a:t>
            </a:r>
            <a:r>
              <a:rPr lang="en">
                <a:latin typeface="Courier New"/>
                <a:ea typeface="Courier New"/>
                <a:cs typeface="Courier New"/>
                <a:sym typeface="Courier New"/>
              </a:rPr>
              <a:t>P7</a:t>
            </a:r>
            <a:r>
              <a:rPr lang="en"/>
              <a:t> (highest)</a:t>
            </a:r>
            <a:endParaRPr/>
          </a:p>
        </p:txBody>
      </p:sp>
      <p:pic>
        <p:nvPicPr>
          <p:cNvPr id="98" name="Google Shape;98;p20"/>
          <p:cNvPicPr preferRelativeResize="0"/>
          <p:nvPr/>
        </p:nvPicPr>
        <p:blipFill>
          <a:blip r:embed="rId3">
            <a:alphaModFix/>
          </a:blip>
          <a:stretch>
            <a:fillRect/>
          </a:stretch>
        </p:blipFill>
        <p:spPr>
          <a:xfrm>
            <a:off x="4810789" y="0"/>
            <a:ext cx="433322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555600"/>
            <a:ext cx="4011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Homa Working</a:t>
            </a:r>
            <a:endParaRPr/>
          </a:p>
        </p:txBody>
      </p:sp>
      <p:sp>
        <p:nvSpPr>
          <p:cNvPr id="104" name="Google Shape;104;p21"/>
          <p:cNvSpPr txBox="1"/>
          <p:nvPr>
            <p:ph idx="1" type="body"/>
          </p:nvPr>
        </p:nvSpPr>
        <p:spPr>
          <a:xfrm>
            <a:off x="311700" y="1389600"/>
            <a:ext cx="40116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RPC Request</a:t>
            </a:r>
            <a:endParaRPr/>
          </a:p>
          <a:p>
            <a:pPr indent="-304800" lvl="0" marL="457200" rtl="0" algn="l">
              <a:spcBef>
                <a:spcPts val="0"/>
              </a:spcBef>
              <a:spcAft>
                <a:spcPts val="0"/>
              </a:spcAft>
              <a:buSzPts val="1200"/>
              <a:buChar char="●"/>
            </a:pPr>
            <a:r>
              <a:rPr lang="en">
                <a:latin typeface="Courier New"/>
                <a:ea typeface="Courier New"/>
                <a:cs typeface="Courier New"/>
                <a:sym typeface="Courier New"/>
              </a:rPr>
              <a:t>DATA</a:t>
            </a:r>
            <a:r>
              <a:rPr lang="en"/>
              <a:t>, </a:t>
            </a:r>
            <a:r>
              <a:rPr lang="en">
                <a:latin typeface="Courier New"/>
                <a:ea typeface="Courier New"/>
                <a:cs typeface="Courier New"/>
                <a:sym typeface="Courier New"/>
              </a:rPr>
              <a:t>GRANT</a:t>
            </a:r>
            <a:r>
              <a:rPr lang="en"/>
              <a:t>, </a:t>
            </a:r>
            <a:r>
              <a:rPr lang="en">
                <a:latin typeface="Courier New"/>
                <a:ea typeface="Courier New"/>
                <a:cs typeface="Courier New"/>
                <a:sym typeface="Courier New"/>
              </a:rPr>
              <a:t>RESEND</a:t>
            </a:r>
            <a:r>
              <a:rPr lang="en"/>
              <a:t>, </a:t>
            </a:r>
            <a:r>
              <a:rPr lang="en">
                <a:latin typeface="Courier New"/>
                <a:ea typeface="Courier New"/>
                <a:cs typeface="Courier New"/>
                <a:sym typeface="Courier New"/>
              </a:rPr>
              <a:t>UNKNOWN</a:t>
            </a:r>
            <a:endParaRPr>
              <a:latin typeface="Courier New"/>
              <a:ea typeface="Courier New"/>
              <a:cs typeface="Courier New"/>
              <a:sym typeface="Courier New"/>
            </a:endParaRPr>
          </a:p>
        </p:txBody>
      </p:sp>
      <p:pic>
        <p:nvPicPr>
          <p:cNvPr id="105" name="Google Shape;105;p21"/>
          <p:cNvPicPr preferRelativeResize="0"/>
          <p:nvPr/>
        </p:nvPicPr>
        <p:blipFill>
          <a:blip r:embed="rId3">
            <a:alphaModFix/>
          </a:blip>
          <a:stretch>
            <a:fillRect/>
          </a:stretch>
        </p:blipFill>
        <p:spPr>
          <a:xfrm>
            <a:off x="4660991" y="0"/>
            <a:ext cx="448301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