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d4bcc86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d4bcc86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0d9ec3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0d9ec3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0d9ec36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0d9ec36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0d9ec36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0d9ec36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1156d26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1156d26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0d9ec360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0d9ec360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1156d267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1156d26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0d9ec36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0d9ec36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0d9ec360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0d9ec360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1156d267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1156d267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0d9ec360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0d9ec360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d4bcc86e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d4bcc86e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1156d267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1156d267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1156d26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1156d26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1156d26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1156d26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156d267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1156d267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0d9ec360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0d9ec360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1156d267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1156d267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0d9ec360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0d9ec36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1156d26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1156d26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30d9ec360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30d9ec360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0d9ec36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0d9ec36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d4bcc86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d4bcc86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31156d26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31156d26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0d9ec360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0d9ec360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1156d26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31156d26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30d9ec360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30d9ec360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1156d267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1156d267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0d9ec360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0d9ec360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1156d267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31156d267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d4bcc86eb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d4bcc86eb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d4bcc86eb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d4bcc86eb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d4bcc86eb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d4bcc86eb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4bcc86e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4bcc86e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d4bcc86eb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d4bcc86eb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d4bcc86e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d4bcc86e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d4bcc86eb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d4bcc86eb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0d9ec360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0d9ec360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0d9ec360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0d9ec360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rustyetc.com/networking/TCPIP.htm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PlatformLab/HomaModu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networking.harshkapadia.me/homa" TargetMode="External"/><Relationship Id="rId4" Type="http://schemas.openxmlformats.org/officeDocument/2006/relationships/hyperlink" Target="https://ray.so" TargetMode="External"/><Relationship Id="rId5" Type="http://schemas.openxmlformats.org/officeDocument/2006/relationships/hyperlink" Target="https://draw.io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Data Center Transport Protocol</a:t>
            </a:r>
            <a:endParaRPr sz="2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Presentation 3</a:t>
            </a:r>
            <a:endParaRPr sz="2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Harsh Kapadia</a:t>
            </a:r>
            <a:endParaRPr sz="25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RPCs and Peers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homa_state </a:t>
            </a:r>
            <a:r>
              <a:rPr lang="en" sz="2400"/>
              <a:t>→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grantable_peers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eer </a:t>
            </a:r>
            <a:r>
              <a:rPr lang="en" sz="2400"/>
              <a:t>→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grantable_rpcs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precedence for RPCs and peers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ytes_remaning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lphaL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birth_time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ytes_remaining</a:t>
            </a:r>
            <a:r>
              <a:rPr lang="en"/>
              <a:t> </a:t>
            </a:r>
            <a:r>
              <a:rPr lang="en" sz="2400"/>
              <a:t>↓</a:t>
            </a:r>
            <a:r>
              <a:rPr lang="en"/>
              <a:t>  </a:t>
            </a:r>
            <a:r>
              <a:rPr lang="en" sz="2000"/>
              <a:t>⇒</a:t>
            </a:r>
            <a:r>
              <a:rPr lang="en"/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en"/>
              <a:t> </a:t>
            </a:r>
            <a:r>
              <a:rPr lang="en" sz="2400"/>
              <a:t>↑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birth_time</a:t>
            </a:r>
            <a:r>
              <a:rPr lang="en"/>
              <a:t> </a:t>
            </a:r>
            <a:r>
              <a:rPr lang="en" sz="2400"/>
              <a:t>↓</a:t>
            </a:r>
            <a:r>
              <a:rPr lang="en"/>
              <a:t> </a:t>
            </a:r>
            <a:r>
              <a:rPr lang="en" sz="1200"/>
              <a:t>(older)</a:t>
            </a:r>
            <a:r>
              <a:rPr lang="en"/>
              <a:t>  </a:t>
            </a:r>
            <a:r>
              <a:rPr lang="en" sz="2000"/>
              <a:t>⇒</a:t>
            </a:r>
            <a:r>
              <a:rPr lang="en"/>
              <a:t>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en"/>
              <a:t> </a:t>
            </a:r>
            <a:r>
              <a:rPr lang="en" sz="2400"/>
              <a:t>↑</a:t>
            </a:r>
            <a:r>
              <a:rPr lang="en"/>
              <a:t> </a:t>
            </a:r>
            <a:r>
              <a:rPr lang="en" sz="1200"/>
              <a:t>(Tie-breaker mechanism)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RPCs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Peers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910" y="0"/>
            <a:ext cx="66781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0"/>
            <a:ext cx="7620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/>
        </p:nvSpPr>
        <p:spPr>
          <a:xfrm>
            <a:off x="3725400" y="1213625"/>
            <a:ext cx="16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homa_softirq()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3444600" y="2154925"/>
            <a:ext cx="22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homa_pkt_dispatch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3639900" y="3096738"/>
            <a:ext cx="18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homa_data_pkt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265800" y="4038575"/>
            <a:ext cx="2612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homa_check_grantable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Contains sorting logic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131" name="Google Shape;131;p25"/>
          <p:cNvCxnSpPr>
            <a:stCxn id="127" idx="2"/>
            <a:endCxn id="128" idx="0"/>
          </p:cNvCxnSpPr>
          <p:nvPr/>
        </p:nvCxnSpPr>
        <p:spPr>
          <a:xfrm>
            <a:off x="4571100" y="1613825"/>
            <a:ext cx="900" cy="54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5"/>
          <p:cNvCxnSpPr>
            <a:stCxn id="128" idx="2"/>
            <a:endCxn id="129" idx="0"/>
          </p:cNvCxnSpPr>
          <p:nvPr/>
        </p:nvCxnSpPr>
        <p:spPr>
          <a:xfrm>
            <a:off x="4572000" y="2555125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5"/>
          <p:cNvCxnSpPr>
            <a:stCxn id="129" idx="2"/>
            <a:endCxn id="130" idx="0"/>
          </p:cNvCxnSpPr>
          <p:nvPr/>
        </p:nvCxnSpPr>
        <p:spPr>
          <a:xfrm>
            <a:off x="4572000" y="3496938"/>
            <a:ext cx="0" cy="54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RPC and Peer Sorting Timing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Calculating Scheduled Priorities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Scheduled Priorities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389600"/>
            <a:ext cx="42603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Eight default priority levels: 0 (lowest) to 7 (highest)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max_sched_prio</a:t>
            </a:r>
            <a:r>
              <a:rPr lang="en"/>
              <a:t> splits levels between scheduled and unscheduled message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packet) priorities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Message length</a:t>
            </a:r>
            <a:r>
              <a:rPr lang="en"/>
              <a:t> </a:t>
            </a:r>
            <a:r>
              <a:rPr lang="en" sz="1800"/>
              <a:t>↓</a:t>
            </a:r>
            <a:r>
              <a:rPr lang="en"/>
              <a:t>  </a:t>
            </a:r>
            <a:r>
              <a:rPr lang="en" sz="1400"/>
              <a:t>⇒</a:t>
            </a:r>
            <a:r>
              <a:rPr lang="en"/>
              <a:t>  Priority </a:t>
            </a:r>
            <a:r>
              <a:rPr lang="en" sz="1800"/>
              <a:t>↑</a:t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Example: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Levels: 0 to 7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max_sched_prio</a:t>
            </a:r>
            <a:r>
              <a:rPr lang="en"/>
              <a:t> = 5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⇒ Sched prio levels = 0 to 5 (both inclusive)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⇒ Unsched prio levels = 6 and 7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To accommodate higher priority messages for SRPT, Homa assigns lowest possible priority to each RPC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Calculated individually for first RPC of every grantable peer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Only first RPC of every grantable peer is granted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450" y="919163"/>
            <a:ext cx="38862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461" y="0"/>
            <a:ext cx="414707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Lowest Priority Assignment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363" y="1320951"/>
            <a:ext cx="5171275" cy="33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/>
        </p:nvSpPr>
        <p:spPr>
          <a:xfrm>
            <a:off x="7372650" y="2371650"/>
            <a:ext cx="17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homa_softirq()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4668575" y="555600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homa_rpc_free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30"/>
          <p:cNvSpPr txBox="1"/>
          <p:nvPr/>
        </p:nvSpPr>
        <p:spPr>
          <a:xfrm>
            <a:off x="4116250" y="2279250"/>
            <a:ext cx="320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homa_remove_from_grantable()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Contains sorting logic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5559650" y="3895350"/>
            <a:ext cx="320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homa_send_grants()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Contains scheduled priority</a:t>
            </a:r>
            <a:r>
              <a:rPr lang="en" sz="1200">
                <a:solidFill>
                  <a:schemeClr val="lt2"/>
                </a:solidFill>
              </a:rPr>
              <a:t> calculation logic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(</a:t>
            </a:r>
            <a:r>
              <a:rPr lang="en" sz="1200">
                <a:solidFill>
                  <a:schemeClr val="lt2"/>
                </a:solidFill>
              </a:rPr>
              <a:t>and</a:t>
            </a:r>
            <a:r>
              <a:rPr lang="en" sz="1200">
                <a:solidFill>
                  <a:schemeClr val="lt2"/>
                </a:solidFill>
              </a:rPr>
              <a:t> </a:t>
            </a:r>
            <a:r>
              <a:rPr lang="e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 sz="1200">
                <a:solidFill>
                  <a:schemeClr val="lt2"/>
                </a:solidFill>
              </a:rPr>
              <a:t> offset calculation logic</a:t>
            </a:r>
            <a:r>
              <a:rPr lang="en" sz="1200">
                <a:solidFill>
                  <a:schemeClr val="lt2"/>
                </a:solidFill>
              </a:rPr>
              <a:t>)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167" name="Google Shape;167;p30"/>
          <p:cNvCxnSpPr>
            <a:stCxn id="163" idx="2"/>
            <a:endCxn id="166" idx="0"/>
          </p:cNvCxnSpPr>
          <p:nvPr/>
        </p:nvCxnSpPr>
        <p:spPr>
          <a:xfrm flipH="1">
            <a:off x="7163850" y="2771850"/>
            <a:ext cx="1094400" cy="112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30"/>
          <p:cNvCxnSpPr>
            <a:stCxn id="164" idx="2"/>
            <a:endCxn id="165" idx="0"/>
          </p:cNvCxnSpPr>
          <p:nvPr/>
        </p:nvCxnSpPr>
        <p:spPr>
          <a:xfrm>
            <a:off x="5596925" y="955800"/>
            <a:ext cx="123600" cy="13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30"/>
          <p:cNvCxnSpPr>
            <a:stCxn id="165" idx="2"/>
            <a:endCxn id="166" idx="0"/>
          </p:cNvCxnSpPr>
          <p:nvPr/>
        </p:nvCxnSpPr>
        <p:spPr>
          <a:xfrm>
            <a:off x="5720500" y="2864250"/>
            <a:ext cx="1443300" cy="103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Scheduled Priority Calculation Timing</a:t>
            </a:r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6624025" y="555600"/>
            <a:ext cx="19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homa_rpc_abort()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2" name="Google Shape;172;p30"/>
          <p:cNvCxnSpPr>
            <a:stCxn id="171" idx="2"/>
            <a:endCxn id="165" idx="0"/>
          </p:cNvCxnSpPr>
          <p:nvPr/>
        </p:nvCxnSpPr>
        <p:spPr>
          <a:xfrm flipH="1">
            <a:off x="5720575" y="955800"/>
            <a:ext cx="1872600" cy="13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389600"/>
            <a:ext cx="3804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Alt. title: ‘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 sz="1400"/>
              <a:t> Packet Transmission Timing’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max_sched_prio</a:t>
            </a:r>
            <a:r>
              <a:rPr lang="en" sz="1400"/>
              <a:t> set by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unsched_cutoffs</a:t>
            </a:r>
            <a:r>
              <a:rPr lang="en" sz="1400"/>
              <a:t> array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info. in slides ahead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function call tree for GRANT offset calculation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info. in slides ahead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Calculating Unscheduled Priorities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Message vs Packet</a:t>
            </a:r>
            <a:endParaRPr/>
          </a:p>
        </p:txBody>
      </p:sp>
      <p:pic>
        <p:nvPicPr>
          <p:cNvPr id="61" name="Google Shape;61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25" y="1620850"/>
            <a:ext cx="72390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555600"/>
            <a:ext cx="3451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Unscheduled Priorities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389600"/>
            <a:ext cx="3451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Decided by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unsched_cutoffs</a:t>
            </a:r>
            <a:r>
              <a:rPr lang="en"/>
              <a:t> array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Statically defined values for unscheduled messages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Control</a:t>
            </a:r>
            <a:r>
              <a:rPr lang="en"/>
              <a:t> packets always sent at highest priority level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max_sched_prio = HOMA_MAX_MESSAGE_LENGTH - 1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612800" y="4265800"/>
            <a:ext cx="34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unsched_cutoffs</a:t>
            </a:r>
            <a:r>
              <a:rPr lang="en">
                <a:solidFill>
                  <a:schemeClr val="dk1"/>
                </a:solidFill>
              </a:rPr>
              <a:t> array initialization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cutoff_version</a:t>
            </a:r>
            <a:r>
              <a:rPr lang="en">
                <a:solidFill>
                  <a:schemeClr val="dk1"/>
                </a:solidFill>
              </a:rPr>
              <a:t> = 1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725" y="919150"/>
            <a:ext cx="49339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555600"/>
            <a:ext cx="2960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Cutoffs Initialization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159300" y="1389600"/>
            <a:ext cx="3134100" cy="3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Receiver: Incoming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400"/>
              <a:t> packet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cutoff_version</a:t>
            </a:r>
            <a:r>
              <a:rPr lang="en" sz="1400"/>
              <a:t> is checked with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homa_state-&gt;cutoff_version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Sender: Outgoing</a:t>
            </a:r>
            <a:r>
              <a:rPr lang="en" sz="1400"/>
              <a:t>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400"/>
              <a:t> packet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cutoff_version</a:t>
            </a:r>
            <a:r>
              <a:rPr lang="en" sz="1400"/>
              <a:t> is added from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peer-&gt;cutoff_version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(Every receiver will have a different priority, so each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peer</a:t>
            </a:r>
            <a:r>
              <a:rPr lang="en"/>
              <a:t> structure on sender has to track its receiver data.)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75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7250" y="2980597"/>
            <a:ext cx="4917442" cy="193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555600"/>
            <a:ext cx="2987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11700" y="1389600"/>
            <a:ext cx="2987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Initialized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cutoff_version = 0</a:t>
            </a:r>
            <a:r>
              <a:rPr lang="en" sz="1400"/>
              <a:t> will cause a mismatch with receiver, which is initialized with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cutoff_version = 1</a:t>
            </a:r>
            <a:r>
              <a:rPr lang="en" sz="1400"/>
              <a:t>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Version mismatch causes receiver to send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CUTOFFS</a:t>
            </a:r>
            <a:r>
              <a:rPr lang="en" sz="1400"/>
              <a:t> packet.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info. on next slide.</a:t>
            </a:r>
            <a:endParaRPr sz="1400"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950" y="1050088"/>
            <a:ext cx="5719501" cy="304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555600"/>
            <a:ext cx="3205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389600"/>
            <a:ext cx="3205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Receiver will always have latest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cutoff_version</a:t>
            </a:r>
            <a:r>
              <a:rPr lang="en" sz="1400"/>
              <a:t> as it is the driver of communication and it updates priorities.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Time (unit: Jiffies) is checked to not send multiple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CUTOFFS</a:t>
            </a:r>
            <a:r>
              <a:rPr lang="en" sz="1400"/>
              <a:t> packets to same sender when packets are </a:t>
            </a:r>
            <a:r>
              <a:rPr lang="en" sz="1400"/>
              <a:t>continuously arriving</a:t>
            </a:r>
            <a:endParaRPr sz="1400"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200" y="1221262"/>
            <a:ext cx="5474400" cy="2700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Calculating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in keeping link utilization ~100%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currently a static config. </a:t>
            </a:r>
            <a:r>
              <a:rPr lang="en"/>
              <a:t>parameter in receiver for all its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hould ideally be frequently dynamically calculated per peer by receiver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Calculating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>
                <a:solidFill>
                  <a:schemeClr val="dk1"/>
                </a:solidFill>
              </a:rPr>
              <a:t> Offset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</p:txBody>
      </p:sp>
      <p:sp>
        <p:nvSpPr>
          <p:cNvPr id="233" name="Google Shape;23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Offset indicates permission to send bytes up to a particular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offset </a:t>
            </a:r>
            <a:r>
              <a:rPr lang="en" sz="2000"/>
              <a:t>≤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total_msg_length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Optimal amount of newly granted data: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to keep link utilization ~100%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(At sender)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message length =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Sent data offset =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b="1" lang="en"/>
              <a:t> offset received</a:t>
            </a:r>
            <a:r>
              <a:rPr lang="en"/>
              <a:t> = 45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⇒ Data sent = bytes 21 to 45 (should be ~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40"/>
          <p:cNvPicPr preferRelativeResize="0"/>
          <p:nvPr/>
        </p:nvPicPr>
        <p:blipFill rotWithShape="1">
          <a:blip r:embed="rId3">
            <a:alphaModFix/>
          </a:blip>
          <a:srcRect b="49469" l="0" r="0" t="0"/>
          <a:stretch/>
        </p:blipFill>
        <p:spPr>
          <a:xfrm>
            <a:off x="1042100" y="407667"/>
            <a:ext cx="7059803" cy="43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40"/>
          <p:cNvSpPr txBox="1"/>
          <p:nvPr/>
        </p:nvSpPr>
        <p:spPr>
          <a:xfrm>
            <a:off x="6910900" y="4642575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</a:t>
            </a:r>
            <a:r>
              <a:rPr lang="en">
                <a:solidFill>
                  <a:schemeClr val="dk1"/>
                </a:solidFill>
              </a:rPr>
              <a:t>ntinued…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3">
            <a:alphaModFix/>
          </a:blip>
          <a:srcRect b="0" l="0" r="0" t="50529"/>
          <a:stretch/>
        </p:blipFill>
        <p:spPr>
          <a:xfrm>
            <a:off x="966463" y="407674"/>
            <a:ext cx="7211077" cy="432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 txBox="1"/>
          <p:nvPr/>
        </p:nvSpPr>
        <p:spPr>
          <a:xfrm>
            <a:off x="966475" y="71575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…</a:t>
            </a:r>
            <a:r>
              <a:rPr lang="en">
                <a:solidFill>
                  <a:schemeClr val="dk1"/>
                </a:solidFill>
              </a:rPr>
              <a:t>continued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Homa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Message-oriented (RPCs)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Connectionless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Shortest Remaining Processing Time (SRPT) Scheduling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Receiver-driven Congestion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out-of-order packet tolerance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per-packet acknowledgements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At-least-once semantics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/>
        </p:nvSpPr>
        <p:spPr>
          <a:xfrm>
            <a:off x="7372650" y="2371650"/>
            <a:ext cx="17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homa_softirq()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42"/>
          <p:cNvSpPr txBox="1"/>
          <p:nvPr/>
        </p:nvSpPr>
        <p:spPr>
          <a:xfrm>
            <a:off x="4668575" y="555600"/>
            <a:ext cx="1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homa_rpc_free()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42"/>
          <p:cNvSpPr txBox="1"/>
          <p:nvPr/>
        </p:nvSpPr>
        <p:spPr>
          <a:xfrm>
            <a:off x="4116250" y="2279250"/>
            <a:ext cx="320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homa_remove_from_grantable()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Contains sorting logic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42"/>
          <p:cNvSpPr txBox="1"/>
          <p:nvPr/>
        </p:nvSpPr>
        <p:spPr>
          <a:xfrm>
            <a:off x="5559650" y="3895350"/>
            <a:ext cx="3208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homa_send_grants()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Contains </a:t>
            </a:r>
            <a:r>
              <a:rPr lang="en" sz="12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 sz="1200">
                <a:solidFill>
                  <a:schemeClr val="lt2"/>
                </a:solidFill>
              </a:rPr>
              <a:t> offset calculation logic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(and scheduled priority calculation logic)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42"/>
          <p:cNvCxnSpPr>
            <a:stCxn id="250" idx="2"/>
            <a:endCxn id="253" idx="0"/>
          </p:cNvCxnSpPr>
          <p:nvPr/>
        </p:nvCxnSpPr>
        <p:spPr>
          <a:xfrm flipH="1">
            <a:off x="7163850" y="2771850"/>
            <a:ext cx="1094400" cy="112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5" name="Google Shape;255;p42"/>
          <p:cNvCxnSpPr>
            <a:stCxn id="251" idx="2"/>
            <a:endCxn id="252" idx="0"/>
          </p:cNvCxnSpPr>
          <p:nvPr/>
        </p:nvCxnSpPr>
        <p:spPr>
          <a:xfrm>
            <a:off x="5596925" y="955800"/>
            <a:ext cx="123600" cy="13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42"/>
          <p:cNvCxnSpPr>
            <a:stCxn id="252" idx="2"/>
            <a:endCxn id="253" idx="0"/>
          </p:cNvCxnSpPr>
          <p:nvPr/>
        </p:nvCxnSpPr>
        <p:spPr>
          <a:xfrm>
            <a:off x="5720500" y="2864250"/>
            <a:ext cx="1443300" cy="103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555600"/>
            <a:ext cx="4260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 Calculation Timing</a:t>
            </a:r>
            <a:endParaRPr/>
          </a:p>
        </p:txBody>
      </p:sp>
      <p:sp>
        <p:nvSpPr>
          <p:cNvPr id="258" name="Google Shape;258;p42"/>
          <p:cNvSpPr txBox="1"/>
          <p:nvPr/>
        </p:nvSpPr>
        <p:spPr>
          <a:xfrm>
            <a:off x="6624025" y="555600"/>
            <a:ext cx="193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homa_rpc_abort()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9" name="Google Shape;259;p42"/>
          <p:cNvCxnSpPr>
            <a:stCxn id="258" idx="2"/>
            <a:endCxn id="252" idx="0"/>
          </p:cNvCxnSpPr>
          <p:nvPr/>
        </p:nvCxnSpPr>
        <p:spPr>
          <a:xfrm flipH="1">
            <a:off x="5720575" y="955800"/>
            <a:ext cx="1872600" cy="132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389600"/>
            <a:ext cx="3804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Alt. title: ‘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 sz="1400"/>
              <a:t> Packet Transmission Timing’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max_sched_prio</a:t>
            </a:r>
            <a:r>
              <a:rPr lang="en" sz="1400"/>
              <a:t> set by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unsched_cutoffs</a:t>
            </a:r>
            <a:r>
              <a:rPr lang="en" sz="1400"/>
              <a:t> array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More info. in slides ahead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function call tree for Scheduled Priority Calculation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 already seen in slides before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Calculating Unscheduled Bytes Offset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Unscheduled Bytes Offset</a:t>
            </a:r>
            <a:endParaRPr/>
          </a:p>
        </p:txBody>
      </p:sp>
      <p:sp>
        <p:nvSpPr>
          <p:cNvPr id="272" name="Google Shape;27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at sender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(At sender)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Total message length = 100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Calculated unschedules bytes offset = 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⇒ Data sent = bytes 1 to 20</a:t>
            </a:r>
            <a:r>
              <a:rPr lang="en"/>
              <a:t> (should at least be ~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Rationale behind formula to decide unscheduled bytes offset not clear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650" y="152400"/>
            <a:ext cx="637870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/>
        </p:nvSpPr>
        <p:spPr>
          <a:xfrm>
            <a:off x="3726150" y="2049375"/>
            <a:ext cx="1691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homa_sendmsg()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</a:t>
            </a:r>
            <a:r>
              <a:rPr lang="en" sz="1200">
                <a:solidFill>
                  <a:schemeClr val="lt2"/>
                </a:solidFill>
              </a:rPr>
              <a:t>aller?</a:t>
            </a:r>
            <a:endParaRPr sz="1200">
              <a:solidFill>
                <a:schemeClr val="lt2"/>
              </a:solidFill>
            </a:endParaRPr>
          </a:p>
        </p:txBody>
      </p:sp>
      <p:sp>
        <p:nvSpPr>
          <p:cNvPr id="283" name="Google Shape;283;p46"/>
          <p:cNvSpPr txBox="1"/>
          <p:nvPr/>
        </p:nvSpPr>
        <p:spPr>
          <a:xfrm>
            <a:off x="3198450" y="3215600"/>
            <a:ext cx="2747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homa_message_out_init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</a:rPr>
              <a:t>Contains u</a:t>
            </a:r>
            <a:r>
              <a:rPr lang="en" sz="1200">
                <a:solidFill>
                  <a:schemeClr val="lt2"/>
                </a:solidFill>
              </a:rPr>
              <a:t>nscheduled bytes offset calculation</a:t>
            </a:r>
            <a:r>
              <a:rPr lang="en" sz="1200">
                <a:solidFill>
                  <a:schemeClr val="lt2"/>
                </a:solidFill>
              </a:rPr>
              <a:t> logic</a:t>
            </a:r>
            <a:endParaRPr sz="1200">
              <a:solidFill>
                <a:schemeClr val="lt2"/>
              </a:solidFill>
            </a:endParaRPr>
          </a:p>
        </p:txBody>
      </p:sp>
      <p:cxnSp>
        <p:nvCxnSpPr>
          <p:cNvPr id="284" name="Google Shape;284;p46"/>
          <p:cNvCxnSpPr>
            <a:stCxn id="282" idx="2"/>
            <a:endCxn id="283" idx="0"/>
          </p:cNvCxnSpPr>
          <p:nvPr/>
        </p:nvCxnSpPr>
        <p:spPr>
          <a:xfrm>
            <a:off x="4571850" y="2634375"/>
            <a:ext cx="300" cy="581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Unscheduled Bytes Offset Calculation Timing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Homa Algorithms</a:t>
            </a:r>
            <a:endParaRPr/>
          </a:p>
        </p:txBody>
      </p:sp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That Did Not Work Out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Homa module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errors that could not be debugged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have to ask Prof. Ousterhout for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up CloudLab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 in successful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Allocating exact infrastructure with Switch control tricky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HomaModule GitHub repo</a:t>
            </a:r>
            <a:r>
              <a:rPr lang="en"/>
              <a:t> does not have sufficient instructions to set up environment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Tentative Future Plans</a:t>
            </a:r>
            <a:endParaRPr/>
          </a:p>
        </p:txBody>
      </p:sp>
      <p:sp>
        <p:nvSpPr>
          <p:cNvPr id="303" name="Google Shape;30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Prof. Ousterhout for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up CloudLab environment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Homa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Homa experiments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09" name="Google Shape;30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Homa: </a:t>
            </a:r>
            <a:r>
              <a:rPr lang="en" u="sng">
                <a:solidFill>
                  <a:schemeClr val="hlink"/>
                </a:solidFill>
                <a:hlinkClick r:id="rId3"/>
              </a:rPr>
              <a:t>networking.harshkapadia.me/homa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Code image generator: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ray.so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Array diagrams: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draw.io</a:t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Sender vs Receiver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→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Sender: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Receiver: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→ Receiver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Sender: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Receiver: Client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55600"/>
            <a:ext cx="3516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Homa Protocol 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389600"/>
            <a:ext cx="351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On receiving message from top layer, sender blindly sends unscheduled portion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Sender can send further scheduled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packets only if receiver authorises through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packet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usually requests for ‘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</a:t>
            </a:r>
            <a:r>
              <a:rPr lang="en"/>
              <a:t> bytes’ worth outstanding data to keep transmission uninterrupted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600" y="333375"/>
            <a:ext cx="44005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55600"/>
            <a:ext cx="4215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Homa Working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389600"/>
            <a:ext cx="4215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RPC Request, RPC Response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ACK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NEED_ACK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Priority levels: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P0</a:t>
            </a:r>
            <a:r>
              <a:rPr lang="en"/>
              <a:t> (lowest)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P7</a:t>
            </a:r>
            <a:r>
              <a:rPr lang="en"/>
              <a:t> (highest)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789" y="0"/>
            <a:ext cx="43332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32871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</a:t>
            </a:r>
            <a:r>
              <a:rPr lang="en"/>
              <a:t>Homa Linux Architecture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3287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Transmit (top):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homa_send()</a:t>
            </a:r>
            <a:r>
              <a:rPr lang="en"/>
              <a:t> → copy packets → TSO/GSO → Homa, IP layer → NIC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Receive (bottom): NIC (RSS) → Interrupt → NAPI (GRO, SoftIRQ core choosing) → SoftIRQ (network stack traversal) → copy packets →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homa_recv()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780" y="869400"/>
            <a:ext cx="5312570" cy="36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Sorting RPCs and Peers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Homa Algorithms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Sorting RPCs and Peers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Priorities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rtt_bytes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GRANT</a:t>
            </a:r>
            <a:r>
              <a:rPr lang="en"/>
              <a:t>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Calculating Unscheduled Bytes Offset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