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al Rounded MT Bold" panose="020F0704030504030204" pitchFamily="34" charset="0"/>
      <p:regular r:id="rId16"/>
    </p:embeddedFont>
    <p:embeddedFont>
      <p:font typeface="Bebas Neue" panose="020B0606020202050201" pitchFamily="34" charset="0"/>
      <p:regular r:id="rId17"/>
    </p:embeddedFont>
    <p:embeddedFont>
      <p:font typeface="Bebas Neue Bold" panose="020B0604020202020204" charset="0"/>
      <p:regular r:id="rId18"/>
    </p:embeddedFont>
    <p:embeddedFont>
      <p:font typeface="Calibri" panose="020F0502020204030204" pitchFamily="34" charset="0"/>
      <p:regular r:id="rId19"/>
      <p:bold r:id="rId20"/>
      <p:italic r:id="rId21"/>
      <p:boldItalic r:id="rId22"/>
    </p:embeddedFont>
    <p:embeddedFont>
      <p:font typeface="Canva Sans" panose="020B0604020202020204" charset="0"/>
      <p:regular r:id="rId23"/>
    </p:embeddedFont>
    <p:embeddedFont>
      <p:font typeface="Canva Sans Bold" panose="020B0604020202020204" charset="0"/>
      <p:regular r:id="rId24"/>
    </p:embeddedFont>
    <p:embeddedFont>
      <p:font typeface="Poppins" panose="00000500000000000000" pitchFamily="2" charset="0"/>
      <p:regular r:id="rId25"/>
    </p:embeddedFont>
    <p:embeddedFont>
      <p:font typeface="Poppins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7" d="100"/>
          <a:sy n="37" d="100"/>
        </p:scale>
        <p:origin x="73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3972714" y="777314"/>
            <a:ext cx="10342571" cy="3308160"/>
          </a:xfrm>
          <a:prstGeom prst="rect">
            <a:avLst/>
          </a:prstGeom>
        </p:spPr>
        <p:txBody>
          <a:bodyPr lIns="0" tIns="0" rIns="0" bIns="0" rtlCol="0" anchor="t">
            <a:spAutoFit/>
          </a:bodyPr>
          <a:lstStyle/>
          <a:p>
            <a:pPr algn="ctr">
              <a:lnSpc>
                <a:spcPts val="12642"/>
              </a:lnSpc>
            </a:pPr>
            <a:r>
              <a:rPr lang="en-US" sz="12642">
                <a:solidFill>
                  <a:srgbClr val="000000"/>
                </a:solidFill>
                <a:latin typeface="Bebas Neue Bold"/>
              </a:rPr>
              <a:t>USED CAR PRICE PREDICTION</a:t>
            </a:r>
          </a:p>
        </p:txBody>
      </p:sp>
      <p:grpSp>
        <p:nvGrpSpPr>
          <p:cNvPr id="3" name="Group 3"/>
          <p:cNvGrpSpPr/>
          <p:nvPr/>
        </p:nvGrpSpPr>
        <p:grpSpPr>
          <a:xfrm>
            <a:off x="16981873"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28700" y="8963574"/>
            <a:ext cx="6679389" cy="522777"/>
          </a:xfrm>
          <a:prstGeom prst="rect">
            <a:avLst/>
          </a:prstGeom>
        </p:spPr>
        <p:txBody>
          <a:bodyPr lIns="0" tIns="0" rIns="0" bIns="0" rtlCol="0" anchor="t">
            <a:spAutoFit/>
          </a:bodyPr>
          <a:lstStyle/>
          <a:p>
            <a:pPr algn="ctr">
              <a:lnSpc>
                <a:spcPts val="4260"/>
              </a:lnSpc>
            </a:pPr>
            <a:r>
              <a:rPr lang="en-US" sz="3043" spc="456">
                <a:solidFill>
                  <a:srgbClr val="000000"/>
                </a:solidFill>
                <a:latin typeface="Bebas Neue"/>
              </a:rPr>
              <a:t>Supervisor: Prof. Manisha Dumbre</a:t>
            </a:r>
          </a:p>
        </p:txBody>
      </p:sp>
      <p:sp>
        <p:nvSpPr>
          <p:cNvPr id="11" name="AutoShape 11"/>
          <p:cNvSpPr/>
          <p:nvPr/>
        </p:nvSpPr>
        <p:spPr>
          <a:xfrm>
            <a:off x="15992183" y="9097962"/>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6536" b="13313"/>
          <a:stretch>
            <a:fillRect/>
          </a:stretch>
        </p:blipFill>
        <p:spPr>
          <a:xfrm>
            <a:off x="2066640" y="1490493"/>
            <a:ext cx="14154719" cy="8420245"/>
          </a:xfrm>
          <a:prstGeom prst="rect">
            <a:avLst/>
          </a:prstGeom>
        </p:spPr>
      </p:pic>
      <p:sp>
        <p:nvSpPr>
          <p:cNvPr id="3" name="TextBox 3"/>
          <p:cNvSpPr txBox="1"/>
          <p:nvPr/>
        </p:nvSpPr>
        <p:spPr>
          <a:xfrm>
            <a:off x="6858001" y="367935"/>
            <a:ext cx="3984400" cy="88709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Canva Sans Bold"/>
              </a:rPr>
              <a:t>WORKFLOW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grpSp>
        <p:nvGrpSpPr>
          <p:cNvPr id="2" name="Group 2"/>
          <p:cNvGrpSpPr/>
          <p:nvPr/>
        </p:nvGrpSpPr>
        <p:grpSpPr>
          <a:xfrm>
            <a:off x="16986272" y="1121493"/>
            <a:ext cx="277427" cy="27742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4" name="Group 4"/>
          <p:cNvGrpSpPr/>
          <p:nvPr/>
        </p:nvGrpSpPr>
        <p:grpSpPr>
          <a:xfrm>
            <a:off x="16575495" y="1121493"/>
            <a:ext cx="277427" cy="277427"/>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6" name="Group 6"/>
          <p:cNvGrpSpPr/>
          <p:nvPr/>
        </p:nvGrpSpPr>
        <p:grpSpPr>
          <a:xfrm>
            <a:off x="16169118" y="1121493"/>
            <a:ext cx="277427" cy="277427"/>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pic>
        <p:nvPicPr>
          <p:cNvPr id="8" name="Picture 8"/>
          <p:cNvPicPr>
            <a:picLocks noChangeAspect="1"/>
          </p:cNvPicPr>
          <p:nvPr/>
        </p:nvPicPr>
        <p:blipFill>
          <a:blip r:embed="rId2"/>
          <a:srcRect/>
          <a:stretch>
            <a:fillRect/>
          </a:stretch>
        </p:blipFill>
        <p:spPr>
          <a:xfrm>
            <a:off x="4499652" y="4272843"/>
            <a:ext cx="8777500" cy="5688012"/>
          </a:xfrm>
          <a:prstGeom prst="rect">
            <a:avLst/>
          </a:prstGeom>
        </p:spPr>
      </p:pic>
      <p:pic>
        <p:nvPicPr>
          <p:cNvPr id="9" name="Picture 9"/>
          <p:cNvPicPr>
            <a:picLocks noChangeAspect="1"/>
          </p:cNvPicPr>
          <p:nvPr/>
        </p:nvPicPr>
        <p:blipFill>
          <a:blip r:embed="rId3"/>
          <a:srcRect t="1962" b="1962"/>
          <a:stretch>
            <a:fillRect/>
          </a:stretch>
        </p:blipFill>
        <p:spPr>
          <a:xfrm>
            <a:off x="257495" y="2181933"/>
            <a:ext cx="9057281" cy="1564740"/>
          </a:xfrm>
          <a:prstGeom prst="rect">
            <a:avLst/>
          </a:prstGeom>
        </p:spPr>
      </p:pic>
      <p:pic>
        <p:nvPicPr>
          <p:cNvPr id="10" name="Picture 10"/>
          <p:cNvPicPr>
            <a:picLocks noChangeAspect="1"/>
          </p:cNvPicPr>
          <p:nvPr/>
        </p:nvPicPr>
        <p:blipFill>
          <a:blip r:embed="rId4"/>
          <a:srcRect/>
          <a:stretch>
            <a:fillRect/>
          </a:stretch>
        </p:blipFill>
        <p:spPr>
          <a:xfrm>
            <a:off x="9919266" y="2052875"/>
            <a:ext cx="8189633" cy="1819919"/>
          </a:xfrm>
          <a:prstGeom prst="rect">
            <a:avLst/>
          </a:prstGeom>
        </p:spPr>
      </p:pic>
      <p:sp>
        <p:nvSpPr>
          <p:cNvPr id="11" name="TextBox 11"/>
          <p:cNvSpPr txBox="1"/>
          <p:nvPr/>
        </p:nvSpPr>
        <p:spPr>
          <a:xfrm>
            <a:off x="6157232" y="626223"/>
            <a:ext cx="5462340" cy="895291"/>
          </a:xfrm>
          <a:prstGeom prst="rect">
            <a:avLst/>
          </a:prstGeom>
        </p:spPr>
        <p:txBody>
          <a:bodyPr lIns="0" tIns="0" rIns="0" bIns="0" rtlCol="0" anchor="t">
            <a:spAutoFit/>
          </a:bodyPr>
          <a:lstStyle/>
          <a:p>
            <a:pPr algn="ctr">
              <a:lnSpc>
                <a:spcPts val="7353"/>
              </a:lnSpc>
            </a:pPr>
            <a:r>
              <a:rPr lang="en-US" sz="5252">
                <a:solidFill>
                  <a:srgbClr val="000000"/>
                </a:solidFill>
                <a:latin typeface="Canva Sans Bold"/>
              </a:rPr>
              <a:t>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33023" y="373784"/>
            <a:ext cx="15726277" cy="95394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50905" y="256759"/>
            <a:ext cx="15386191" cy="97734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grpSp>
        <p:nvGrpSpPr>
          <p:cNvPr id="2" name="Group 2"/>
          <p:cNvGrpSpPr/>
          <p:nvPr/>
        </p:nvGrpSpPr>
        <p:grpSpPr>
          <a:xfrm>
            <a:off x="16986272" y="1121493"/>
            <a:ext cx="277427" cy="27742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4" name="Group 4"/>
          <p:cNvGrpSpPr/>
          <p:nvPr/>
        </p:nvGrpSpPr>
        <p:grpSpPr>
          <a:xfrm>
            <a:off x="16575495" y="1121493"/>
            <a:ext cx="277427" cy="277427"/>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6" name="Group 6"/>
          <p:cNvGrpSpPr/>
          <p:nvPr/>
        </p:nvGrpSpPr>
        <p:grpSpPr>
          <a:xfrm>
            <a:off x="16169118" y="1121493"/>
            <a:ext cx="277427" cy="277427"/>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8" name="TextBox 8"/>
          <p:cNvSpPr txBox="1"/>
          <p:nvPr/>
        </p:nvSpPr>
        <p:spPr>
          <a:xfrm>
            <a:off x="893140" y="1303671"/>
            <a:ext cx="3904379" cy="935296"/>
          </a:xfrm>
          <a:prstGeom prst="rect">
            <a:avLst/>
          </a:prstGeom>
        </p:spPr>
        <p:txBody>
          <a:bodyPr lIns="0" tIns="0" rIns="0" bIns="0" rtlCol="0" anchor="t">
            <a:spAutoFit/>
          </a:bodyPr>
          <a:lstStyle/>
          <a:p>
            <a:pPr algn="ctr">
              <a:lnSpc>
                <a:spcPts val="7773"/>
              </a:lnSpc>
            </a:pPr>
            <a:r>
              <a:rPr lang="en-US" sz="5552">
                <a:solidFill>
                  <a:srgbClr val="000000"/>
                </a:solidFill>
                <a:latin typeface="Canva Sans Bold"/>
              </a:rPr>
              <a:t>Reference</a:t>
            </a:r>
          </a:p>
        </p:txBody>
      </p:sp>
      <p:sp>
        <p:nvSpPr>
          <p:cNvPr id="9" name="TextBox 9"/>
          <p:cNvSpPr txBox="1"/>
          <p:nvPr/>
        </p:nvSpPr>
        <p:spPr>
          <a:xfrm>
            <a:off x="1845388" y="2487901"/>
            <a:ext cx="15007534" cy="6628009"/>
          </a:xfrm>
          <a:prstGeom prst="rect">
            <a:avLst/>
          </a:prstGeom>
        </p:spPr>
        <p:txBody>
          <a:bodyPr lIns="0" tIns="0" rIns="0" bIns="0" rtlCol="0" anchor="t">
            <a:spAutoFit/>
          </a:bodyPr>
          <a:lstStyle/>
          <a:p>
            <a:pPr algn="just">
              <a:lnSpc>
                <a:spcPts val="3781"/>
              </a:lnSpc>
            </a:pPr>
            <a:r>
              <a:rPr lang="en-US" sz="2700">
                <a:solidFill>
                  <a:srgbClr val="000000"/>
                </a:solidFill>
                <a:latin typeface="Poppins"/>
              </a:rPr>
              <a:t>[1] Sameerchand Pudaruth, “Predicting the Price of Used Cars using Machine </a:t>
            </a:r>
          </a:p>
          <a:p>
            <a:pPr algn="just">
              <a:lnSpc>
                <a:spcPts val="3781"/>
              </a:lnSpc>
            </a:pPr>
            <a:r>
              <a:rPr lang="en-US" sz="2700">
                <a:solidFill>
                  <a:srgbClr val="000000"/>
                </a:solidFill>
                <a:latin typeface="Poppins"/>
              </a:rPr>
              <a:t>Learning Techniques” ;(IJICT 2014) Accessed: Sep. 5, 2022 [Online] Available: </a:t>
            </a:r>
          </a:p>
          <a:p>
            <a:pPr algn="just">
              <a:lnSpc>
                <a:spcPts val="3781"/>
              </a:lnSpc>
            </a:pPr>
            <a:r>
              <a:rPr lang="en-US" sz="2700">
                <a:solidFill>
                  <a:srgbClr val="000000"/>
                </a:solidFill>
                <a:latin typeface="Poppins"/>
              </a:rPr>
              <a:t>http://ripublication.com/irph/ijict_spl/ijictv4n7spl_17.pdf </a:t>
            </a:r>
          </a:p>
          <a:p>
            <a:pPr algn="just">
              <a:lnSpc>
                <a:spcPts val="3781"/>
              </a:lnSpc>
            </a:pPr>
            <a:endParaRPr lang="en-US" sz="2700">
              <a:solidFill>
                <a:srgbClr val="000000"/>
              </a:solidFill>
              <a:latin typeface="Poppins"/>
            </a:endParaRPr>
          </a:p>
          <a:p>
            <a:pPr algn="just">
              <a:lnSpc>
                <a:spcPts val="3781"/>
              </a:lnSpc>
            </a:pPr>
            <a:r>
              <a:rPr lang="en-US" sz="2700">
                <a:solidFill>
                  <a:srgbClr val="000000"/>
                </a:solidFill>
                <a:latin typeface="Poppins"/>
              </a:rPr>
              <a:t>[2] Enis gegic, Becir Isakovic, Dino Keco, Zerina Masetic, Jasmin Kevric, ”Car Price </a:t>
            </a:r>
          </a:p>
          <a:p>
            <a:pPr algn="just">
              <a:lnSpc>
                <a:spcPts val="3781"/>
              </a:lnSpc>
            </a:pPr>
            <a:r>
              <a:rPr lang="en-US" sz="2700">
                <a:solidFill>
                  <a:srgbClr val="000000"/>
                </a:solidFill>
                <a:latin typeface="Poppins"/>
              </a:rPr>
              <a:t>Prediction Using Machine Learning”; (TEM Journal 2019) Accessed: Sep. 5, 2022 </a:t>
            </a:r>
          </a:p>
          <a:p>
            <a:pPr algn="just">
              <a:lnSpc>
                <a:spcPts val="3781"/>
              </a:lnSpc>
            </a:pPr>
            <a:r>
              <a:rPr lang="en-US" sz="2700">
                <a:solidFill>
                  <a:srgbClr val="000000"/>
                </a:solidFill>
                <a:latin typeface="Poppins"/>
              </a:rPr>
              <a:t>[Online].Available:https://www.temjournal.com/content/81/TEMJournalFebruary2019</a:t>
            </a:r>
          </a:p>
          <a:p>
            <a:pPr algn="just">
              <a:lnSpc>
                <a:spcPts val="3781"/>
              </a:lnSpc>
            </a:pPr>
            <a:r>
              <a:rPr lang="en-US" sz="2700">
                <a:solidFill>
                  <a:srgbClr val="000000"/>
                </a:solidFill>
                <a:latin typeface="Poppins"/>
              </a:rPr>
              <a:t>_113_118.pdf </a:t>
            </a:r>
          </a:p>
          <a:p>
            <a:pPr algn="just">
              <a:lnSpc>
                <a:spcPts val="3781"/>
              </a:lnSpc>
            </a:pPr>
            <a:endParaRPr lang="en-US" sz="2700">
              <a:solidFill>
                <a:srgbClr val="000000"/>
              </a:solidFill>
              <a:latin typeface="Poppins"/>
            </a:endParaRPr>
          </a:p>
          <a:p>
            <a:pPr algn="just">
              <a:lnSpc>
                <a:spcPts val="3781"/>
              </a:lnSpc>
            </a:pPr>
            <a:r>
              <a:rPr lang="en-US" sz="2700">
                <a:solidFill>
                  <a:srgbClr val="000000"/>
                </a:solidFill>
                <a:latin typeface="Poppins"/>
              </a:rPr>
              <a:t>[3] Nitis Monburinon, Prajak Chertchom, Thongchai Kaewkiriya, Suwat Rungpheung, </a:t>
            </a:r>
          </a:p>
          <a:p>
            <a:pPr algn="just">
              <a:lnSpc>
                <a:spcPts val="3781"/>
              </a:lnSpc>
            </a:pPr>
            <a:r>
              <a:rPr lang="en-US" sz="2700">
                <a:solidFill>
                  <a:srgbClr val="000000"/>
                </a:solidFill>
                <a:latin typeface="Poppins"/>
              </a:rPr>
              <a:t>Sabir Buya, Pitchayakit Boonpou, “Prediction of Prices for Used Car by using </a:t>
            </a:r>
          </a:p>
          <a:p>
            <a:pPr algn="just">
              <a:lnSpc>
                <a:spcPts val="3781"/>
              </a:lnSpc>
            </a:pPr>
            <a:r>
              <a:rPr lang="en-US" sz="2700">
                <a:solidFill>
                  <a:srgbClr val="000000"/>
                </a:solidFill>
                <a:latin typeface="Poppins"/>
              </a:rPr>
              <a:t>Regression Models” (ICBIR 2018) Accessed: Sep. 21, 2022 [Online]. Available: </a:t>
            </a:r>
          </a:p>
          <a:p>
            <a:pPr algn="just">
              <a:lnSpc>
                <a:spcPts val="3781"/>
              </a:lnSpc>
            </a:pPr>
            <a:r>
              <a:rPr lang="en-US" sz="2700">
                <a:solidFill>
                  <a:srgbClr val="000000"/>
                </a:solidFill>
                <a:latin typeface="Poppins"/>
              </a:rPr>
              <a:t>https://www.researchgate.net/publication/325910184_Prediction_of_prices_for_used_</a:t>
            </a:r>
          </a:p>
          <a:p>
            <a:pPr algn="just">
              <a:lnSpc>
                <a:spcPts val="3781"/>
              </a:lnSpc>
              <a:spcBef>
                <a:spcPct val="0"/>
              </a:spcBef>
            </a:pPr>
            <a:r>
              <a:rPr lang="en-US" sz="2700">
                <a:solidFill>
                  <a:srgbClr val="000000"/>
                </a:solidFill>
                <a:latin typeface="Poppins"/>
              </a:rPr>
              <a:t>car_by_using_regression_models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02 of 15</a:t>
            </a:r>
          </a:p>
        </p:txBody>
      </p:sp>
      <p:grpSp>
        <p:nvGrpSpPr>
          <p:cNvPr id="3" name="Group 3"/>
          <p:cNvGrpSpPr/>
          <p:nvPr/>
        </p:nvGrpSpPr>
        <p:grpSpPr>
          <a:xfrm>
            <a:off x="16986272"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33100" y="2859770"/>
            <a:ext cx="16230600" cy="3943506"/>
          </a:xfrm>
          <a:prstGeom prst="rect">
            <a:avLst/>
          </a:prstGeom>
        </p:spPr>
        <p:txBody>
          <a:bodyPr lIns="0" tIns="0" rIns="0" bIns="0" rtlCol="0" anchor="t">
            <a:spAutoFit/>
          </a:bodyPr>
          <a:lstStyle/>
          <a:p>
            <a:pPr marL="690863" lvl="1" indent="-345432" algn="just">
              <a:lnSpc>
                <a:spcPts val="4479"/>
              </a:lnSpc>
              <a:spcBef>
                <a:spcPct val="0"/>
              </a:spcBef>
              <a:buFont typeface="Arial"/>
              <a:buChar char="•"/>
            </a:pPr>
            <a:r>
              <a:rPr lang="en-US" sz="3199">
                <a:solidFill>
                  <a:srgbClr val="000000"/>
                </a:solidFill>
                <a:latin typeface="Canva Sans"/>
              </a:rPr>
              <a:t>The focus of this project is developing machine learning models that can accurately estimate the price of a used car based on its features, in order to make informed purchases. </a:t>
            </a:r>
          </a:p>
          <a:p>
            <a:pPr algn="just">
              <a:lnSpc>
                <a:spcPts val="4479"/>
              </a:lnSpc>
              <a:spcBef>
                <a:spcPct val="0"/>
              </a:spcBef>
            </a:pPr>
            <a:endParaRPr lang="en-US" sz="3199">
              <a:solidFill>
                <a:srgbClr val="000000"/>
              </a:solidFill>
              <a:latin typeface="Canva Sans"/>
            </a:endParaRPr>
          </a:p>
          <a:p>
            <a:pPr marL="690863" lvl="1" indent="-345432" algn="just">
              <a:lnSpc>
                <a:spcPts val="4479"/>
              </a:lnSpc>
              <a:spcBef>
                <a:spcPct val="0"/>
              </a:spcBef>
              <a:buFont typeface="Arial"/>
              <a:buChar char="•"/>
            </a:pPr>
            <a:r>
              <a:rPr lang="en-US" sz="3199">
                <a:solidFill>
                  <a:srgbClr val="000000"/>
                </a:solidFill>
                <a:latin typeface="Canva Sans"/>
              </a:rPr>
              <a:t> A user interface has been developed that gets input from any user and will display the price of the car according to user inputs.</a:t>
            </a:r>
          </a:p>
          <a:p>
            <a:pPr marL="690863" lvl="1" indent="-345432" algn="just">
              <a:lnSpc>
                <a:spcPts val="4479"/>
              </a:lnSpc>
              <a:spcBef>
                <a:spcPct val="0"/>
              </a:spcBef>
              <a:buFont typeface="Arial"/>
              <a:buChar char="•"/>
            </a:pPr>
            <a:r>
              <a:rPr lang="en-US" sz="3199">
                <a:solidFill>
                  <a:srgbClr val="000000"/>
                </a:solidFill>
                <a:latin typeface="Canva Sans"/>
              </a:rPr>
              <a:t>Depending on the various parameters we determine the price of the car.</a:t>
            </a:r>
          </a:p>
        </p:txBody>
      </p:sp>
      <p:sp>
        <p:nvSpPr>
          <p:cNvPr id="10" name="TextBox 10"/>
          <p:cNvSpPr txBox="1"/>
          <p:nvPr/>
        </p:nvSpPr>
        <p:spPr>
          <a:xfrm>
            <a:off x="4038600" y="673785"/>
            <a:ext cx="9372600" cy="1450269"/>
          </a:xfrm>
          <a:prstGeom prst="rect">
            <a:avLst/>
          </a:prstGeom>
        </p:spPr>
        <p:txBody>
          <a:bodyPr wrap="square" lIns="0" tIns="0" rIns="0" bIns="0" rtlCol="0" anchor="t">
            <a:spAutoFit/>
          </a:bodyPr>
          <a:lstStyle/>
          <a:p>
            <a:pPr algn="ctr">
              <a:lnSpc>
                <a:spcPts val="12599"/>
              </a:lnSpc>
            </a:pPr>
            <a:r>
              <a:rPr lang="en-US" sz="7200" dirty="0">
                <a:solidFill>
                  <a:srgbClr val="000000"/>
                </a:solidFill>
                <a:latin typeface="Canva Sans Bold"/>
              </a:rPr>
              <a:t>INTRODUCTION</a:t>
            </a:r>
          </a:p>
        </p:txBody>
      </p:sp>
      <p:sp>
        <p:nvSpPr>
          <p:cNvPr id="11" name="AutoShape 11"/>
          <p:cNvSpPr/>
          <p:nvPr/>
        </p:nvSpPr>
        <p:spPr>
          <a:xfrm>
            <a:off x="15857869" y="9556186"/>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03 of 15</a:t>
            </a:r>
          </a:p>
        </p:txBody>
      </p:sp>
      <p:grpSp>
        <p:nvGrpSpPr>
          <p:cNvPr id="3" name="Group 3"/>
          <p:cNvGrpSpPr/>
          <p:nvPr/>
        </p:nvGrpSpPr>
        <p:grpSpPr>
          <a:xfrm>
            <a:off x="16986272"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28700" y="1174482"/>
            <a:ext cx="2896227" cy="770195"/>
          </a:xfrm>
          <a:prstGeom prst="rect">
            <a:avLst/>
          </a:prstGeom>
        </p:spPr>
        <p:txBody>
          <a:bodyPr lIns="0" tIns="0" rIns="0" bIns="0" rtlCol="0" anchor="t">
            <a:spAutoFit/>
          </a:bodyPr>
          <a:lstStyle/>
          <a:p>
            <a:pPr algn="ctr">
              <a:lnSpc>
                <a:spcPts val="6373"/>
              </a:lnSpc>
            </a:pPr>
            <a:r>
              <a:rPr lang="en-US" sz="4552">
                <a:solidFill>
                  <a:srgbClr val="000000"/>
                </a:solidFill>
                <a:latin typeface="Canva Sans Bold"/>
              </a:rPr>
              <a:t>Objective:</a:t>
            </a:r>
          </a:p>
        </p:txBody>
      </p:sp>
      <p:sp>
        <p:nvSpPr>
          <p:cNvPr id="10" name="TextBox 10"/>
          <p:cNvSpPr txBox="1"/>
          <p:nvPr/>
        </p:nvSpPr>
        <p:spPr>
          <a:xfrm>
            <a:off x="1028700" y="2991497"/>
            <a:ext cx="16235000" cy="3323018"/>
          </a:xfrm>
          <a:prstGeom prst="rect">
            <a:avLst/>
          </a:prstGeom>
        </p:spPr>
        <p:txBody>
          <a:bodyPr lIns="0" tIns="0" rIns="0" bIns="0" rtlCol="0" anchor="t">
            <a:spAutoFit/>
          </a:bodyPr>
          <a:lstStyle/>
          <a:p>
            <a:pPr marL="817895" lvl="1" indent="-408947" algn="just">
              <a:lnSpc>
                <a:spcPts val="5303"/>
              </a:lnSpc>
              <a:buFont typeface="Arial"/>
              <a:buChar char="•"/>
            </a:pPr>
            <a:r>
              <a:rPr lang="en-US" sz="3788">
                <a:solidFill>
                  <a:srgbClr val="000000"/>
                </a:solidFill>
                <a:latin typeface="Canva Sans"/>
              </a:rPr>
              <a:t>To develop an efficient and effective model which predicts the price of a used car according to user’s inputs.</a:t>
            </a:r>
          </a:p>
          <a:p>
            <a:pPr marL="817895" lvl="1" indent="-408947" algn="just">
              <a:lnSpc>
                <a:spcPts val="5303"/>
              </a:lnSpc>
              <a:buFont typeface="Arial"/>
              <a:buChar char="•"/>
            </a:pPr>
            <a:r>
              <a:rPr lang="en-US" sz="3788">
                <a:solidFill>
                  <a:srgbClr val="000000"/>
                </a:solidFill>
                <a:latin typeface="Canva Sans"/>
              </a:rPr>
              <a:t>To achieve good accuracy.</a:t>
            </a:r>
          </a:p>
          <a:p>
            <a:pPr marL="817895" lvl="1" indent="-408947" algn="just">
              <a:lnSpc>
                <a:spcPts val="5303"/>
              </a:lnSpc>
              <a:spcBef>
                <a:spcPct val="0"/>
              </a:spcBef>
              <a:buFont typeface="Arial"/>
              <a:buChar char="•"/>
            </a:pPr>
            <a:r>
              <a:rPr lang="en-US" sz="3788">
                <a:solidFill>
                  <a:srgbClr val="000000"/>
                </a:solidFill>
                <a:latin typeface="Canva Sans"/>
              </a:rPr>
              <a:t>To develop a User Interface (UI) that is user-friendly and takes input from the user and predicts the price. </a:t>
            </a:r>
          </a:p>
        </p:txBody>
      </p:sp>
      <p:sp>
        <p:nvSpPr>
          <p:cNvPr id="11" name="AutoShape 11"/>
          <p:cNvSpPr/>
          <p:nvPr/>
        </p:nvSpPr>
        <p:spPr>
          <a:xfrm>
            <a:off x="15992183" y="9579097"/>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grpSp>
        <p:nvGrpSpPr>
          <p:cNvPr id="2" name="Group 2"/>
          <p:cNvGrpSpPr/>
          <p:nvPr/>
        </p:nvGrpSpPr>
        <p:grpSpPr>
          <a:xfrm>
            <a:off x="16986272" y="1121493"/>
            <a:ext cx="277427" cy="27742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4" name="Group 4"/>
          <p:cNvGrpSpPr/>
          <p:nvPr/>
        </p:nvGrpSpPr>
        <p:grpSpPr>
          <a:xfrm>
            <a:off x="16575495" y="1121493"/>
            <a:ext cx="277427" cy="277427"/>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6" name="Group 6"/>
          <p:cNvGrpSpPr/>
          <p:nvPr/>
        </p:nvGrpSpPr>
        <p:grpSpPr>
          <a:xfrm>
            <a:off x="16169118" y="1121493"/>
            <a:ext cx="277427" cy="277427"/>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5276219" y="9298057"/>
            <a:ext cx="1986861" cy="358775"/>
          </a:xfrm>
          <a:prstGeom prst="rect">
            <a:avLst/>
          </a:prstGeom>
        </p:spPr>
        <p:txBody>
          <a:bodyPr lIns="0" tIns="0" rIns="0" bIns="0" rtlCol="0" anchor="t">
            <a:spAutoFit/>
          </a:bodyPr>
          <a:lstStyle/>
          <a:p>
            <a:pPr algn="r">
              <a:lnSpc>
                <a:spcPts val="2799"/>
              </a:lnSpc>
            </a:pPr>
            <a:r>
              <a:rPr lang="en-US" sz="1999" dirty="0">
                <a:solidFill>
                  <a:srgbClr val="000000"/>
                </a:solidFill>
                <a:latin typeface="Poppins"/>
              </a:rPr>
              <a:t>Page 04 of 15</a:t>
            </a:r>
          </a:p>
        </p:txBody>
      </p:sp>
      <p:sp>
        <p:nvSpPr>
          <p:cNvPr id="10" name="TextBox 10"/>
          <p:cNvSpPr txBox="1"/>
          <p:nvPr/>
        </p:nvSpPr>
        <p:spPr>
          <a:xfrm>
            <a:off x="893758" y="1102654"/>
            <a:ext cx="16093133" cy="895291"/>
          </a:xfrm>
          <a:prstGeom prst="rect">
            <a:avLst/>
          </a:prstGeom>
        </p:spPr>
        <p:txBody>
          <a:bodyPr lIns="0" tIns="0" rIns="0" bIns="0" rtlCol="0" anchor="t">
            <a:spAutoFit/>
          </a:bodyPr>
          <a:lstStyle/>
          <a:p>
            <a:pPr algn="ctr">
              <a:lnSpc>
                <a:spcPts val="7353"/>
              </a:lnSpc>
            </a:pPr>
            <a:r>
              <a:rPr lang="en-US" sz="5252" dirty="0">
                <a:solidFill>
                  <a:srgbClr val="000000"/>
                </a:solidFill>
                <a:latin typeface="Canva Sans Bold"/>
              </a:rPr>
              <a:t>Literature Survey</a:t>
            </a:r>
          </a:p>
        </p:txBody>
      </p:sp>
      <p:sp>
        <p:nvSpPr>
          <p:cNvPr id="11" name="AutoShape 11"/>
          <p:cNvSpPr/>
          <p:nvPr/>
        </p:nvSpPr>
        <p:spPr>
          <a:xfrm>
            <a:off x="15857868" y="9791700"/>
            <a:ext cx="1267117" cy="0"/>
          </a:xfrm>
          <a:prstGeom prst="line">
            <a:avLst/>
          </a:prstGeom>
          <a:ln w="19050" cap="flat">
            <a:solidFill>
              <a:srgbClr val="000000"/>
            </a:solidFill>
            <a:prstDash val="solid"/>
            <a:headEnd type="none" w="sm" len="sm"/>
            <a:tailEnd type="arrow" w="med" len="sm"/>
          </a:ln>
        </p:spPr>
      </p:sp>
      <p:graphicFrame>
        <p:nvGraphicFramePr>
          <p:cNvPr id="14" name="Table 13"/>
          <p:cNvGraphicFramePr>
            <a:graphicFrameLocks noGrp="1"/>
          </p:cNvGraphicFramePr>
          <p:nvPr>
            <p:extLst>
              <p:ext uri="{D42A27DB-BD31-4B8C-83A1-F6EECF244321}">
                <p14:modId xmlns:p14="http://schemas.microsoft.com/office/powerpoint/2010/main" val="2106945703"/>
              </p:ext>
            </p:extLst>
          </p:nvPr>
        </p:nvGraphicFramePr>
        <p:xfrm>
          <a:off x="1600201" y="2169381"/>
          <a:ext cx="14975913" cy="7117080"/>
        </p:xfrm>
        <a:graphic>
          <a:graphicData uri="http://schemas.openxmlformats.org/drawingml/2006/table">
            <a:tbl>
              <a:tblPr firstRow="1" bandRow="1">
                <a:tableStyleId>{5C22544A-7EE6-4342-B048-85BDC9FD1C3A}</a:tableStyleId>
              </a:tblPr>
              <a:tblGrid>
                <a:gridCol w="4991971">
                  <a:extLst>
                    <a:ext uri="{9D8B030D-6E8A-4147-A177-3AD203B41FA5}">
                      <a16:colId xmlns:a16="http://schemas.microsoft.com/office/drawing/2014/main" val="20000"/>
                    </a:ext>
                  </a:extLst>
                </a:gridCol>
                <a:gridCol w="4991971">
                  <a:extLst>
                    <a:ext uri="{9D8B030D-6E8A-4147-A177-3AD203B41FA5}">
                      <a16:colId xmlns:a16="http://schemas.microsoft.com/office/drawing/2014/main" val="20001"/>
                    </a:ext>
                  </a:extLst>
                </a:gridCol>
                <a:gridCol w="4991971">
                  <a:extLst>
                    <a:ext uri="{9D8B030D-6E8A-4147-A177-3AD203B41FA5}">
                      <a16:colId xmlns:a16="http://schemas.microsoft.com/office/drawing/2014/main" val="20002"/>
                    </a:ext>
                  </a:extLst>
                </a:gridCol>
              </a:tblGrid>
              <a:tr h="1447800">
                <a:tc>
                  <a:txBody>
                    <a:bodyPr/>
                    <a:lstStyle/>
                    <a:p>
                      <a:pPr algn="ctr"/>
                      <a:r>
                        <a:rPr lang="en-US" sz="4500" dirty="0"/>
                        <a:t>YEAR</a:t>
                      </a:r>
                    </a:p>
                  </a:txBody>
                  <a:tcPr/>
                </a:tc>
                <a:tc>
                  <a:txBody>
                    <a:bodyPr/>
                    <a:lstStyle/>
                    <a:p>
                      <a:pPr algn="ctr"/>
                      <a:r>
                        <a:rPr lang="en-US" sz="4500" dirty="0"/>
                        <a:t>NAME OF THE PAPER</a:t>
                      </a:r>
                    </a:p>
                  </a:txBody>
                  <a:tcPr/>
                </a:tc>
                <a:tc>
                  <a:txBody>
                    <a:bodyPr/>
                    <a:lstStyle/>
                    <a:p>
                      <a:pPr algn="ctr"/>
                      <a:r>
                        <a:rPr lang="en-US" sz="4500" dirty="0"/>
                        <a:t>CONTENT</a:t>
                      </a:r>
                    </a:p>
                  </a:txBody>
                  <a:tcPr/>
                </a:tc>
                <a:extLst>
                  <a:ext uri="{0D108BD9-81ED-4DB2-BD59-A6C34878D82A}">
                    <a16:rowId xmlns:a16="http://schemas.microsoft.com/office/drawing/2014/main" val="10000"/>
                  </a:ext>
                </a:extLst>
              </a:tr>
              <a:tr h="1447800">
                <a:tc>
                  <a:txBody>
                    <a:bodyPr/>
                    <a:lstStyle/>
                    <a:p>
                      <a:pPr algn="ctr"/>
                      <a:r>
                        <a:rPr lang="en-US" sz="4200" dirty="0"/>
                        <a:t>2014</a:t>
                      </a:r>
                    </a:p>
                  </a:txBody>
                  <a:tcPr/>
                </a:tc>
                <a:tc>
                  <a:txBody>
                    <a:bodyPr/>
                    <a:lstStyle/>
                    <a:p>
                      <a:r>
                        <a:rPr lang="en-US" sz="3500" dirty="0"/>
                        <a:t>Predicting</a:t>
                      </a:r>
                      <a:r>
                        <a:rPr lang="en-US" sz="3500" baseline="0" dirty="0"/>
                        <a:t> the price of used cars using machine learning techniques.</a:t>
                      </a:r>
                      <a:endParaRPr lang="en-US" sz="3500" dirty="0"/>
                    </a:p>
                  </a:txBody>
                  <a:tcPr/>
                </a:tc>
                <a:tc>
                  <a:txBody>
                    <a:bodyPr/>
                    <a:lstStyle/>
                    <a:p>
                      <a:r>
                        <a:rPr lang="en-US" sz="2200" dirty="0"/>
                        <a:t>Different Techniques like multiple linear regression</a:t>
                      </a:r>
                      <a:r>
                        <a:rPr lang="en-US" sz="2200" baseline="0" dirty="0"/>
                        <a:t> </a:t>
                      </a:r>
                      <a:r>
                        <a:rPr lang="en-US" sz="2200" dirty="0"/>
                        <a:t>analysis, k-nearest neighbors, naive </a:t>
                      </a:r>
                      <a:r>
                        <a:rPr lang="en-US" sz="2200" dirty="0" err="1"/>
                        <a:t>bayes</a:t>
                      </a:r>
                      <a:r>
                        <a:rPr lang="en-US" sz="2200" dirty="0"/>
                        <a:t> and decision trees have been used to make the predictions. The predictions are then evaluated and compared in order to find those which provide the best performances.</a:t>
                      </a:r>
                    </a:p>
                  </a:txBody>
                  <a:tcPr/>
                </a:tc>
                <a:extLst>
                  <a:ext uri="{0D108BD9-81ED-4DB2-BD59-A6C34878D82A}">
                    <a16:rowId xmlns:a16="http://schemas.microsoft.com/office/drawing/2014/main" val="10001"/>
                  </a:ext>
                </a:extLst>
              </a:tr>
              <a:tr h="1432560">
                <a:tc>
                  <a:txBody>
                    <a:bodyPr/>
                    <a:lstStyle/>
                    <a:p>
                      <a:pPr algn="ctr"/>
                      <a:r>
                        <a:rPr lang="en-US" sz="4200" dirty="0"/>
                        <a:t>2019</a:t>
                      </a:r>
                    </a:p>
                  </a:txBody>
                  <a:tcPr/>
                </a:tc>
                <a:tc>
                  <a:txBody>
                    <a:bodyPr/>
                    <a:lstStyle/>
                    <a:p>
                      <a:r>
                        <a:rPr lang="en-US" sz="3500" dirty="0"/>
                        <a:t>Car price prediction using machine</a:t>
                      </a:r>
                      <a:r>
                        <a:rPr lang="en-US" sz="3500" baseline="0" dirty="0"/>
                        <a:t> learning techniques</a:t>
                      </a:r>
                      <a:endParaRPr lang="en-US" sz="3500" dirty="0"/>
                    </a:p>
                  </a:txBody>
                  <a:tcPr/>
                </a:tc>
                <a:tc>
                  <a:txBody>
                    <a:bodyPr/>
                    <a:lstStyle/>
                    <a:p>
                      <a:r>
                        <a:rPr lang="en-US" sz="2200" dirty="0"/>
                        <a:t>The car price is categorized</a:t>
                      </a:r>
                      <a:r>
                        <a:rPr lang="en-US" sz="2200" baseline="0" dirty="0"/>
                        <a:t> into three groups:</a:t>
                      </a:r>
                    </a:p>
                    <a:p>
                      <a:r>
                        <a:rPr lang="en-US" sz="2200" baseline="0" dirty="0"/>
                        <a:t>Cheap, moderate and expensive,.</a:t>
                      </a:r>
                    </a:p>
                    <a:p>
                      <a:r>
                        <a:rPr lang="en-US" sz="2200" baseline="0" dirty="0"/>
                        <a:t>This done using SVM(Support Vector Machine) and Random Forest.</a:t>
                      </a:r>
                      <a:endParaRPr lang="en-US" sz="2200" dirty="0"/>
                    </a:p>
                  </a:txBody>
                  <a:tcPr/>
                </a:tc>
                <a:extLst>
                  <a:ext uri="{0D108BD9-81ED-4DB2-BD59-A6C34878D82A}">
                    <a16:rowId xmlns:a16="http://schemas.microsoft.com/office/drawing/2014/main" val="10002"/>
                  </a:ext>
                </a:extLst>
              </a:tr>
              <a:tr h="1447800">
                <a:tc>
                  <a:txBody>
                    <a:bodyPr/>
                    <a:lstStyle/>
                    <a:p>
                      <a:pPr algn="ctr"/>
                      <a:r>
                        <a:rPr lang="en-US" sz="4200" dirty="0"/>
                        <a:t>2017</a:t>
                      </a:r>
                    </a:p>
                  </a:txBody>
                  <a:tcPr/>
                </a:tc>
                <a:tc>
                  <a:txBody>
                    <a:bodyPr/>
                    <a:lstStyle/>
                    <a:p>
                      <a:r>
                        <a:rPr lang="en-US" sz="3500" dirty="0"/>
                        <a:t>Price</a:t>
                      </a:r>
                      <a:r>
                        <a:rPr lang="en-US" sz="3500" baseline="0" dirty="0"/>
                        <a:t> evaluation model in second hand car system</a:t>
                      </a:r>
                      <a:endParaRPr lang="en-US" sz="3500" dirty="0"/>
                    </a:p>
                  </a:txBody>
                  <a:tcPr/>
                </a:tc>
                <a:tc>
                  <a:txBody>
                    <a:bodyPr/>
                    <a:lstStyle/>
                    <a:p>
                      <a:r>
                        <a:rPr lang="en-US" sz="2200" dirty="0"/>
                        <a:t>They used neural network model to predict</a:t>
                      </a:r>
                      <a:r>
                        <a:rPr lang="en-US" sz="2200" baseline="0" dirty="0"/>
                        <a:t> the price of a second hand and used car</a:t>
                      </a:r>
                      <a:endParaRPr lang="en-US" sz="22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05 of 15</a:t>
            </a:r>
          </a:p>
        </p:txBody>
      </p:sp>
      <p:grpSp>
        <p:nvGrpSpPr>
          <p:cNvPr id="3" name="Group 3"/>
          <p:cNvGrpSpPr/>
          <p:nvPr/>
        </p:nvGrpSpPr>
        <p:grpSpPr>
          <a:xfrm>
            <a:off x="16986272"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028700" y="1284621"/>
            <a:ext cx="15685509" cy="970856"/>
          </a:xfrm>
          <a:prstGeom prst="rect">
            <a:avLst/>
          </a:prstGeom>
        </p:spPr>
        <p:txBody>
          <a:bodyPr lIns="0" tIns="0" rIns="0" bIns="0" rtlCol="0" anchor="t">
            <a:spAutoFit/>
          </a:bodyPr>
          <a:lstStyle/>
          <a:p>
            <a:pPr algn="ctr">
              <a:lnSpc>
                <a:spcPts val="7913"/>
              </a:lnSpc>
            </a:pPr>
            <a:r>
              <a:rPr lang="en-US" sz="5652">
                <a:solidFill>
                  <a:srgbClr val="000000"/>
                </a:solidFill>
                <a:latin typeface="Canva Sans Bold"/>
              </a:rPr>
              <a:t>Problem Statement</a:t>
            </a:r>
          </a:p>
        </p:txBody>
      </p:sp>
      <p:sp>
        <p:nvSpPr>
          <p:cNvPr id="10" name="TextBox 10"/>
          <p:cNvSpPr txBox="1"/>
          <p:nvPr/>
        </p:nvSpPr>
        <p:spPr>
          <a:xfrm>
            <a:off x="1255251" y="3873479"/>
            <a:ext cx="15232408" cy="1971236"/>
          </a:xfrm>
          <a:prstGeom prst="rect">
            <a:avLst/>
          </a:prstGeom>
        </p:spPr>
        <p:txBody>
          <a:bodyPr lIns="0" tIns="0" rIns="0" bIns="0" rtlCol="0" anchor="t">
            <a:spAutoFit/>
          </a:bodyPr>
          <a:lstStyle/>
          <a:p>
            <a:pPr>
              <a:lnSpc>
                <a:spcPts val="5274"/>
              </a:lnSpc>
            </a:pPr>
            <a:r>
              <a:rPr lang="en-US" sz="3767">
                <a:solidFill>
                  <a:srgbClr val="000000"/>
                </a:solidFill>
                <a:latin typeface="Canva Sans"/>
              </a:rPr>
              <a:t>Making a web application that will predict the price of a used Car by taking its Company name, Model name, Year of Purchase, and other parameters.</a:t>
            </a:r>
          </a:p>
        </p:txBody>
      </p:sp>
      <p:sp>
        <p:nvSpPr>
          <p:cNvPr id="11" name="AutoShape 11"/>
          <p:cNvSpPr/>
          <p:nvPr/>
        </p:nvSpPr>
        <p:spPr>
          <a:xfrm>
            <a:off x="15941937" y="9579097"/>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grpSp>
        <p:nvGrpSpPr>
          <p:cNvPr id="2" name="Group 2"/>
          <p:cNvGrpSpPr/>
          <p:nvPr/>
        </p:nvGrpSpPr>
        <p:grpSpPr>
          <a:xfrm>
            <a:off x="16986272" y="1121493"/>
            <a:ext cx="277427" cy="277427"/>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4" name="Group 4"/>
          <p:cNvGrpSpPr/>
          <p:nvPr/>
        </p:nvGrpSpPr>
        <p:grpSpPr>
          <a:xfrm>
            <a:off x="16575495" y="1121493"/>
            <a:ext cx="277427" cy="277427"/>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6" name="Group 6"/>
          <p:cNvGrpSpPr/>
          <p:nvPr/>
        </p:nvGrpSpPr>
        <p:grpSpPr>
          <a:xfrm>
            <a:off x="16169118" y="1121493"/>
            <a:ext cx="277427" cy="277427"/>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pic>
        <p:nvPicPr>
          <p:cNvPr id="8" name="Picture 8"/>
          <p:cNvPicPr>
            <a:picLocks noChangeAspect="1"/>
          </p:cNvPicPr>
          <p:nvPr/>
        </p:nvPicPr>
        <p:blipFill>
          <a:blip r:embed="rId2"/>
          <a:srcRect l="5940" r="5940"/>
          <a:stretch>
            <a:fillRect/>
          </a:stretch>
        </p:blipFill>
        <p:spPr>
          <a:xfrm>
            <a:off x="1575754" y="304981"/>
            <a:ext cx="9585496" cy="9677038"/>
          </a:xfrm>
          <a:prstGeom prst="rect">
            <a:avLst/>
          </a:prstGeom>
        </p:spPr>
      </p:pic>
      <p:sp>
        <p:nvSpPr>
          <p:cNvPr id="9" name="TextBox 9"/>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06 of 15</a:t>
            </a:r>
          </a:p>
        </p:txBody>
      </p:sp>
      <p:sp>
        <p:nvSpPr>
          <p:cNvPr id="10" name="TextBox 10"/>
          <p:cNvSpPr txBox="1"/>
          <p:nvPr/>
        </p:nvSpPr>
        <p:spPr>
          <a:xfrm>
            <a:off x="12092431" y="2826349"/>
            <a:ext cx="4483064" cy="3073937"/>
          </a:xfrm>
          <a:prstGeom prst="rect">
            <a:avLst/>
          </a:prstGeom>
        </p:spPr>
        <p:txBody>
          <a:bodyPr lIns="0" tIns="0" rIns="0" bIns="0" rtlCol="0" anchor="t">
            <a:spAutoFit/>
          </a:bodyPr>
          <a:lstStyle/>
          <a:p>
            <a:pPr algn="ctr">
              <a:lnSpc>
                <a:spcPts val="6340"/>
              </a:lnSpc>
            </a:pPr>
            <a:r>
              <a:rPr lang="en-US" sz="4528">
                <a:solidFill>
                  <a:srgbClr val="000000"/>
                </a:solidFill>
                <a:latin typeface="Canva Sans Bold"/>
              </a:rPr>
              <a:t>Proposed System Architecture</a:t>
            </a:r>
          </a:p>
          <a:p>
            <a:pPr algn="ctr">
              <a:lnSpc>
                <a:spcPts val="5500"/>
              </a:lnSpc>
            </a:pPr>
            <a:r>
              <a:rPr lang="en-US" sz="3928">
                <a:solidFill>
                  <a:srgbClr val="000000"/>
                </a:solidFill>
                <a:latin typeface="Canva Sans Bold"/>
              </a:rPr>
              <a:t>(Flow Chart)</a:t>
            </a:r>
          </a:p>
        </p:txBody>
      </p:sp>
      <p:sp>
        <p:nvSpPr>
          <p:cNvPr id="11" name="AutoShape 11"/>
          <p:cNvSpPr/>
          <p:nvPr/>
        </p:nvSpPr>
        <p:spPr>
          <a:xfrm>
            <a:off x="15857869" y="9533275"/>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5272439" y="8899525"/>
            <a:ext cx="1986861"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rPr>
              <a:t>Page 07 of 15</a:t>
            </a:r>
          </a:p>
        </p:txBody>
      </p:sp>
      <p:grpSp>
        <p:nvGrpSpPr>
          <p:cNvPr id="3" name="Group 3"/>
          <p:cNvGrpSpPr/>
          <p:nvPr/>
        </p:nvGrpSpPr>
        <p:grpSpPr>
          <a:xfrm>
            <a:off x="16986272" y="1121493"/>
            <a:ext cx="277427" cy="27742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5" name="Group 5"/>
          <p:cNvGrpSpPr/>
          <p:nvPr/>
        </p:nvGrpSpPr>
        <p:grpSpPr>
          <a:xfrm>
            <a:off x="16575495" y="1121493"/>
            <a:ext cx="277427" cy="277427"/>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grpSp>
        <p:nvGrpSpPr>
          <p:cNvPr id="7" name="Group 7"/>
          <p:cNvGrpSpPr/>
          <p:nvPr/>
        </p:nvGrpSpPr>
        <p:grpSpPr>
          <a:xfrm>
            <a:off x="16169118" y="1121493"/>
            <a:ext cx="277427" cy="27742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893140" y="1303671"/>
            <a:ext cx="16093133" cy="895291"/>
          </a:xfrm>
          <a:prstGeom prst="rect">
            <a:avLst/>
          </a:prstGeom>
        </p:spPr>
        <p:txBody>
          <a:bodyPr lIns="0" tIns="0" rIns="0" bIns="0" rtlCol="0" anchor="t">
            <a:spAutoFit/>
          </a:bodyPr>
          <a:lstStyle/>
          <a:p>
            <a:pPr algn="ctr">
              <a:lnSpc>
                <a:spcPts val="7353"/>
              </a:lnSpc>
            </a:pPr>
            <a:r>
              <a:rPr lang="en-US" sz="5252">
                <a:solidFill>
                  <a:srgbClr val="000000"/>
                </a:solidFill>
                <a:latin typeface="Canva Sans Bold"/>
              </a:rPr>
              <a:t>Algorithm Used</a:t>
            </a:r>
          </a:p>
        </p:txBody>
      </p:sp>
      <p:sp>
        <p:nvSpPr>
          <p:cNvPr id="10" name="TextBox 10"/>
          <p:cNvSpPr txBox="1"/>
          <p:nvPr/>
        </p:nvSpPr>
        <p:spPr>
          <a:xfrm>
            <a:off x="1374671" y="3261834"/>
            <a:ext cx="16255332" cy="4098450"/>
          </a:xfrm>
          <a:prstGeom prst="rect">
            <a:avLst/>
          </a:prstGeom>
        </p:spPr>
        <p:txBody>
          <a:bodyPr lIns="0" tIns="0" rIns="0" bIns="0" rtlCol="0" anchor="t">
            <a:spAutoFit/>
          </a:bodyPr>
          <a:lstStyle/>
          <a:p>
            <a:pPr>
              <a:lnSpc>
                <a:spcPts val="5766"/>
              </a:lnSpc>
            </a:pPr>
            <a:r>
              <a:rPr lang="en-US" sz="4118">
                <a:solidFill>
                  <a:srgbClr val="000000"/>
                </a:solidFill>
                <a:latin typeface="Poppins"/>
              </a:rPr>
              <a:t>We will use two algorithms in our project which are Linear Regression and Lasso Regression, respectively. A detail explanation of the Algorithms which are used in this project is given below: </a:t>
            </a:r>
          </a:p>
          <a:p>
            <a:pPr algn="ctr">
              <a:lnSpc>
                <a:spcPts val="9686"/>
              </a:lnSpc>
              <a:spcBef>
                <a:spcPct val="0"/>
              </a:spcBef>
            </a:pPr>
            <a:endParaRPr lang="en-US" sz="4118">
              <a:solidFill>
                <a:srgbClr val="000000"/>
              </a:solidFill>
              <a:latin typeface="Poppins"/>
            </a:endParaRPr>
          </a:p>
        </p:txBody>
      </p:sp>
      <p:sp>
        <p:nvSpPr>
          <p:cNvPr id="11" name="AutoShape 11"/>
          <p:cNvSpPr/>
          <p:nvPr/>
        </p:nvSpPr>
        <p:spPr>
          <a:xfrm>
            <a:off x="15992183" y="9670742"/>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9139238" y="4935537"/>
            <a:ext cx="9525" cy="358775"/>
          </a:xfrm>
          <a:prstGeom prst="rect">
            <a:avLst/>
          </a:prstGeom>
        </p:spPr>
        <p:txBody>
          <a:bodyPr lIns="0" tIns="0" rIns="0" bIns="0" rtlCol="0" anchor="t">
            <a:spAutoFit/>
          </a:bodyPr>
          <a:lstStyle/>
          <a:p>
            <a:pPr algn="ctr">
              <a:lnSpc>
                <a:spcPts val="2799"/>
              </a:lnSpc>
              <a:spcBef>
                <a:spcPct val="0"/>
              </a:spcBef>
            </a:pPr>
            <a:endParaRPr/>
          </a:p>
        </p:txBody>
      </p:sp>
      <p:sp>
        <p:nvSpPr>
          <p:cNvPr id="3" name="TextBox 3"/>
          <p:cNvSpPr txBox="1"/>
          <p:nvPr/>
        </p:nvSpPr>
        <p:spPr>
          <a:xfrm>
            <a:off x="592382" y="1459300"/>
            <a:ext cx="17498763" cy="8502328"/>
          </a:xfrm>
          <a:prstGeom prst="rect">
            <a:avLst/>
          </a:prstGeom>
        </p:spPr>
        <p:txBody>
          <a:bodyPr lIns="0" tIns="0" rIns="0" bIns="0" rtlCol="0" anchor="t">
            <a:spAutoFit/>
          </a:bodyPr>
          <a:lstStyle/>
          <a:p>
            <a:pPr>
              <a:lnSpc>
                <a:spcPts val="5442"/>
              </a:lnSpc>
            </a:pPr>
            <a:r>
              <a:rPr lang="en-US" sz="3887" dirty="0">
                <a:solidFill>
                  <a:srgbClr val="000000"/>
                </a:solidFill>
                <a:latin typeface="Poppins Bold"/>
              </a:rPr>
              <a:t>Linear Regression</a:t>
            </a:r>
            <a:r>
              <a:rPr lang="en-US" sz="3887" dirty="0">
                <a:solidFill>
                  <a:srgbClr val="000000"/>
                </a:solidFill>
                <a:latin typeface="Poppins"/>
              </a:rPr>
              <a:t>:</a:t>
            </a:r>
          </a:p>
          <a:p>
            <a:pPr>
              <a:lnSpc>
                <a:spcPts val="5162"/>
              </a:lnSpc>
            </a:pPr>
            <a:endParaRPr lang="en-US" sz="3887" dirty="0">
              <a:solidFill>
                <a:srgbClr val="000000"/>
              </a:solidFill>
              <a:latin typeface="Poppins"/>
            </a:endParaRPr>
          </a:p>
          <a:p>
            <a:pPr marL="796143" lvl="1" indent="-398072">
              <a:lnSpc>
                <a:spcPts val="5162"/>
              </a:lnSpc>
              <a:buFont typeface="Arial"/>
              <a:buChar char="•"/>
            </a:pPr>
            <a:r>
              <a:rPr lang="en-US" sz="3687" dirty="0">
                <a:solidFill>
                  <a:srgbClr val="000000"/>
                </a:solidFill>
                <a:latin typeface="Poppins"/>
              </a:rPr>
              <a:t>Linear Regression is a statistical method that’s used for predictive analysis. </a:t>
            </a:r>
          </a:p>
          <a:p>
            <a:pPr marL="796143" lvl="1" indent="-398072">
              <a:lnSpc>
                <a:spcPts val="5162"/>
              </a:lnSpc>
              <a:buFont typeface="Arial"/>
              <a:buChar char="•"/>
            </a:pPr>
            <a:r>
              <a:rPr lang="en-US" sz="3687" dirty="0">
                <a:solidFill>
                  <a:srgbClr val="000000"/>
                </a:solidFill>
                <a:latin typeface="Poppins"/>
              </a:rPr>
              <a:t>A simple Linear regression algorithm shows a linear relationship between a dependent (y) and one or more independent (x) variables, therefore called linear regression. </a:t>
            </a:r>
          </a:p>
          <a:p>
            <a:pPr marL="796143" lvl="1" indent="-398072">
              <a:lnSpc>
                <a:spcPts val="5162"/>
              </a:lnSpc>
              <a:buFont typeface="Arial"/>
              <a:buChar char="•"/>
            </a:pPr>
            <a:r>
              <a:rPr lang="en-US" sz="3687" dirty="0">
                <a:solidFill>
                  <a:srgbClr val="000000"/>
                </a:solidFill>
                <a:latin typeface="Poppins"/>
              </a:rPr>
              <a:t>Since linear regression shows the linear relationship, which suggests it finds how the value of the dependent variable is changing with respect to the value of the independent variable.</a:t>
            </a:r>
          </a:p>
          <a:p>
            <a:pPr marL="796143" lvl="1" indent="-398072">
              <a:lnSpc>
                <a:spcPts val="5162"/>
              </a:lnSpc>
              <a:buFont typeface="Arial"/>
              <a:buChar char="•"/>
            </a:pPr>
            <a:r>
              <a:rPr lang="en-US" sz="4000" b="1" dirty="0">
                <a:latin typeface="Arial Rounded MT Bold" panose="020F0704030504030204" pitchFamily="34" charset="0"/>
              </a:rPr>
              <a:t>The Formula for Simple Linear Regression is, y= a0+a1x+ ε </a:t>
            </a:r>
            <a:endParaRPr lang="en-US" sz="3687" b="1" dirty="0">
              <a:solidFill>
                <a:srgbClr val="000000"/>
              </a:solidFill>
              <a:latin typeface="Arial Rounded MT Bold" panose="020F0704030504030204" pitchFamily="34" charset="0"/>
            </a:endParaRPr>
          </a:p>
          <a:p>
            <a:pPr algn="ctr">
              <a:lnSpc>
                <a:spcPts val="8898"/>
              </a:lnSpc>
              <a:spcBef>
                <a:spcPct val="0"/>
              </a:spcBef>
            </a:pPr>
            <a:endParaRPr lang="en-US" sz="3687" dirty="0">
              <a:solidFill>
                <a:srgbClr val="000000"/>
              </a:solidFill>
              <a:latin typeface="Poppins"/>
            </a:endParaRPr>
          </a:p>
        </p:txBody>
      </p:sp>
      <p:sp>
        <p:nvSpPr>
          <p:cNvPr id="4" name="AutoShape 4"/>
          <p:cNvSpPr/>
          <p:nvPr/>
        </p:nvSpPr>
        <p:spPr>
          <a:xfrm>
            <a:off x="16290029" y="9533275"/>
            <a:ext cx="1267117" cy="0"/>
          </a:xfrm>
          <a:prstGeom prst="line">
            <a:avLst/>
          </a:prstGeom>
          <a:ln w="19050" cap="flat">
            <a:solidFill>
              <a:srgbClr val="000000"/>
            </a:solidFill>
            <a:prstDash val="solid"/>
            <a:headEnd type="none" w="sm" len="sm"/>
            <a:tailEnd type="arrow" w="med"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9139238" y="4935537"/>
            <a:ext cx="9525" cy="358775"/>
          </a:xfrm>
          <a:prstGeom prst="rect">
            <a:avLst/>
          </a:prstGeom>
        </p:spPr>
        <p:txBody>
          <a:bodyPr lIns="0" tIns="0" rIns="0" bIns="0" rtlCol="0" anchor="t">
            <a:spAutoFit/>
          </a:bodyPr>
          <a:lstStyle/>
          <a:p>
            <a:pPr algn="ctr">
              <a:lnSpc>
                <a:spcPts val="2799"/>
              </a:lnSpc>
              <a:spcBef>
                <a:spcPct val="0"/>
              </a:spcBef>
            </a:pPr>
            <a:endParaRPr/>
          </a:p>
        </p:txBody>
      </p:sp>
      <p:sp>
        <p:nvSpPr>
          <p:cNvPr id="3" name="TextBox 3"/>
          <p:cNvSpPr txBox="1"/>
          <p:nvPr/>
        </p:nvSpPr>
        <p:spPr>
          <a:xfrm>
            <a:off x="389856" y="1223719"/>
            <a:ext cx="17498763" cy="8476679"/>
          </a:xfrm>
          <a:prstGeom prst="rect">
            <a:avLst/>
          </a:prstGeom>
        </p:spPr>
        <p:txBody>
          <a:bodyPr lIns="0" tIns="0" rIns="0" bIns="0" rtlCol="0" anchor="t">
            <a:spAutoFit/>
          </a:bodyPr>
          <a:lstStyle/>
          <a:p>
            <a:pPr>
              <a:lnSpc>
                <a:spcPts val="5162"/>
              </a:lnSpc>
            </a:pPr>
            <a:r>
              <a:rPr lang="en-US" sz="3687" dirty="0">
                <a:solidFill>
                  <a:srgbClr val="000000"/>
                </a:solidFill>
                <a:latin typeface="Poppins Bold"/>
              </a:rPr>
              <a:t>Lasso Regression</a:t>
            </a:r>
            <a:r>
              <a:rPr lang="en-US" sz="3687" dirty="0">
                <a:solidFill>
                  <a:srgbClr val="000000"/>
                </a:solidFill>
                <a:latin typeface="Poppins"/>
              </a:rPr>
              <a:t>:</a:t>
            </a:r>
          </a:p>
          <a:p>
            <a:pPr>
              <a:lnSpc>
                <a:spcPts val="5162"/>
              </a:lnSpc>
            </a:pPr>
            <a:endParaRPr lang="en-US" sz="3687" dirty="0">
              <a:solidFill>
                <a:srgbClr val="000000"/>
              </a:solidFill>
              <a:latin typeface="Poppins"/>
            </a:endParaRPr>
          </a:p>
          <a:p>
            <a:pPr marL="796143" lvl="1" indent="-398072">
              <a:lnSpc>
                <a:spcPts val="5162"/>
              </a:lnSpc>
              <a:buFont typeface="Arial"/>
              <a:buChar char="•"/>
            </a:pPr>
            <a:r>
              <a:rPr lang="en-US" sz="3687" dirty="0">
                <a:solidFill>
                  <a:srgbClr val="000000"/>
                </a:solidFill>
                <a:latin typeface="Poppins"/>
              </a:rPr>
              <a:t>Least Absolute and Selection Operator(Lasso) regression is another regularization technique to minimize the complexity of the model.</a:t>
            </a:r>
          </a:p>
          <a:p>
            <a:pPr marL="796143" lvl="1" indent="-398072">
              <a:lnSpc>
                <a:spcPts val="5162"/>
              </a:lnSpc>
              <a:buFont typeface="Arial"/>
              <a:buChar char="•"/>
            </a:pPr>
            <a:r>
              <a:rPr lang="en-US" sz="3687" dirty="0">
                <a:solidFill>
                  <a:srgbClr val="000000"/>
                </a:solidFill>
                <a:latin typeface="Poppins"/>
              </a:rPr>
              <a:t> It’s almost like the Ridge Regression except that the penalty term contains only the absolute weights rather than the square of weights. Since it takes absolute values, hence, it can shrink the slope to 0. whereas Ridge Regression can only shrink it just about to 0.</a:t>
            </a:r>
          </a:p>
          <a:p>
            <a:pPr marL="796143" lvl="1" indent="-398072">
              <a:lnSpc>
                <a:spcPts val="5162"/>
              </a:lnSpc>
              <a:buFont typeface="Arial"/>
              <a:buChar char="•"/>
            </a:pPr>
            <a:r>
              <a:rPr lang="en-US" sz="4000" b="1" dirty="0">
                <a:latin typeface="Arial" panose="020B0604020202020204" pitchFamily="34" charset="0"/>
                <a:cs typeface="Arial" panose="020B0604020202020204" pitchFamily="34" charset="0"/>
              </a:rPr>
              <a:t>The equation for the cost function of Lasso regression will be: 𝑖=1 𝑀 ∑ (𝑦𝑖 − 𝑦'𝑖) 2 = 𝑖=0 𝑀 ∑ (𝑦𝑖 − 𝑗=0 𝑛 ∑ </a:t>
            </a:r>
            <a:r>
              <a:rPr lang="el-GR" sz="4000" b="1" dirty="0">
                <a:latin typeface="Arial" panose="020B0604020202020204" pitchFamily="34" charset="0"/>
                <a:cs typeface="Arial" panose="020B0604020202020204" pitchFamily="34" charset="0"/>
              </a:rPr>
              <a:t>β𝑗 * 𝑥𝑖𝑗) 2 + λ 𝑖=0 𝑛 ∑ |β𝑗|</a:t>
            </a:r>
            <a:endParaRPr lang="en-US" sz="3687" b="1" dirty="0">
              <a:solidFill>
                <a:srgbClr val="000000"/>
              </a:solidFill>
              <a:latin typeface="Arial" panose="020B0604020202020204" pitchFamily="34" charset="0"/>
              <a:cs typeface="Arial" panose="020B0604020202020204" pitchFamily="34" charset="0"/>
            </a:endParaRPr>
          </a:p>
          <a:p>
            <a:pPr>
              <a:lnSpc>
                <a:spcPts val="5162"/>
              </a:lnSpc>
            </a:pPr>
            <a:endParaRPr lang="en-US" sz="3687" dirty="0">
              <a:solidFill>
                <a:srgbClr val="000000"/>
              </a:solidFill>
              <a:latin typeface="Poppins"/>
            </a:endParaRPr>
          </a:p>
          <a:p>
            <a:pPr algn="ctr">
              <a:lnSpc>
                <a:spcPts val="8898"/>
              </a:lnSpc>
              <a:spcBef>
                <a:spcPct val="0"/>
              </a:spcBef>
            </a:pPr>
            <a:endParaRPr lang="en-US" sz="3687" dirty="0">
              <a:solidFill>
                <a:srgbClr val="000000"/>
              </a:solidFill>
              <a:latin typeface="Poppi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770</Words>
  <Application>Microsoft Office PowerPoint</Application>
  <PresentationFormat>Custom</PresentationFormat>
  <Paragraphs>66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 Rounded MT Bold</vt:lpstr>
      <vt:lpstr>Arial</vt:lpstr>
      <vt:lpstr>Bebas Neue Bold</vt:lpstr>
      <vt:lpstr>Poppins</vt:lpstr>
      <vt:lpstr>Bebas Neue</vt:lpstr>
      <vt:lpstr>Canva Sans</vt:lpstr>
      <vt:lpstr>Poppins Bold</vt:lpstr>
      <vt:lpstr>Calibri</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DELL</dc:creator>
  <cp:lastModifiedBy>KASLIWAL HARSH NITIN</cp:lastModifiedBy>
  <cp:revision>6</cp:revision>
  <dcterms:created xsi:type="dcterms:W3CDTF">2006-08-16T00:00:00Z</dcterms:created>
  <dcterms:modified xsi:type="dcterms:W3CDTF">2023-01-20T12:44:07Z</dcterms:modified>
  <dc:identifier>DAFOnrGWqc0</dc:identifier>
</cp:coreProperties>
</file>