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8"/>
  </p:notesMasterIdLst>
  <p:handoutMasterIdLst>
    <p:handoutMasterId r:id="rId19"/>
  </p:handoutMasterIdLst>
  <p:sldIdLst>
    <p:sldId id="256" r:id="rId5"/>
    <p:sldId id="260" r:id="rId6"/>
    <p:sldId id="273" r:id="rId7"/>
    <p:sldId id="257" r:id="rId8"/>
    <p:sldId id="261" r:id="rId9"/>
    <p:sldId id="271" r:id="rId10"/>
    <p:sldId id="265" r:id="rId11"/>
    <p:sldId id="264" r:id="rId12"/>
    <p:sldId id="266"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CF0230-7DA8-439C-A999-C1CB9787F6E7}">
          <p14:sldIdLst>
            <p14:sldId id="256"/>
            <p14:sldId id="260"/>
            <p14:sldId id="273"/>
            <p14:sldId id="257"/>
            <p14:sldId id="261"/>
            <p14:sldId id="271"/>
            <p14:sldId id="265"/>
            <p14:sldId id="264"/>
            <p14:sldId id="266"/>
            <p14:sldId id="268"/>
            <p14:sldId id="269"/>
            <p14:sldId id="270"/>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211"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8/8/2021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125841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8318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84906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491801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24390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98607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420650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8/8/2021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25535" b="24402"/>
          <a:stretch/>
        </p:blipFill>
        <p:spPr>
          <a:xfrm>
            <a:off x="20" y="10"/>
            <a:ext cx="12191980" cy="685799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a:solidFill>
                  <a:schemeClr val="tx1"/>
                </a:solidFill>
              </a:rPr>
              <a:t>SIP@SAIDE</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Using Machine Learning for SARS-CoV-2 cure</a:t>
            </a:r>
          </a:p>
          <a:p>
            <a:endParaRPr lang="en-US">
              <a:solidFill>
                <a:schemeClr val="tx1"/>
              </a:solidFill>
            </a:endParaRPr>
          </a:p>
        </p:txBody>
      </p:sp>
      <p:sp>
        <p:nvSpPr>
          <p:cNvPr id="6" name="Subtitle 2">
            <a:extLst>
              <a:ext uri="{FF2B5EF4-FFF2-40B4-BE49-F238E27FC236}">
                <a16:creationId xmlns:a16="http://schemas.microsoft.com/office/drawing/2014/main" id="{0D02A516-227E-4E2A-9A5A-A402A13D313B}"/>
              </a:ext>
            </a:extLst>
          </p:cNvPr>
          <p:cNvSpPr txBox="1">
            <a:spLocks/>
          </p:cNvSpPr>
          <p:nvPr/>
        </p:nvSpPr>
        <p:spPr>
          <a:xfrm>
            <a:off x="7851423" y="4865116"/>
            <a:ext cx="4486657" cy="1804946"/>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nSpc>
                <a:spcPct val="90000"/>
              </a:lnSpc>
            </a:pPr>
            <a:r>
              <a:rPr lang="en-US" sz="1500" dirty="0">
                <a:solidFill>
                  <a:schemeClr val="tx1"/>
                </a:solidFill>
              </a:rPr>
              <a:t>Harsh Khandelwal</a:t>
            </a:r>
          </a:p>
          <a:p>
            <a:pPr>
              <a:lnSpc>
                <a:spcPct val="90000"/>
              </a:lnSpc>
            </a:pPr>
            <a:r>
              <a:rPr lang="en-US" sz="1500" b="0" i="0" dirty="0">
                <a:solidFill>
                  <a:srgbClr val="FFFFFF"/>
                </a:solidFill>
                <a:effectLst/>
                <a:latin typeface="Montserrat"/>
              </a:rPr>
              <a:t>National Institute of Technology, Tiruchirappalli</a:t>
            </a:r>
            <a:endParaRPr lang="en-US" sz="1500" dirty="0">
              <a:solidFill>
                <a:schemeClr val="tx1"/>
              </a:solidFill>
            </a:endParaRPr>
          </a:p>
          <a:p>
            <a:pPr>
              <a:lnSpc>
                <a:spcPct val="90000"/>
              </a:lnSpc>
            </a:pPr>
            <a:endParaRPr lang="en-US" sz="1500" dirty="0">
              <a:solidFill>
                <a:schemeClr val="tx1"/>
              </a:solidFill>
            </a:endParaRPr>
          </a:p>
          <a:p>
            <a:pPr>
              <a:lnSpc>
                <a:spcPct val="90000"/>
              </a:lnSpc>
            </a:pPr>
            <a:r>
              <a:rPr lang="en-US" sz="1500" dirty="0">
                <a:solidFill>
                  <a:schemeClr val="tx1"/>
                </a:solidFill>
              </a:rPr>
              <a:t>Supervisor</a:t>
            </a:r>
          </a:p>
          <a:p>
            <a:pPr>
              <a:lnSpc>
                <a:spcPct val="90000"/>
              </a:lnSpc>
            </a:pPr>
            <a:r>
              <a:rPr lang="en-US" sz="1500" dirty="0">
                <a:solidFill>
                  <a:schemeClr val="tx1"/>
                </a:solidFill>
              </a:rPr>
              <a:t>Dr. Manish Aggarwal</a:t>
            </a:r>
          </a:p>
          <a:p>
            <a:pPr>
              <a:lnSpc>
                <a:spcPct val="90000"/>
              </a:lnSpc>
            </a:pPr>
            <a:endParaRPr lang="en-US" sz="1500" dirty="0">
              <a:solidFill>
                <a:schemeClr val="tx1"/>
              </a:solidFill>
            </a:endParaRP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C542326-1D72-4C4A-8CD3-DC5458611F01}"/>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sz="2600">
                <a:solidFill>
                  <a:schemeClr val="bg1"/>
                </a:solidFill>
              </a:rPr>
              <a:t>Adversarial Autoencoders</a:t>
            </a:r>
          </a:p>
        </p:txBody>
      </p:sp>
      <p:pic>
        <p:nvPicPr>
          <p:cNvPr id="7" name="Picture 2" descr="Diagram&#10;&#10;Description automatically generated">
            <a:extLst>
              <a:ext uri="{FF2B5EF4-FFF2-40B4-BE49-F238E27FC236}">
                <a16:creationId xmlns:a16="http://schemas.microsoft.com/office/drawing/2014/main" id="{B36DA5F0-5EB2-4449-871A-E836421F65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193" r="29276" b="29007"/>
          <a:stretch/>
        </p:blipFill>
        <p:spPr bwMode="auto">
          <a:xfrm>
            <a:off x="643468" y="696510"/>
            <a:ext cx="6250769" cy="5304112"/>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a:extLst>
              <a:ext uri="{FF2B5EF4-FFF2-40B4-BE49-F238E27FC236}">
                <a16:creationId xmlns:a16="http://schemas.microsoft.com/office/drawing/2014/main" id="{4F111BBE-72A2-4E02-8AC2-533180CD24EA}"/>
              </a:ext>
            </a:extLst>
          </p:cNvPr>
          <p:cNvSpPr>
            <a:spLocks noGrp="1"/>
          </p:cNvSpPr>
          <p:nvPr>
            <p:ph idx="1"/>
          </p:nvPr>
        </p:nvSpPr>
        <p:spPr>
          <a:xfrm>
            <a:off x="8184558" y="2638044"/>
            <a:ext cx="3363974" cy="3415622"/>
          </a:xfrm>
        </p:spPr>
        <p:txBody>
          <a:bodyPr vert="horz" lIns="91440" tIns="45720" rIns="91440" bIns="45720" rtlCol="0">
            <a:normAutofit/>
          </a:bodyPr>
          <a:lstStyle/>
          <a:p>
            <a:pPr marL="0" indent="0">
              <a:lnSpc>
                <a:spcPct val="90000"/>
              </a:lnSpc>
              <a:buNone/>
            </a:pPr>
            <a:r>
              <a:rPr lang="en-US" sz="1700">
                <a:solidFill>
                  <a:schemeClr val="bg1"/>
                </a:solidFill>
              </a:rPr>
              <a:t>This is a probabilistic autoencoder that uses Generative adversarial networks (GANs) and Variational autoencoders (VAEs). In this we try to reconstruct the input as well as we try to make the learn the latent vector for the input values in such a way that the distribution of latent vector is as close as possible to the distribution P(z). So when we want to construct a new datapoint we can use the latent vector from that space directly.</a:t>
            </a:r>
          </a:p>
          <a:p>
            <a:pPr marL="0" indent="0">
              <a:lnSpc>
                <a:spcPct val="90000"/>
              </a:lnSpc>
              <a:buNone/>
            </a:pPr>
            <a:endParaRPr lang="en-US" sz="1700">
              <a:solidFill>
                <a:schemeClr val="bg1"/>
              </a:solidFill>
            </a:endParaRPr>
          </a:p>
        </p:txBody>
      </p:sp>
    </p:spTree>
    <p:extLst>
      <p:ext uri="{BB962C8B-B14F-4D97-AF65-F5344CB8AC3E}">
        <p14:creationId xmlns:p14="http://schemas.microsoft.com/office/powerpoint/2010/main" val="24331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F118DC0-15A5-4A27-94F1-46FE1D593185}"/>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sz="1800">
                <a:solidFill>
                  <a:schemeClr val="bg1"/>
                </a:solidFill>
              </a:rPr>
              <a:t>How adversarial autoencoder is useful in advancement of NSGA-II?</a:t>
            </a:r>
          </a:p>
        </p:txBody>
      </p:sp>
      <p:pic>
        <p:nvPicPr>
          <p:cNvPr id="1026" name="Picture 2" descr="Crossover and mutation operators in the genetic algorithm. | Download  Scientific Diagram">
            <a:extLst>
              <a:ext uri="{FF2B5EF4-FFF2-40B4-BE49-F238E27FC236}">
                <a16:creationId xmlns:a16="http://schemas.microsoft.com/office/drawing/2014/main" id="{9095686F-1A56-4C20-B390-A9CC52E06C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1793280"/>
            <a:ext cx="6250769" cy="31105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AECC4A-34AC-48EC-8D36-1948BFB3CB43}"/>
              </a:ext>
            </a:extLst>
          </p:cNvPr>
          <p:cNvSpPr>
            <a:spLocks noGrp="1"/>
          </p:cNvSpPr>
          <p:nvPr>
            <p:ph idx="1"/>
          </p:nvPr>
        </p:nvSpPr>
        <p:spPr>
          <a:xfrm>
            <a:off x="8184558" y="2638044"/>
            <a:ext cx="3363974" cy="3415622"/>
          </a:xfrm>
        </p:spPr>
        <p:txBody>
          <a:bodyPr vert="horz" lIns="91440" tIns="45720" rIns="91440" bIns="45720" rtlCol="0">
            <a:normAutofit/>
          </a:bodyPr>
          <a:lstStyle/>
          <a:p>
            <a:pPr marL="0" indent="0">
              <a:lnSpc>
                <a:spcPct val="90000"/>
              </a:lnSpc>
              <a:buNone/>
            </a:pPr>
            <a:r>
              <a:rPr lang="en-US" sz="1400">
                <a:solidFill>
                  <a:schemeClr val="bg1"/>
                </a:solidFill>
              </a:rPr>
              <a:t>Traditionally NSGA-II uses one or two parents for generating new generation. But in case of molecules if we use one molecule and tried to change the structure of the molecule than we wouldn’t know weather the change will increase the quality of molecule, or even it is a valid molecule or not. So, to avoid this kind of uncertainty we instead used an Adversarial Auto Encoder. This Autoencoder will be trained on each generation with the score values. After training when we try to generate a new molecule than the model will try to generate samples with better scores than the previously generated samples. And in this way, we can have a track of the model improvements.</a:t>
            </a:r>
          </a:p>
          <a:p>
            <a:pPr marL="0">
              <a:lnSpc>
                <a:spcPct val="90000"/>
              </a:lnSpc>
            </a:pPr>
            <a:endParaRPr lang="en-US" sz="1400">
              <a:solidFill>
                <a:schemeClr val="bg1"/>
              </a:solidFill>
            </a:endParaRPr>
          </a:p>
        </p:txBody>
      </p:sp>
    </p:spTree>
    <p:extLst>
      <p:ext uri="{BB962C8B-B14F-4D97-AF65-F5344CB8AC3E}">
        <p14:creationId xmlns:p14="http://schemas.microsoft.com/office/powerpoint/2010/main" val="22442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F118DC0-15A5-4A27-94F1-46FE1D593185}"/>
              </a:ext>
            </a:extLst>
          </p:cNvPr>
          <p:cNvSpPr>
            <a:spLocks noGrp="1"/>
          </p:cNvSpPr>
          <p:nvPr>
            <p:ph type="title"/>
          </p:nvPr>
        </p:nvSpPr>
        <p:spPr>
          <a:xfrm>
            <a:off x="804672" y="964692"/>
            <a:ext cx="5894832" cy="1188720"/>
          </a:xfrm>
        </p:spPr>
        <p:txBody>
          <a:bodyPr vert="horz" lIns="182880" tIns="182880" rIns="182880" bIns="182880" rtlCol="0">
            <a:normAutofit/>
          </a:bodyPr>
          <a:lstStyle/>
          <a:p>
            <a:r>
              <a:rPr lang="en-US"/>
              <a:t>Some findings</a:t>
            </a:r>
          </a:p>
        </p:txBody>
      </p:sp>
      <p:sp>
        <p:nvSpPr>
          <p:cNvPr id="3" name="Content Placeholder 2">
            <a:extLst>
              <a:ext uri="{FF2B5EF4-FFF2-40B4-BE49-F238E27FC236}">
                <a16:creationId xmlns:a16="http://schemas.microsoft.com/office/drawing/2014/main" id="{B6AECC4A-34AC-48EC-8D36-1948BFB3CB43}"/>
              </a:ext>
            </a:extLst>
          </p:cNvPr>
          <p:cNvSpPr>
            <a:spLocks noGrp="1"/>
          </p:cNvSpPr>
          <p:nvPr>
            <p:ph idx="1"/>
          </p:nvPr>
        </p:nvSpPr>
        <p:spPr>
          <a:xfrm>
            <a:off x="803243" y="2638044"/>
            <a:ext cx="5963317" cy="3263206"/>
          </a:xfrm>
        </p:spPr>
        <p:txBody>
          <a:bodyPr vert="horz" lIns="91440" tIns="45720" rIns="91440" bIns="45720" rtlCol="0">
            <a:normAutofit/>
          </a:bodyPr>
          <a:lstStyle/>
          <a:p>
            <a:pPr marL="0" indent="0">
              <a:buNone/>
            </a:pPr>
            <a:r>
              <a:rPr lang="en-US" dirty="0"/>
              <a:t>The model was trained on a sample of MOSES dataset for around 2 generations, the process is time consuming and due to less hardware support, I was able to train this much. Most of the molecules at the top of the list were able to bind with target with around -7.3 Kcal/mol, SA = 3,  NP= -1, QED= 1, Filters= 0. </a:t>
            </a:r>
          </a:p>
          <a:p>
            <a:pPr marL="0" indent="0">
              <a:buNone/>
            </a:pPr>
            <a:r>
              <a:rPr lang="en-US" dirty="0"/>
              <a:t>I am sure that if the model would is trained on full mosses dataset and including other drug datasets for more generations than it would certainly improve and could provide new tools to fight crisis like these.</a:t>
            </a:r>
          </a:p>
        </p:txBody>
      </p:sp>
      <p:sp>
        <p:nvSpPr>
          <p:cNvPr id="78" name="Rectangle 77">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radar chart&#10;&#10;Description automatically generated">
            <a:extLst>
              <a:ext uri="{FF2B5EF4-FFF2-40B4-BE49-F238E27FC236}">
                <a16:creationId xmlns:a16="http://schemas.microsoft.com/office/drawing/2014/main" id="{A4FD9C01-C0D6-4906-8806-9B4EA0D5F8A4}"/>
              </a:ext>
            </a:extLst>
          </p:cNvPr>
          <p:cNvPicPr>
            <a:picLocks noChangeAspect="1"/>
          </p:cNvPicPr>
          <p:nvPr/>
        </p:nvPicPr>
        <p:blipFill>
          <a:blip r:embed="rId2"/>
          <a:stretch>
            <a:fillRect/>
          </a:stretch>
        </p:blipFill>
        <p:spPr>
          <a:xfrm>
            <a:off x="7715890" y="2159852"/>
            <a:ext cx="3328416" cy="2546238"/>
          </a:xfrm>
          <a:prstGeom prst="rect">
            <a:avLst/>
          </a:prstGeom>
        </p:spPr>
      </p:pic>
    </p:spTree>
    <p:extLst>
      <p:ext uri="{BB962C8B-B14F-4D97-AF65-F5344CB8AC3E}">
        <p14:creationId xmlns:p14="http://schemas.microsoft.com/office/powerpoint/2010/main" val="194288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F118DC0-15A5-4A27-94F1-46FE1D59318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1900" dirty="0">
                <a:solidFill>
                  <a:srgbClr val="FFFFFF"/>
                </a:solidFill>
              </a:rPr>
              <a:t>Future Modifications</a:t>
            </a:r>
          </a:p>
        </p:txBody>
      </p:sp>
      <p:sp>
        <p:nvSpPr>
          <p:cNvPr id="3" name="Content Placeholder 2">
            <a:extLst>
              <a:ext uri="{FF2B5EF4-FFF2-40B4-BE49-F238E27FC236}">
                <a16:creationId xmlns:a16="http://schemas.microsoft.com/office/drawing/2014/main" id="{B6AECC4A-34AC-48EC-8D36-1948BFB3CB43}"/>
              </a:ext>
            </a:extLst>
          </p:cNvPr>
          <p:cNvSpPr>
            <a:spLocks noGrp="1"/>
          </p:cNvSpPr>
          <p:nvPr>
            <p:ph idx="1"/>
          </p:nvPr>
        </p:nvSpPr>
        <p:spPr>
          <a:xfrm>
            <a:off x="5591695" y="1402080"/>
            <a:ext cx="5320696" cy="4053840"/>
          </a:xfrm>
        </p:spPr>
        <p:txBody>
          <a:bodyPr vert="horz" lIns="91440" tIns="45720" rIns="91440" bIns="45720" rtlCol="0" anchor="ctr">
            <a:normAutofit/>
          </a:bodyPr>
          <a:lstStyle/>
          <a:p>
            <a:pPr marL="0" indent="0">
              <a:buNone/>
            </a:pPr>
            <a:r>
              <a:rPr lang="en-US" dirty="0"/>
              <a:t>This method can be applied to do drug discovery for such viruses just by changing the constraints of scoring functions and affinity scores which can be generated for every population at once using </a:t>
            </a:r>
            <a:r>
              <a:rPr lang="en-US" dirty="0" err="1"/>
              <a:t>PyRx</a:t>
            </a:r>
            <a:r>
              <a:rPr lang="en-US" dirty="0"/>
              <a:t>. I used ANNs but we can use a bunch of different generative networks such as Variational Autoencoder, etc.</a:t>
            </a:r>
          </a:p>
        </p:txBody>
      </p:sp>
    </p:spTree>
    <p:extLst>
      <p:ext uri="{BB962C8B-B14F-4D97-AF65-F5344CB8AC3E}">
        <p14:creationId xmlns:p14="http://schemas.microsoft.com/office/powerpoint/2010/main" val="387541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78776"/>
            <a:ext cx="5925310" cy="1174991"/>
          </a:xfrm>
        </p:spPr>
        <p:txBody>
          <a:bodyPr vert="horz" lIns="182880" tIns="182880" rIns="182880" bIns="182880" rtlCol="0">
            <a:normAutofit/>
          </a:bodyPr>
          <a:lstStyle/>
          <a:p>
            <a:r>
              <a:rPr lang="en-US" sz="2400"/>
              <a:t>Introduction</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4672" y="2640692"/>
            <a:ext cx="5925310" cy="3255252"/>
          </a:xfrm>
        </p:spPr>
        <p:txBody>
          <a:bodyPr>
            <a:normAutofit/>
          </a:bodyPr>
          <a:lstStyle/>
          <a:p>
            <a:pPr marL="0" indent="0">
              <a:buNone/>
            </a:pPr>
            <a:r>
              <a:rPr lang="en-US"/>
              <a:t>The whole world is facing a crisis,  which is caused by a virus SARS-CoV-2. This virus is a member of SARS family. The viruses from this family can only be cured by blocking the active cites around their surface. In recent years there was a great development in Machine Learning and in Bio-Technology. We tried to use a famous Multi-Objective genetic algorithm named   NSGA-II. We targeted to use this algorithm for drug discovery with a unique and effective modification in original algorithm with the help of Autoencoders for generation of more impactful cure.</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37" r="1" b="1"/>
          <a:stretch/>
        </p:blipFill>
        <p:spPr>
          <a:xfrm>
            <a:off x="7534654" y="10"/>
            <a:ext cx="465734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78776"/>
            <a:ext cx="5925310" cy="1174991"/>
          </a:xfrm>
        </p:spPr>
        <p:txBody>
          <a:bodyPr vert="horz" lIns="182880" tIns="182880" rIns="182880" bIns="182880" rtlCol="0">
            <a:normAutofit/>
          </a:bodyPr>
          <a:lstStyle/>
          <a:p>
            <a:r>
              <a:rPr lang="en-US" sz="2400" dirty="0"/>
              <a:t>SMILES</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4672" y="2640692"/>
            <a:ext cx="5925310" cy="3255252"/>
          </a:xfrm>
        </p:spPr>
        <p:txBody>
          <a:bodyPr>
            <a:normAutofit/>
          </a:bodyPr>
          <a:lstStyle/>
          <a:p>
            <a:pPr marL="0" indent="0">
              <a:buNone/>
            </a:pPr>
            <a:r>
              <a:rPr lang="en-US" dirty="0"/>
              <a:t>SMILES (Simplified Molecular Input Line Entry System) is a type of chemical notation that allows a user to represent a chemical structure in a computer-readable format. SMILES is a flexible and easy-to-learn notation. </a:t>
            </a:r>
            <a:r>
              <a:rPr lang="en-US" b="0" i="0" dirty="0">
                <a:solidFill>
                  <a:srgbClr val="202122"/>
                </a:solidFill>
                <a:effectLst/>
                <a:latin typeface="+mj-lt"/>
              </a:rPr>
              <a:t>SMILES is a string created by publishing the symbol nodes discovered in a chemical graph's depth-first tree traversal. To make a spanning tree, the chemical graph is first trimmed to remove hydrogen atoms and cycles are broken. Numeric suffix labels are added where cycles have been broken to indicate the related nodes. The tree's branching points are indicated by parentheses.</a:t>
            </a:r>
            <a:endParaRPr lang="en-US" dirty="0">
              <a:latin typeface="+mj-lt"/>
            </a:endParaRPr>
          </a:p>
        </p:txBody>
      </p:sp>
      <p:pic>
        <p:nvPicPr>
          <p:cNvPr id="1026" name="Picture 2" descr="Simplified molecular-input line-entry system - Wikipedia">
            <a:extLst>
              <a:ext uri="{FF2B5EF4-FFF2-40B4-BE49-F238E27FC236}">
                <a16:creationId xmlns:a16="http://schemas.microsoft.com/office/drawing/2014/main" id="{25F716D5-C12C-4282-AC1D-91EBFDCAC8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6"/>
          <a:stretch/>
        </p:blipFill>
        <p:spPr bwMode="auto">
          <a:xfrm>
            <a:off x="7534654" y="10"/>
            <a:ext cx="465734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2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04672" y="964692"/>
            <a:ext cx="5894832" cy="1188720"/>
          </a:xfrm>
        </p:spPr>
        <p:txBody>
          <a:bodyPr>
            <a:normAutofit/>
          </a:bodyPr>
          <a:lstStyle/>
          <a:p>
            <a:r>
              <a:rPr lang="en-US"/>
              <a:t>Protease Inhibition</a:t>
            </a:r>
          </a:p>
        </p:txBody>
      </p:sp>
      <p:sp>
        <p:nvSpPr>
          <p:cNvPr id="6" name="Content Placeholder 5">
            <a:extLst>
              <a:ext uri="{FF2B5EF4-FFF2-40B4-BE49-F238E27FC236}">
                <a16:creationId xmlns:a16="http://schemas.microsoft.com/office/drawing/2014/main" id="{2411133C-A547-4F7D-9006-73C72AD8D56F}"/>
              </a:ext>
            </a:extLst>
          </p:cNvPr>
          <p:cNvSpPr>
            <a:spLocks noGrp="1"/>
          </p:cNvSpPr>
          <p:nvPr>
            <p:ph idx="1"/>
          </p:nvPr>
        </p:nvSpPr>
        <p:spPr>
          <a:xfrm>
            <a:off x="803243" y="2638044"/>
            <a:ext cx="5963317" cy="3263206"/>
          </a:xfrm>
        </p:spPr>
        <p:txBody>
          <a:bodyPr>
            <a:normAutofit/>
          </a:bodyPr>
          <a:lstStyle/>
          <a:p>
            <a:pPr marL="0" indent="0">
              <a:buNone/>
            </a:pPr>
            <a:r>
              <a:rPr lang="en-US" dirty="0"/>
              <a:t> It’s a process of blocking the active sites of a protease.  The ligand will bind to the active site of the protease and preventing that active site to bind to other vital parts of our body. Which makes that protease harmless to us although its not destroyed but can't attack either. In order to make this possible we have to find a ligand which binds the site properly. </a:t>
            </a:r>
          </a:p>
        </p:txBody>
      </p:sp>
      <p:sp>
        <p:nvSpPr>
          <p:cNvPr id="26" name="Rectangle 25">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Protein Ligand Docking Stock Vector (Royalty Free) 1155167656">
            <a:extLst>
              <a:ext uri="{FF2B5EF4-FFF2-40B4-BE49-F238E27FC236}">
                <a16:creationId xmlns:a16="http://schemas.microsoft.com/office/drawing/2014/main" id="{BAB7FBA8-B8C1-498D-A8E0-B1AD45BBA595}"/>
              </a:ext>
            </a:extLst>
          </p:cNvPr>
          <p:cNvPicPr/>
          <p:nvPr/>
        </p:nvPicPr>
        <p:blipFill rotWithShape="1">
          <a:blip r:embed="rId3">
            <a:extLst>
              <a:ext uri="{28A0092B-C50C-407E-A947-70E740481C1C}">
                <a14:useLocalDpi xmlns:a14="http://schemas.microsoft.com/office/drawing/2010/main" val="0"/>
              </a:ext>
            </a:extLst>
          </a:blip>
          <a:srcRect t="5518" r="2" b="2"/>
          <a:stretch/>
        </p:blipFill>
        <p:spPr bwMode="auto">
          <a:xfrm>
            <a:off x="7715890" y="2141871"/>
            <a:ext cx="3328416" cy="258219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4243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5445496" y="978776"/>
            <a:ext cx="5925310" cy="1174991"/>
          </a:xfrm>
        </p:spPr>
        <p:txBody>
          <a:bodyPr vert="horz" lIns="182880" tIns="182880" rIns="182880" bIns="182880" rtlCol="0">
            <a:normAutofit/>
          </a:bodyPr>
          <a:lstStyle/>
          <a:p>
            <a:r>
              <a:rPr lang="en-US" sz="2400"/>
              <a:t>Objectives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37" r="2" b="2"/>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5445496" y="2640692"/>
            <a:ext cx="5925310" cy="3255252"/>
          </a:xfrm>
        </p:spPr>
        <p:txBody>
          <a:bodyPr>
            <a:normAutofit/>
          </a:bodyPr>
          <a:lstStyle/>
          <a:p>
            <a:pPr marL="0" indent="0">
              <a:buNone/>
            </a:pPr>
            <a:r>
              <a:rPr lang="en-US"/>
              <a:t>Our objective here to find a drug or a ligand that could satisfy the conditions below:</a:t>
            </a:r>
          </a:p>
          <a:p>
            <a:r>
              <a:rPr lang="en-US"/>
              <a:t>Binding Affinity with SARS-CoV-2</a:t>
            </a:r>
          </a:p>
          <a:p>
            <a:r>
              <a:rPr lang="en-US"/>
              <a:t>Toxicity</a:t>
            </a:r>
          </a:p>
          <a:p>
            <a:r>
              <a:rPr lang="en-US"/>
              <a:t>Synthesis</a:t>
            </a:r>
          </a:p>
          <a:p>
            <a:r>
              <a:rPr lang="en-US"/>
              <a:t>Natural Product likeliness </a:t>
            </a:r>
          </a:p>
          <a:p>
            <a:r>
              <a:rPr lang="en-US"/>
              <a:t>Quantitative estimation of drug discovery</a:t>
            </a:r>
          </a:p>
          <a:p>
            <a:pPr marL="0" indent="0">
              <a:buNone/>
            </a:pPr>
            <a:endParaRPr lang="en-US"/>
          </a:p>
        </p:txBody>
      </p:sp>
    </p:spTree>
    <p:extLst>
      <p:ext uri="{BB962C8B-B14F-4D97-AF65-F5344CB8AC3E}">
        <p14:creationId xmlns:p14="http://schemas.microsoft.com/office/powerpoint/2010/main" val="205592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78776"/>
            <a:ext cx="5925310" cy="1174991"/>
          </a:xfrm>
        </p:spPr>
        <p:txBody>
          <a:bodyPr vert="horz" lIns="182880" tIns="182880" rIns="182880" bIns="182880" rtlCol="0">
            <a:normAutofit/>
          </a:bodyPr>
          <a:lstStyle/>
          <a:p>
            <a:r>
              <a:rPr lang="en-US" sz="2400" dirty="0"/>
              <a:t>OBJECTIVES</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4672" y="2474752"/>
            <a:ext cx="5925310" cy="3421192"/>
          </a:xfrm>
        </p:spPr>
        <p:txBody>
          <a:bodyPr>
            <a:normAutofit fontScale="77500" lnSpcReduction="20000"/>
          </a:bodyPr>
          <a:lstStyle/>
          <a:p>
            <a:pPr marL="0" indent="0">
              <a:buNone/>
            </a:pPr>
            <a:r>
              <a:rPr lang="en-US" b="1" dirty="0"/>
              <a:t>Synthetic Accessibility</a:t>
            </a:r>
            <a:r>
              <a:rPr lang="en-US" dirty="0"/>
              <a:t>: This scoring function allows us to get an estimate of the efforts required to synthesize the ligand. Since we want to mass produce the drug we will be able to decide which drug would be economically best fit for the nation. </a:t>
            </a:r>
          </a:p>
          <a:p>
            <a:pPr marL="0" indent="0">
              <a:buNone/>
            </a:pPr>
            <a:r>
              <a:rPr lang="en-US" b="1" dirty="0"/>
              <a:t>Toxicity Estimation</a:t>
            </a:r>
            <a:r>
              <a:rPr lang="en-US" dirty="0"/>
              <a:t>: We used the PAINS filter which is used to estimate the toxicity of the drug to human body. </a:t>
            </a:r>
          </a:p>
          <a:p>
            <a:pPr marL="0" indent="0">
              <a:buNone/>
            </a:pPr>
            <a:r>
              <a:rPr lang="en-US" b="1" dirty="0"/>
              <a:t>Natural Product Likeness (NP): </a:t>
            </a:r>
            <a:r>
              <a:rPr lang="en-US" dirty="0"/>
              <a:t>This scoring function tells how our drug is similar to the natural compounds which are produced naturally. In this way we can have a hold on the natural balance of our body. Since we are used to consume the products which are naturally available, therefore if the drug is having a good NP score implies that our body wouldn’t have a problem to consume it. </a:t>
            </a:r>
          </a:p>
          <a:p>
            <a:pPr marL="0" indent="0">
              <a:buNone/>
            </a:pPr>
            <a:r>
              <a:rPr lang="en-US" b="1" dirty="0"/>
              <a:t>Quantitative Estimate of Drug-likeness: </a:t>
            </a:r>
            <a:r>
              <a:rPr lang="en-US" dirty="0"/>
              <a:t>The QED is based on a method for multiparameter optimization known as ‘desirability functions’. This scoring function tells us whether a molecule can be used as drug. It uses Lipinski’s rule of five, which includes physiochemical properties of molecules such as size, how often its used, etc.</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37" r="1" b="1"/>
          <a:stretch/>
        </p:blipFill>
        <p:spPr>
          <a:xfrm>
            <a:off x="7534654" y="10"/>
            <a:ext cx="4657345" cy="6857990"/>
          </a:xfrm>
          <a:prstGeom prst="rect">
            <a:avLst/>
          </a:prstGeom>
        </p:spPr>
      </p:pic>
    </p:spTree>
    <p:extLst>
      <p:ext uri="{BB962C8B-B14F-4D97-AF65-F5344CB8AC3E}">
        <p14:creationId xmlns:p14="http://schemas.microsoft.com/office/powerpoint/2010/main" val="116249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C542326-1D72-4C4A-8CD3-DC5458611F01}"/>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dirty="0">
                <a:solidFill>
                  <a:schemeClr val="bg1"/>
                </a:solidFill>
              </a:rPr>
              <a:t>NON-Dominated sorting</a:t>
            </a:r>
          </a:p>
        </p:txBody>
      </p:sp>
      <p:pic>
        <p:nvPicPr>
          <p:cNvPr id="7" name="Picture 8" descr="Non-dominated sorting to advancing fronts. | Download Scientific Diagram">
            <a:extLst>
              <a:ext uri="{FF2B5EF4-FFF2-40B4-BE49-F238E27FC236}">
                <a16:creationId xmlns:a16="http://schemas.microsoft.com/office/drawing/2014/main" id="{EC6D543F-387B-4B19-8CCD-3F3F1C2BBE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7" r="2" b="2"/>
          <a:stretch/>
        </p:blipFill>
        <p:spPr bwMode="auto">
          <a:xfrm>
            <a:off x="643468" y="713933"/>
            <a:ext cx="6250769" cy="526926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a:extLst>
              <a:ext uri="{FF2B5EF4-FFF2-40B4-BE49-F238E27FC236}">
                <a16:creationId xmlns:a16="http://schemas.microsoft.com/office/drawing/2014/main" id="{4F111BBE-72A2-4E02-8AC2-533180CD24EA}"/>
              </a:ext>
            </a:extLst>
          </p:cNvPr>
          <p:cNvSpPr>
            <a:spLocks noGrp="1"/>
          </p:cNvSpPr>
          <p:nvPr>
            <p:ph idx="1"/>
          </p:nvPr>
        </p:nvSpPr>
        <p:spPr>
          <a:xfrm>
            <a:off x="8184558" y="2638044"/>
            <a:ext cx="3363974" cy="3415622"/>
          </a:xfrm>
        </p:spPr>
        <p:txBody>
          <a:bodyPr vert="horz" lIns="91440" tIns="45720" rIns="91440" bIns="45720" rtlCol="0">
            <a:normAutofit/>
          </a:bodyPr>
          <a:lstStyle/>
          <a:p>
            <a:pPr marL="0" indent="0">
              <a:buNone/>
            </a:pPr>
            <a:r>
              <a:rPr lang="en-US" dirty="0">
                <a:solidFill>
                  <a:schemeClr val="bg1"/>
                </a:solidFill>
              </a:rPr>
              <a:t>This sorting technique tries to sort the values according to the score values. The datapoints more near to origin are considered the best as compared to the farthest points. A point ‘A’ dominates point ‘B’ if and only if all score values of ‘A’ are lesser than that of ‘B’. Hence point ‘A’ is considered better than ‘B’.</a:t>
            </a:r>
          </a:p>
        </p:txBody>
      </p:sp>
    </p:spTree>
    <p:extLst>
      <p:ext uri="{BB962C8B-B14F-4D97-AF65-F5344CB8AC3E}">
        <p14:creationId xmlns:p14="http://schemas.microsoft.com/office/powerpoint/2010/main" val="408158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C542326-1D72-4C4A-8CD3-DC5458611F01}"/>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dirty="0">
                <a:solidFill>
                  <a:schemeClr val="bg1"/>
                </a:solidFill>
              </a:rPr>
              <a:t>Crowding distance sorting</a:t>
            </a:r>
          </a:p>
        </p:txBody>
      </p:sp>
      <p:pic>
        <p:nvPicPr>
          <p:cNvPr id="4098" name="Picture 2" descr="The drawback of the crowding distance based sorting | Download Scientific  Diagram">
            <a:extLst>
              <a:ext uri="{FF2B5EF4-FFF2-40B4-BE49-F238E27FC236}">
                <a16:creationId xmlns:a16="http://schemas.microsoft.com/office/drawing/2014/main" id="{C5BA0CC7-619F-4B61-984E-5CD32E7CB1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792" y="643467"/>
            <a:ext cx="6044121" cy="541019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a:extLst>
              <a:ext uri="{FF2B5EF4-FFF2-40B4-BE49-F238E27FC236}">
                <a16:creationId xmlns:a16="http://schemas.microsoft.com/office/drawing/2014/main" id="{4F111BBE-72A2-4E02-8AC2-533180CD24EA}"/>
              </a:ext>
            </a:extLst>
          </p:cNvPr>
          <p:cNvSpPr>
            <a:spLocks noGrp="1"/>
          </p:cNvSpPr>
          <p:nvPr>
            <p:ph idx="1"/>
          </p:nvPr>
        </p:nvSpPr>
        <p:spPr>
          <a:xfrm>
            <a:off x="8184558" y="2638044"/>
            <a:ext cx="3363974" cy="3415622"/>
          </a:xfrm>
        </p:spPr>
        <p:txBody>
          <a:bodyPr vert="horz" lIns="91440" tIns="45720" rIns="91440" bIns="45720" rtlCol="0">
            <a:normAutofit/>
          </a:bodyPr>
          <a:lstStyle/>
          <a:p>
            <a:pPr marL="0" indent="0">
              <a:buNone/>
            </a:pPr>
            <a:r>
              <a:rPr lang="en-US" dirty="0">
                <a:solidFill>
                  <a:schemeClr val="bg1"/>
                </a:solidFill>
              </a:rPr>
              <a:t>This sorting technique is used across the fronts created by non dominated sorting. We compute the crowding distance for each node which simply implies how spaced it is from others. Data points with less crowding distance are considered better than other points in the same front.</a:t>
            </a:r>
          </a:p>
        </p:txBody>
      </p:sp>
    </p:spTree>
    <p:extLst>
      <p:ext uri="{BB962C8B-B14F-4D97-AF65-F5344CB8AC3E}">
        <p14:creationId xmlns:p14="http://schemas.microsoft.com/office/powerpoint/2010/main" val="300737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C542326-1D72-4C4A-8CD3-DC5458611F01}"/>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ormAutofit/>
          </a:bodyPr>
          <a:lstStyle/>
          <a:p>
            <a:r>
              <a:rPr lang="en-US" dirty="0">
                <a:solidFill>
                  <a:schemeClr val="bg1"/>
                </a:solidFill>
              </a:rPr>
              <a:t>NSGA-II</a:t>
            </a:r>
          </a:p>
        </p:txBody>
      </p:sp>
      <p:pic>
        <p:nvPicPr>
          <p:cNvPr id="5122" name="Picture 2" descr="Development of Mathematical Models and Evaluation of the Optimal Process  Parameters for Laser Surface Hardening of Low Alloy Steel Using Elitist  Non-dominated Sorting Genetic Algorithm | SpringerLink">
            <a:extLst>
              <a:ext uri="{FF2B5EF4-FFF2-40B4-BE49-F238E27FC236}">
                <a16:creationId xmlns:a16="http://schemas.microsoft.com/office/drawing/2014/main" id="{B722A17D-6D5A-475E-842E-C9A9E70B51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1330014"/>
            <a:ext cx="6250769" cy="4037104"/>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a:extLst>
              <a:ext uri="{FF2B5EF4-FFF2-40B4-BE49-F238E27FC236}">
                <a16:creationId xmlns:a16="http://schemas.microsoft.com/office/drawing/2014/main" id="{4F111BBE-72A2-4E02-8AC2-533180CD24EA}"/>
              </a:ext>
            </a:extLst>
          </p:cNvPr>
          <p:cNvSpPr>
            <a:spLocks noGrp="1"/>
          </p:cNvSpPr>
          <p:nvPr>
            <p:ph idx="1"/>
          </p:nvPr>
        </p:nvSpPr>
        <p:spPr>
          <a:xfrm>
            <a:off x="8184558" y="2638044"/>
            <a:ext cx="3363974" cy="3415622"/>
          </a:xfrm>
        </p:spPr>
        <p:txBody>
          <a:bodyPr vert="horz" lIns="91440" tIns="45720" rIns="91440" bIns="45720" rtlCol="0">
            <a:normAutofit/>
          </a:bodyPr>
          <a:lstStyle/>
          <a:p>
            <a:pPr marL="0" indent="0">
              <a:lnSpc>
                <a:spcPct val="90000"/>
              </a:lnSpc>
              <a:buNone/>
            </a:pPr>
            <a:r>
              <a:rPr lang="en-US" sz="1400">
                <a:solidFill>
                  <a:schemeClr val="bg1"/>
                </a:solidFill>
              </a:rPr>
              <a:t>NSGA-II is a Multi-Objective genetic algorithm, which is an advancement over NSGA. In this algorithm we try to find the best candidates who satisfy our conditions. This algorithm starts with initial space of candidates and sort them according to their score values with the help of NON-Domination sorting and Crowding distance sorting. After which we try to change the candidates in order to improve scores this step is called mutation. Once we have the new set of candidates, we append them with old candidates and sort them again, but this time we will discard the worst candidates according to our requirements. This step goes on repeatedly until we achieve our desired candidates.</a:t>
            </a:r>
          </a:p>
          <a:p>
            <a:pPr marL="0" indent="0">
              <a:lnSpc>
                <a:spcPct val="90000"/>
              </a:lnSpc>
              <a:buNone/>
            </a:pPr>
            <a:endParaRPr lang="en-US" sz="1400">
              <a:solidFill>
                <a:schemeClr val="bg1"/>
              </a:solidFill>
            </a:endParaRPr>
          </a:p>
        </p:txBody>
      </p:sp>
    </p:spTree>
    <p:extLst>
      <p:ext uri="{BB962C8B-B14F-4D97-AF65-F5344CB8AC3E}">
        <p14:creationId xmlns:p14="http://schemas.microsoft.com/office/powerpoint/2010/main" val="31672192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331</TotalTime>
  <Words>1190</Words>
  <Application>Microsoft Office PowerPoint</Application>
  <PresentationFormat>Widescreen</PresentationFormat>
  <Paragraphs>50</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Montserrat</vt:lpstr>
      <vt:lpstr>Parcel</vt:lpstr>
      <vt:lpstr>SIP@SAIDE</vt:lpstr>
      <vt:lpstr>Introduction</vt:lpstr>
      <vt:lpstr>SMILES</vt:lpstr>
      <vt:lpstr>Protease Inhibition</vt:lpstr>
      <vt:lpstr>Objectives</vt:lpstr>
      <vt:lpstr>OBJECTIVES</vt:lpstr>
      <vt:lpstr>NON-Dominated sorting</vt:lpstr>
      <vt:lpstr>Crowding distance sorting</vt:lpstr>
      <vt:lpstr>NSGA-II</vt:lpstr>
      <vt:lpstr>Adversarial Autoencoders</vt:lpstr>
      <vt:lpstr>How adversarial autoencoder is useful in advancement of NSGA-II?</vt:lpstr>
      <vt:lpstr>Some findings</vt:lpstr>
      <vt:lpstr>Future Modifications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SIP@SAIDE</dc:title>
  <dc:creator>Harsh Khandelwal</dc:creator>
  <cp:lastModifiedBy>Harsh Khandelwal</cp:lastModifiedBy>
  <cp:revision>42</cp:revision>
  <dcterms:created xsi:type="dcterms:W3CDTF">2021-07-25T15:48:54Z</dcterms:created>
  <dcterms:modified xsi:type="dcterms:W3CDTF">2021-08-08T06:35:28Z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