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80" r:id="rId5"/>
    <p:sldId id="281" r:id="rId6"/>
    <p:sldId id="282" r:id="rId7"/>
    <p:sldId id="283" r:id="rId8"/>
    <p:sldId id="284" r:id="rId9"/>
    <p:sldId id="285" r:id="rId10"/>
    <p:sldId id="286" r:id="rId11"/>
    <p:sldId id="287" r:id="rId12"/>
    <p:sldId id="288" r:id="rId13"/>
    <p:sldId id="290" r:id="rId14"/>
    <p:sldId id="291" r:id="rId15"/>
    <p:sldId id="292" r:id="rId16"/>
    <p:sldId id="293" r:id="rId17"/>
    <p:sldId id="303" r:id="rId18"/>
    <p:sldId id="295" r:id="rId19"/>
    <p:sldId id="296" r:id="rId20"/>
    <p:sldId id="297" r:id="rId21"/>
    <p:sldId id="294" r:id="rId22"/>
    <p:sldId id="298" r:id="rId23"/>
    <p:sldId id="299" r:id="rId24"/>
    <p:sldId id="300" r:id="rId25"/>
    <p:sldId id="302" r:id="rId26"/>
    <p:sldId id="301" r:id="rId27"/>
    <p:sldId id="279" r:id="rId28"/>
  </p:sldIdLst>
  <p:sldSz cx="12192000" cy="6858000"/>
  <p:notesSz cx="6858000" cy="9144000"/>
  <p:embeddedFontLst>
    <p:embeddedFont>
      <p:font typeface="Arial Black" panose="020B0A04020102020204" pitchFamily="3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D243B-13E4-4B69-AE35-18B9A09E5A30}">
  <a:tblStyle styleId="{EB3D243B-13E4-4B69-AE35-18B9A09E5A3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4660"/>
  </p:normalViewPr>
  <p:slideViewPr>
    <p:cSldViewPr snapToGrid="0">
      <p:cViewPr varScale="1">
        <p:scale>
          <a:sx n="81" d="100"/>
          <a:sy n="81" d="100"/>
        </p:scale>
        <p:origin x="38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85156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51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128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03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069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43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129E27E-F0A4-4186-9AD8-1620C1712978}" type="datetime1">
              <a:rPr lang="en-US" smtClean="0"/>
              <a:t>4/17/2024</a:t>
            </a:fld>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99ED999-8F45-446E-A532-2B3DBC969946}" type="datetime1">
              <a:rPr lang="en-US" smtClean="0"/>
              <a:t>4/17/2024</a:t>
            </a:fld>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C5569F4-10F1-46D3-A8F9-971B4D8F0656}" type="datetime1">
              <a:rPr lang="en-US" smtClean="0"/>
              <a:t>4/17/2024</a:t>
            </a:fld>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C8D984B-0236-43DC-9C3A-B089C89D112F}" type="datetime1">
              <a:rPr lang="en-US" smtClean="0"/>
              <a:t>4/17/2024</a:t>
            </a:fld>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90F1D-53EC-435B-961E-34393C0818A0}" type="datetime1">
              <a:rPr lang="en-US" smtClean="0"/>
              <a:t>4/17/2024</a:t>
            </a:fld>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77C5E4D-5476-4F17-834A-EB2E3C552E7D}" type="datetime1">
              <a:rPr lang="en-US" smtClean="0"/>
              <a:t>4/17/2024</a:t>
            </a:fld>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6F2F3D6-A65A-47BE-9331-07A4C9F308EE}" type="datetime1">
              <a:rPr lang="en-US" smtClean="0"/>
              <a:t>4/17/2024</a:t>
            </a:fld>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24228D-37B0-4A1B-96C1-4FA69BC7F096}" type="datetime1">
              <a:rPr lang="en-US" smtClean="0"/>
              <a:t>4/17/2024</a:t>
            </a:fld>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AE89CAC-41E2-4A9E-97E4-36079A648195}" type="datetime1">
              <a:rPr lang="en-US" smtClean="0"/>
              <a:t>4/17/2024</a:t>
            </a:fld>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3C30991-A8A9-4820-96EA-A174FD7B1158}" type="datetime1">
              <a:rPr lang="en-US" smtClean="0"/>
              <a:t>4/17/2024</a:t>
            </a:fld>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E856FA44-7FAF-49D0-ABBC-CD17FF3F0E0A}" type="datetime1">
              <a:rPr lang="en-US" smtClean="0"/>
              <a:t>4/17/2024</a:t>
            </a:fld>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3390/info14090499" TargetMode="External"/><Relationship Id="rId2" Type="http://schemas.openxmlformats.org/officeDocument/2006/relationships/hyperlink" Target="https://doi.org/10.1007/978-3-030-16841-4_8"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2002706" y="440574"/>
            <a:ext cx="6833181" cy="1083032"/>
          </a:xfrm>
          <a:prstGeom prst="rect">
            <a:avLst/>
          </a:prstGeom>
          <a:noFill/>
          <a:ln>
            <a:noFill/>
          </a:ln>
        </p:spPr>
      </p:pic>
      <p:sp>
        <p:nvSpPr>
          <p:cNvPr id="85" name="Google Shape;85;p13"/>
          <p:cNvSpPr/>
          <p:nvPr/>
        </p:nvSpPr>
        <p:spPr>
          <a:xfrm>
            <a:off x="0" y="4918509"/>
            <a:ext cx="12192000" cy="19394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txBox="1"/>
          <p:nvPr/>
        </p:nvSpPr>
        <p:spPr>
          <a:xfrm>
            <a:off x="235885" y="2017925"/>
            <a:ext cx="11720230" cy="2057487"/>
          </a:xfrm>
          <a:prstGeom prst="rect">
            <a:avLst/>
          </a:prstGeom>
          <a:solidFill>
            <a:srgbClr val="FFFFFF"/>
          </a:solidFill>
          <a:ln w="38100" cap="flat" cmpd="sng">
            <a:solidFill>
              <a:srgbClr val="404040"/>
            </a:solidFill>
            <a:prstDash val="solid"/>
            <a:miter lim="800000"/>
            <a:headEnd type="none" w="sm" len="sm"/>
            <a:tailEnd type="none" w="sm" len="sm"/>
          </a:ln>
        </p:spPr>
        <p:txBody>
          <a:bodyPr spcFirstLastPara="1" wrap="square" lIns="91425" tIns="45700" rIns="91425" bIns="45700" anchor="ctr" anchorCtr="0">
            <a:normAutofit lnSpcReduction="10000"/>
          </a:bodyPr>
          <a:lstStyle/>
          <a:p>
            <a:pPr marL="0" marR="0" lvl="0" indent="0" algn="ctr" rtl="0">
              <a:lnSpc>
                <a:spcPct val="90000"/>
              </a:lnSpc>
              <a:spcBef>
                <a:spcPts val="0"/>
              </a:spcBef>
              <a:spcAft>
                <a:spcPts val="0"/>
              </a:spcAft>
              <a:buNone/>
            </a:pPr>
            <a:endParaRPr lang="en-US" sz="36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0"/>
              </a:spcBef>
              <a:spcAft>
                <a:spcPts val="0"/>
              </a:spcAft>
              <a:buNone/>
            </a:pPr>
            <a:endParaRPr lang="en-US" sz="3600" b="1" i="0" u="none" strike="noStrike" cap="none" dirty="0">
              <a:solidFill>
                <a:srgbClr val="404040"/>
              </a:solidFill>
              <a:latin typeface="Calibri"/>
              <a:ea typeface="Calibri"/>
              <a:cs typeface="Calibri"/>
              <a:sym typeface="Calibri"/>
            </a:endParaRPr>
          </a:p>
          <a:p>
            <a:pPr algn="ctr">
              <a:lnSpc>
                <a:spcPct val="90000"/>
              </a:lnSpc>
            </a:pPr>
            <a:r>
              <a:rPr lang="en-US" sz="3600" b="1" dirty="0">
                <a:solidFill>
                  <a:srgbClr val="404040"/>
                </a:solidFill>
                <a:latin typeface="Calibri"/>
                <a:ea typeface="Calibri"/>
                <a:cs typeface="Calibri"/>
                <a:sym typeface="Calibri"/>
              </a:rPr>
              <a:t>DEPARTMENT OF COMPUTER ENGINEERING &amp; TECHNOLOGY</a:t>
            </a:r>
          </a:p>
          <a:p>
            <a:pPr algn="ctr">
              <a:lnSpc>
                <a:spcPct val="90000"/>
              </a:lnSpc>
            </a:pPr>
            <a:r>
              <a:rPr lang="en-US" sz="3600" b="1" dirty="0">
                <a:solidFill>
                  <a:srgbClr val="404040"/>
                </a:solidFill>
                <a:latin typeface="Calibri"/>
                <a:ea typeface="Calibri"/>
                <a:cs typeface="Calibri"/>
                <a:sym typeface="Calibri"/>
              </a:rPr>
              <a:t>SCHOOL OF COMPUTER SCIENCE &amp; ENGINEERING</a:t>
            </a:r>
          </a:p>
          <a:p>
            <a:pPr algn="ctr">
              <a:lnSpc>
                <a:spcPct val="90000"/>
              </a:lnSpc>
            </a:pPr>
            <a:endParaRPr lang="en-US" sz="3600" dirty="0">
              <a:solidFill>
                <a:srgbClr val="404040"/>
              </a:solidFill>
              <a:latin typeface="Calibri"/>
              <a:ea typeface="Calibri"/>
              <a:cs typeface="Calibri"/>
              <a:sym typeface="Calibri"/>
            </a:endParaRPr>
          </a:p>
          <a:p>
            <a:pPr marL="0" marR="0" lvl="0" indent="0" algn="ctr" rtl="0">
              <a:lnSpc>
                <a:spcPct val="90000"/>
              </a:lnSpc>
              <a:spcBef>
                <a:spcPts val="0"/>
              </a:spcBef>
              <a:spcAft>
                <a:spcPts val="0"/>
              </a:spcAft>
              <a:buNone/>
            </a:pPr>
            <a:endParaRPr sz="3600" b="0" i="0" u="none" strike="noStrike" cap="none" dirty="0">
              <a:solidFill>
                <a:srgbClr val="404040"/>
              </a:solidFill>
              <a:latin typeface="Calibri"/>
              <a:ea typeface="Calibri"/>
              <a:cs typeface="Calibri"/>
              <a:sym typeface="Calibri"/>
            </a:endParaRPr>
          </a:p>
        </p:txBody>
      </p:sp>
      <p:sp>
        <p:nvSpPr>
          <p:cNvPr id="5" name="Google Shape;86;p13"/>
          <p:cNvSpPr txBox="1"/>
          <p:nvPr/>
        </p:nvSpPr>
        <p:spPr>
          <a:xfrm>
            <a:off x="1283665" y="4633224"/>
            <a:ext cx="9842377" cy="1127625"/>
          </a:xfrm>
          <a:prstGeom prst="rect">
            <a:avLst/>
          </a:prstGeom>
          <a:solidFill>
            <a:srgbClr val="FFFFFF"/>
          </a:solidFill>
          <a:ln w="38100" cap="flat" cmpd="sng">
            <a:solidFill>
              <a:srgbClr val="404040"/>
            </a:solidFill>
            <a:prstDash val="solid"/>
            <a:miter lim="800000"/>
            <a:headEnd type="none" w="sm" len="sm"/>
            <a:tailEnd type="none" w="sm" len="sm"/>
          </a:ln>
        </p:spPr>
        <p:txBody>
          <a:bodyPr spcFirstLastPara="1" wrap="square" lIns="91425" tIns="45700" rIns="91425" bIns="45700" anchor="ctr" anchorCtr="0">
            <a:normAutofit/>
          </a:bodyPr>
          <a:lstStyle/>
          <a:p>
            <a:pPr lvl="0" algn="ctr">
              <a:lnSpc>
                <a:spcPct val="90000"/>
              </a:lnSpc>
            </a:pPr>
            <a:r>
              <a:rPr lang="en-US" sz="3400" b="1" dirty="0">
                <a:solidFill>
                  <a:srgbClr val="0070C0"/>
                </a:solidFill>
                <a:latin typeface="Calibri"/>
                <a:ea typeface="Calibri"/>
                <a:cs typeface="Calibri"/>
                <a:sym typeface="Calibri"/>
              </a:rPr>
              <a:t>END-TERM SEMINAR PRESENTATION</a:t>
            </a:r>
          </a:p>
          <a:p>
            <a:pPr lvl="0" algn="ctr">
              <a:lnSpc>
                <a:spcPct val="90000"/>
              </a:lnSpc>
            </a:pPr>
            <a:r>
              <a:rPr lang="en-US" sz="3400" b="1" dirty="0">
                <a:solidFill>
                  <a:srgbClr val="0070C0"/>
                </a:solidFill>
                <a:latin typeface="Calibri"/>
                <a:ea typeface="Calibri"/>
                <a:cs typeface="Calibri"/>
                <a:sym typeface="Calibri"/>
              </a:rPr>
              <a:t>T.Y. </a:t>
            </a:r>
            <a:r>
              <a:rPr lang="en-US" sz="3400" b="1" dirty="0" err="1">
                <a:solidFill>
                  <a:srgbClr val="0070C0"/>
                </a:solidFill>
                <a:latin typeface="Calibri"/>
                <a:ea typeface="Calibri"/>
                <a:cs typeface="Calibri"/>
                <a:sym typeface="Calibri"/>
              </a:rPr>
              <a:t>B.tech.</a:t>
            </a:r>
            <a:r>
              <a:rPr lang="en-US" sz="3400" b="1" dirty="0">
                <a:solidFill>
                  <a:srgbClr val="0070C0"/>
                </a:solidFill>
                <a:latin typeface="Calibri"/>
                <a:ea typeface="Calibri"/>
                <a:cs typeface="Calibri"/>
                <a:sym typeface="Calibri"/>
              </a:rPr>
              <a:t>, Sem-VI, 2023-24</a:t>
            </a:r>
            <a:endParaRPr lang="en-US" sz="3400" dirty="0">
              <a:solidFill>
                <a:srgbClr val="0070C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67F27F-333C-8558-9A2D-51F8943F6AA8}"/>
              </a:ext>
            </a:extLst>
          </p:cNvPr>
          <p:cNvSpPr>
            <a:spLocks noGrp="1"/>
          </p:cNvSpPr>
          <p:nvPr>
            <p:ph type="body" idx="1"/>
          </p:nvPr>
        </p:nvSpPr>
        <p:spPr>
          <a:xfrm>
            <a:off x="838200" y="713262"/>
            <a:ext cx="10515600" cy="5185514"/>
          </a:xfrm>
        </p:spPr>
        <p:txBody>
          <a:bodyPr>
            <a:normAutofit fontScale="92500" lnSpcReduction="10000"/>
          </a:bodyPr>
          <a:lstStyle/>
          <a:p>
            <a:pPr marL="114300" indent="0">
              <a:buNone/>
            </a:pPr>
            <a:r>
              <a:rPr lang="en-US" dirty="0" err="1"/>
              <a:t>AugDNN</a:t>
            </a:r>
            <a:r>
              <a:rPr lang="en-US" dirty="0"/>
              <a:t> (Augmented Deep Neural Network):</a:t>
            </a:r>
          </a:p>
          <a:p>
            <a:pPr marL="114300" indent="0">
              <a:buNone/>
            </a:pPr>
            <a:endParaRPr lang="en-US" dirty="0"/>
          </a:p>
          <a:p>
            <a:r>
              <a:rPr lang="en-US" dirty="0" err="1"/>
              <a:t>AugDNN</a:t>
            </a:r>
            <a:r>
              <a:rPr lang="en-US" dirty="0"/>
              <a:t> introduces a novel technique that incorporates information from the source domain as additional features for the classifier.</a:t>
            </a:r>
          </a:p>
          <a:p>
            <a:r>
              <a:rPr lang="en-US" dirty="0"/>
              <a:t>It aims to capture the relatedness between the source and target domains by encoding this information in the training set.</a:t>
            </a:r>
          </a:p>
          <a:p>
            <a:r>
              <a:rPr lang="en-US" dirty="0"/>
              <a:t>Additional features are generated by estimating conditional distributions and marginal input distributions from the source domain.</a:t>
            </a:r>
          </a:p>
          <a:p>
            <a:r>
              <a:rPr lang="en-US" dirty="0"/>
              <a:t>These additional features are added to the original feature set, expanding the feature space and enhancing the classifier's ability to learn domain-related information.</a:t>
            </a:r>
          </a:p>
          <a:p>
            <a:r>
              <a:rPr lang="en-US" dirty="0"/>
              <a:t>The DNN architecture is modified to accommodate the augmented features on top of FEDANN.</a:t>
            </a:r>
            <a:endParaRPr lang="en-IN" dirty="0"/>
          </a:p>
        </p:txBody>
      </p:sp>
      <p:sp>
        <p:nvSpPr>
          <p:cNvPr id="4" name="Date Placeholder 3">
            <a:extLst>
              <a:ext uri="{FF2B5EF4-FFF2-40B4-BE49-F238E27FC236}">
                <a16:creationId xmlns:a16="http://schemas.microsoft.com/office/drawing/2014/main" id="{504C9EF5-7827-DDD6-65A0-30B7114D123D}"/>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183068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1B7D-225C-00AC-FF04-6E97265CB66A}"/>
              </a:ext>
            </a:extLst>
          </p:cNvPr>
          <p:cNvSpPr>
            <a:spLocks noGrp="1"/>
          </p:cNvSpPr>
          <p:nvPr>
            <p:ph type="title"/>
          </p:nvPr>
        </p:nvSpPr>
        <p:spPr>
          <a:xfrm>
            <a:off x="715652" y="893026"/>
            <a:ext cx="10515600" cy="1325563"/>
          </a:xfrm>
        </p:spPr>
        <p:txBody>
          <a:bodyPr>
            <a:normAutofit fontScale="90000"/>
          </a:bodyPr>
          <a:lstStyle/>
          <a:p>
            <a:r>
              <a:rPr lang="en-US" sz="2700" b="1" dirty="0"/>
              <a:t>Online Payment Fraud Detection Model Using Machine Learning Techniques</a:t>
            </a:r>
            <a:br>
              <a:rPr lang="en-US" dirty="0"/>
            </a:br>
            <a:br>
              <a:rPr lang="en-US" dirty="0"/>
            </a:br>
            <a:endParaRPr lang="en-IN" dirty="0"/>
          </a:p>
        </p:txBody>
      </p:sp>
      <p:sp>
        <p:nvSpPr>
          <p:cNvPr id="3" name="Text Placeholder 2">
            <a:extLst>
              <a:ext uri="{FF2B5EF4-FFF2-40B4-BE49-F238E27FC236}">
                <a16:creationId xmlns:a16="http://schemas.microsoft.com/office/drawing/2014/main" id="{A02B190E-73F2-EE38-A693-914A43595BC4}"/>
              </a:ext>
            </a:extLst>
          </p:cNvPr>
          <p:cNvSpPr>
            <a:spLocks noGrp="1"/>
          </p:cNvSpPr>
          <p:nvPr>
            <p:ph type="body" idx="1"/>
          </p:nvPr>
        </p:nvSpPr>
        <p:spPr/>
        <p:txBody>
          <a:bodyPr>
            <a:normAutofit fontScale="77500" lnSpcReduction="20000"/>
          </a:bodyPr>
          <a:lstStyle/>
          <a:p>
            <a:r>
              <a:rPr lang="en-US" dirty="0"/>
              <a:t>This research introduces </a:t>
            </a:r>
            <a:r>
              <a:rPr lang="en-US" dirty="0" err="1"/>
              <a:t>RelexNET</a:t>
            </a:r>
            <a:r>
              <a:rPr lang="en-US" dirty="0"/>
              <a:t> computational model.</a:t>
            </a:r>
          </a:p>
          <a:p>
            <a:r>
              <a:rPr lang="en-US" dirty="0"/>
              <a:t> The architecture of the </a:t>
            </a:r>
            <a:r>
              <a:rPr lang="en-US" dirty="0" err="1"/>
              <a:t>ReNeXt</a:t>
            </a:r>
            <a:r>
              <a:rPr lang="en-US" dirty="0"/>
              <a:t>-GRU model comprises multiple layers, each contributing to different aspects of data processing and feature extraction. The </a:t>
            </a:r>
            <a:r>
              <a:rPr lang="en-US" dirty="0" err="1"/>
              <a:t>ResNeXt</a:t>
            </a:r>
            <a:r>
              <a:rPr lang="en-US" dirty="0"/>
              <a:t> component enables efficient feature representation by leveraging the power of residual connections and cardinality, thereby enhancing the model's ability to capture intricate data patterns. Meanwhile, the GRU component facilitates sequential data processing, allowing the model to effectively capture temporal dependencies inherent in financial transaction data.</a:t>
            </a:r>
          </a:p>
          <a:p>
            <a:r>
              <a:rPr lang="en-US" dirty="0"/>
              <a:t>Furthermore, the </a:t>
            </a:r>
            <a:r>
              <a:rPr lang="en-US" dirty="0" err="1"/>
              <a:t>ReNeXt</a:t>
            </a:r>
            <a:r>
              <a:rPr lang="en-US" dirty="0"/>
              <a:t>-GRU model is fine-tuned with hyperparameters using the Jaya optimization algorithm, optimizing its performance and ensuring superior accuracy in classification tasks. This amalgamation of advanced architectural elements and optimization techniques culminates in a powerful artificial intelligence framework capable of addressing the complex challenges posed by financial fraud detection.</a:t>
            </a:r>
          </a:p>
          <a:p>
            <a:r>
              <a:rPr lang="en-US" dirty="0"/>
              <a:t>RELU Activation and Batch Normalization serves as a base line in each layer of the network.</a:t>
            </a:r>
          </a:p>
        </p:txBody>
      </p:sp>
      <p:sp>
        <p:nvSpPr>
          <p:cNvPr id="4" name="Date Placeholder 3">
            <a:extLst>
              <a:ext uri="{FF2B5EF4-FFF2-40B4-BE49-F238E27FC236}">
                <a16:creationId xmlns:a16="http://schemas.microsoft.com/office/drawing/2014/main" id="{A9E068E2-FCE8-B2A8-7131-E7796847F4C7}"/>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381173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46A6-92B2-9CBD-3EEB-545059CE275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286E92E-57FF-997D-FE06-2F548A1BFA18}"/>
              </a:ext>
            </a:extLst>
          </p:cNvPr>
          <p:cNvSpPr>
            <a:spLocks noGrp="1"/>
          </p:cNvSpPr>
          <p:nvPr>
            <p:ph type="body" idx="1"/>
          </p:nvPr>
        </p:nvSpPr>
        <p:spPr/>
        <p:txBody>
          <a:bodyPr>
            <a:normAutofit fontScale="85000" lnSpcReduction="20000"/>
          </a:bodyPr>
          <a:lstStyle/>
          <a:p>
            <a:r>
              <a:rPr lang="en-US" dirty="0"/>
              <a:t>The GRU architecture employs two main gates: the update gate and the reset gate. These gates enable the GRU unit to regulate the flow of information by determining how much past information to retain and how much new information to incorporate at each time step. By dynamically updating the hidden state based on the input and previous hidden state, the GRU effectively captures temporal dependencies and long-range dependencies present in the data.</a:t>
            </a:r>
          </a:p>
          <a:p>
            <a:endParaRPr lang="en-US" dirty="0"/>
          </a:p>
          <a:p>
            <a:r>
              <a:rPr lang="en-US" dirty="0"/>
              <a:t>Through the integration of the GRU mechanism, the </a:t>
            </a:r>
            <a:r>
              <a:rPr lang="en-US" dirty="0" err="1"/>
              <a:t>ReNeXt</a:t>
            </a:r>
            <a:r>
              <a:rPr lang="en-US" dirty="0"/>
              <a:t>-GRU model can effectively model the sequential nature of financial transactions, capturing patterns and trends that may indicate fraudulent activity. The GRU's ability to retain relevant information over time, coupled with the feature representation capabilities of the </a:t>
            </a:r>
            <a:r>
              <a:rPr lang="en-US" dirty="0" err="1"/>
              <a:t>ResNeXt</a:t>
            </a:r>
            <a:r>
              <a:rPr lang="en-US" dirty="0"/>
              <a:t> component, enhances the overall performance and accuracy of the model in detecting financial fraud.</a:t>
            </a:r>
          </a:p>
          <a:p>
            <a:endParaRPr lang="en-IN" dirty="0"/>
          </a:p>
        </p:txBody>
      </p:sp>
      <p:sp>
        <p:nvSpPr>
          <p:cNvPr id="4" name="Date Placeholder 3">
            <a:extLst>
              <a:ext uri="{FF2B5EF4-FFF2-40B4-BE49-F238E27FC236}">
                <a16:creationId xmlns:a16="http://schemas.microsoft.com/office/drawing/2014/main" id="{53FFE208-1FE2-9955-750A-250752709470}"/>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426262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96B91F-84B6-15D8-035B-05473F50DAB8}"/>
              </a:ext>
            </a:extLst>
          </p:cNvPr>
          <p:cNvSpPr>
            <a:spLocks noGrp="1"/>
          </p:cNvSpPr>
          <p:nvPr>
            <p:ph type="dt" idx="10"/>
          </p:nvPr>
        </p:nvSpPr>
        <p:spPr/>
        <p:txBody>
          <a:bodyPr/>
          <a:lstStyle/>
          <a:p>
            <a:fld id="{3C5569F4-10F1-46D3-A8F9-971B4D8F0656}" type="datetime1">
              <a:rPr lang="en-US" smtClean="0"/>
              <a:t>4/17/2024</a:t>
            </a:fld>
            <a:endParaRPr lang="en-US"/>
          </a:p>
        </p:txBody>
      </p:sp>
      <p:graphicFrame>
        <p:nvGraphicFramePr>
          <p:cNvPr id="8" name="Table 7">
            <a:extLst>
              <a:ext uri="{FF2B5EF4-FFF2-40B4-BE49-F238E27FC236}">
                <a16:creationId xmlns:a16="http://schemas.microsoft.com/office/drawing/2014/main" id="{B07FE6B2-2ACE-B282-F7FB-2271FE39F0AA}"/>
              </a:ext>
            </a:extLst>
          </p:cNvPr>
          <p:cNvGraphicFramePr>
            <a:graphicFrameLocks noGrp="1"/>
          </p:cNvGraphicFramePr>
          <p:nvPr>
            <p:extLst>
              <p:ext uri="{D42A27DB-BD31-4B8C-83A1-F6EECF244321}">
                <p14:modId xmlns:p14="http://schemas.microsoft.com/office/powerpoint/2010/main" val="273979867"/>
              </p:ext>
            </p:extLst>
          </p:nvPr>
        </p:nvGraphicFramePr>
        <p:xfrm>
          <a:off x="150829" y="68509"/>
          <a:ext cx="11934333" cy="6652966"/>
        </p:xfrm>
        <a:graphic>
          <a:graphicData uri="http://schemas.openxmlformats.org/drawingml/2006/table">
            <a:tbl>
              <a:tblPr firstRow="1" bandRow="1">
                <a:tableStyleId>{7E9639D4-E3E2-4D34-9284-5A2195B3D0D7}</a:tableStyleId>
              </a:tblPr>
              <a:tblGrid>
                <a:gridCol w="3978111">
                  <a:extLst>
                    <a:ext uri="{9D8B030D-6E8A-4147-A177-3AD203B41FA5}">
                      <a16:colId xmlns:a16="http://schemas.microsoft.com/office/drawing/2014/main" val="1986042194"/>
                    </a:ext>
                  </a:extLst>
                </a:gridCol>
                <a:gridCol w="3978111">
                  <a:extLst>
                    <a:ext uri="{9D8B030D-6E8A-4147-A177-3AD203B41FA5}">
                      <a16:colId xmlns:a16="http://schemas.microsoft.com/office/drawing/2014/main" val="1132910470"/>
                    </a:ext>
                  </a:extLst>
                </a:gridCol>
                <a:gridCol w="3978111">
                  <a:extLst>
                    <a:ext uri="{9D8B030D-6E8A-4147-A177-3AD203B41FA5}">
                      <a16:colId xmlns:a16="http://schemas.microsoft.com/office/drawing/2014/main" val="248551284"/>
                    </a:ext>
                  </a:extLst>
                </a:gridCol>
              </a:tblGrid>
              <a:tr h="421149">
                <a:tc>
                  <a:txBody>
                    <a:bodyPr/>
                    <a:lstStyle/>
                    <a:p>
                      <a:pPr algn="ctr"/>
                      <a:r>
                        <a:rPr lang="en-US" dirty="0"/>
                        <a:t>TITLE </a:t>
                      </a:r>
                      <a:endParaRPr lang="en-IN" dirty="0"/>
                    </a:p>
                  </a:txBody>
                  <a:tcPr/>
                </a:tc>
                <a:tc>
                  <a:txBody>
                    <a:bodyPr/>
                    <a:lstStyle/>
                    <a:p>
                      <a:r>
                        <a:rPr lang="en-US" dirty="0"/>
                        <a:t>METHODS/TECHNIQUES</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401554469"/>
                  </a:ext>
                </a:extLst>
              </a:tr>
              <a:tr h="3022369">
                <a:tc>
                  <a:txBody>
                    <a:bodyPr/>
                    <a:lstStyle/>
                    <a:p>
                      <a:r>
                        <a:rPr lang="en-IN" dirty="0"/>
                        <a:t>Instance-dependent Cost-Sensitive Learning </a:t>
                      </a:r>
                      <a:r>
                        <a:rPr lang="en-US" dirty="0"/>
                        <a:t>for Detecting Transfer Fraud (Implemented in R)	</a:t>
                      </a:r>
                      <a:endParaRPr lang="en-IN" dirty="0"/>
                    </a:p>
                  </a:txBody>
                  <a:tcPr/>
                </a:tc>
                <a:tc>
                  <a:txBody>
                    <a:bodyPr/>
                    <a:lstStyle/>
                    <a:p>
                      <a:pPr marL="285750" indent="-285750">
                        <a:buFontTx/>
                        <a:buChar char="-"/>
                      </a:pPr>
                      <a:r>
                        <a:rPr lang="en-IN" dirty="0"/>
                        <a:t>Lasso-regularized logistic regression</a:t>
                      </a:r>
                    </a:p>
                    <a:p>
                      <a:pPr marL="285750" indent="-285750">
                        <a:buFontTx/>
                        <a:buChar char="-"/>
                      </a:pPr>
                      <a:r>
                        <a:rPr lang="en-IN" dirty="0"/>
                        <a:t>Gradient Tree Boosting		</a:t>
                      </a:r>
                    </a:p>
                  </a:txBody>
                  <a:tcPr/>
                </a:tc>
                <a:tc>
                  <a:txBody>
                    <a:bodyPr/>
                    <a:lstStyle/>
                    <a:p>
                      <a:r>
                        <a:rPr lang="en-US" dirty="0"/>
                        <a:t>- Cost-sensitive classification using models like Lasso-regularized logistic regression and Gradient Tree Boosting.</a:t>
                      </a:r>
                    </a:p>
                    <a:p>
                      <a:r>
                        <a:rPr lang="en-US" dirty="0"/>
                        <a:t>- Use of cost matrix to quantify expenses related to misclassifying transactions and accurately predicting them.</a:t>
                      </a:r>
                    </a:p>
                    <a:p>
                      <a:r>
                        <a:rPr lang="en-US" dirty="0"/>
                        <a:t>- Emphasis on minimizing financial losses by considering transaction costs and false positives/negatives.</a:t>
                      </a:r>
                    </a:p>
                    <a:p>
                      <a:endParaRPr lang="en-IN" dirty="0"/>
                    </a:p>
                  </a:txBody>
                  <a:tcPr/>
                </a:tc>
                <a:extLst>
                  <a:ext uri="{0D108BD9-81ED-4DB2-BD59-A6C34878D82A}">
                    <a16:rowId xmlns:a16="http://schemas.microsoft.com/office/drawing/2014/main" val="4250709093"/>
                  </a:ext>
                </a:extLst>
              </a:tr>
              <a:tr h="2799026">
                <a:tc>
                  <a:txBody>
                    <a:bodyPr/>
                    <a:lstStyle/>
                    <a:p>
                      <a:r>
                        <a:rPr lang="en-US" dirty="0"/>
                        <a:t>Deep Learning Domain Adaptation Techniques for Credit Card Fraud Detection (Deep Learning Approach)		</a:t>
                      </a:r>
                      <a:endParaRPr lang="en-IN" dirty="0"/>
                    </a:p>
                  </a:txBody>
                  <a:tcPr/>
                </a:tc>
                <a:tc>
                  <a:txBody>
                    <a:bodyPr/>
                    <a:lstStyle/>
                    <a:p>
                      <a:pPr marL="285750" indent="-285750">
                        <a:buFontTx/>
                        <a:buChar char="-"/>
                      </a:pPr>
                      <a:r>
                        <a:rPr lang="en-IN" dirty="0"/>
                        <a:t>BDNN (Baseline Deep Neural Network)</a:t>
                      </a:r>
                    </a:p>
                    <a:p>
                      <a:pPr marL="285750" indent="-285750">
                        <a:buFontTx/>
                        <a:buChar char="-"/>
                      </a:pPr>
                      <a:r>
                        <a:rPr lang="en-IN" dirty="0"/>
                        <a:t>NDNN (Naive Deep Neural Network</a:t>
                      </a:r>
                    </a:p>
                    <a:p>
                      <a:pPr marL="285750" indent="-285750">
                        <a:buFontTx/>
                        <a:buChar char="-"/>
                      </a:pPr>
                      <a:r>
                        <a:rPr lang="en-US" dirty="0"/>
                        <a:t>FEDADNN (Feature Representation-based Domain Adaptation DNN)</a:t>
                      </a:r>
                    </a:p>
                    <a:p>
                      <a:pPr marL="285750" indent="-285750">
                        <a:buFontTx/>
                        <a:buChar char="-"/>
                      </a:pPr>
                      <a:r>
                        <a:rPr lang="en-IN" dirty="0"/>
                        <a:t>- </a:t>
                      </a:r>
                      <a:r>
                        <a:rPr lang="en-IN" dirty="0" err="1"/>
                        <a:t>AugDNN</a:t>
                      </a:r>
                      <a:r>
                        <a:rPr lang="en-IN" dirty="0"/>
                        <a:t> (Augmented Deep Neural Network)	</a:t>
                      </a:r>
                    </a:p>
                  </a:txBody>
                  <a:tcPr/>
                </a:tc>
                <a:tc>
                  <a:txBody>
                    <a:bodyPr/>
                    <a:lstStyle/>
                    <a:p>
                      <a:r>
                        <a:rPr lang="en-IN" sz="1100" dirty="0"/>
                        <a:t>- Four main strategies (BDNN, NDNN, FEDADNN, </a:t>
                      </a:r>
                      <a:r>
                        <a:rPr lang="en-IN" sz="1100" dirty="0" err="1"/>
                        <a:t>AugDNN</a:t>
                      </a:r>
                      <a:r>
                        <a:rPr lang="en-IN" sz="1100" dirty="0"/>
                        <a:t>) for domain adaptation in deep learning fraud detection models.</a:t>
                      </a:r>
                    </a:p>
                    <a:p>
                      <a:r>
                        <a:rPr lang="en-US" sz="1100" dirty="0"/>
                        <a:t>- Utilization of deep learning models to adapt knowledge from source to target domains in fraud detection.</a:t>
                      </a:r>
                    </a:p>
                    <a:p>
                      <a:r>
                        <a:rPr lang="en-US" sz="1100" dirty="0"/>
                        <a:t>- Introduction of feature representation to facilitate domain adaptation and improve model performance across different datasets.</a:t>
                      </a:r>
                    </a:p>
                    <a:p>
                      <a:r>
                        <a:rPr lang="en-US" sz="1100" dirty="0"/>
                        <a:t>- Novel approach using additional features from source domain to enhance classifier's ability to learn domain-related information.</a:t>
                      </a:r>
                    </a:p>
                    <a:p>
                      <a:endParaRPr lang="en-IN" sz="1100" dirty="0"/>
                    </a:p>
                  </a:txBody>
                  <a:tcPr/>
                </a:tc>
                <a:extLst>
                  <a:ext uri="{0D108BD9-81ED-4DB2-BD59-A6C34878D82A}">
                    <a16:rowId xmlns:a16="http://schemas.microsoft.com/office/drawing/2014/main" val="4023021149"/>
                  </a:ext>
                </a:extLst>
              </a:tr>
              <a:tr h="410422">
                <a:tc>
                  <a:txBody>
                    <a:bodyPr/>
                    <a:lstStyle/>
                    <a:p>
                      <a:endParaRPr lang="en-IN"/>
                    </a:p>
                  </a:txBody>
                  <a:tcPr/>
                </a:tc>
                <a:tc>
                  <a:txBody>
                    <a:bodyPr/>
                    <a:lstStyle/>
                    <a:p>
                      <a:endParaRPr lang="en-IN"/>
                    </a:p>
                  </a:txBody>
                  <a:tcPr/>
                </a:tc>
                <a:tc>
                  <a:txBody>
                    <a:bodyPr/>
                    <a:lstStyle/>
                    <a:p>
                      <a:endParaRPr lang="en-IN" sz="1100" dirty="0"/>
                    </a:p>
                  </a:txBody>
                  <a:tcPr/>
                </a:tc>
                <a:extLst>
                  <a:ext uri="{0D108BD9-81ED-4DB2-BD59-A6C34878D82A}">
                    <a16:rowId xmlns:a16="http://schemas.microsoft.com/office/drawing/2014/main" val="1908888925"/>
                  </a:ext>
                </a:extLst>
              </a:tr>
            </a:tbl>
          </a:graphicData>
        </a:graphic>
      </p:graphicFrame>
    </p:spTree>
    <p:extLst>
      <p:ext uri="{BB962C8B-B14F-4D97-AF65-F5344CB8AC3E}">
        <p14:creationId xmlns:p14="http://schemas.microsoft.com/office/powerpoint/2010/main" val="428267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96B91F-84B6-15D8-035B-05473F50DAB8}"/>
              </a:ext>
            </a:extLst>
          </p:cNvPr>
          <p:cNvSpPr>
            <a:spLocks noGrp="1"/>
          </p:cNvSpPr>
          <p:nvPr>
            <p:ph type="dt" idx="10"/>
          </p:nvPr>
        </p:nvSpPr>
        <p:spPr/>
        <p:txBody>
          <a:bodyPr/>
          <a:lstStyle/>
          <a:p>
            <a:fld id="{3C5569F4-10F1-46D3-A8F9-971B4D8F0656}" type="datetime1">
              <a:rPr lang="en-US" smtClean="0"/>
              <a:t>4/17/2024</a:t>
            </a:fld>
            <a:endParaRPr lang="en-US"/>
          </a:p>
        </p:txBody>
      </p:sp>
      <p:graphicFrame>
        <p:nvGraphicFramePr>
          <p:cNvPr id="8" name="Table 7">
            <a:extLst>
              <a:ext uri="{FF2B5EF4-FFF2-40B4-BE49-F238E27FC236}">
                <a16:creationId xmlns:a16="http://schemas.microsoft.com/office/drawing/2014/main" id="{B07FE6B2-2ACE-B282-F7FB-2271FE39F0AA}"/>
              </a:ext>
            </a:extLst>
          </p:cNvPr>
          <p:cNvGraphicFramePr>
            <a:graphicFrameLocks noGrp="1"/>
          </p:cNvGraphicFramePr>
          <p:nvPr>
            <p:extLst>
              <p:ext uri="{D42A27DB-BD31-4B8C-83A1-F6EECF244321}">
                <p14:modId xmlns:p14="http://schemas.microsoft.com/office/powerpoint/2010/main" val="2736694206"/>
              </p:ext>
            </p:extLst>
          </p:nvPr>
        </p:nvGraphicFramePr>
        <p:xfrm>
          <a:off x="150829" y="68509"/>
          <a:ext cx="11934333" cy="6652966"/>
        </p:xfrm>
        <a:graphic>
          <a:graphicData uri="http://schemas.openxmlformats.org/drawingml/2006/table">
            <a:tbl>
              <a:tblPr firstRow="1" bandRow="1">
                <a:tableStyleId>{7E9639D4-E3E2-4D34-9284-5A2195B3D0D7}</a:tableStyleId>
              </a:tblPr>
              <a:tblGrid>
                <a:gridCol w="3978111">
                  <a:extLst>
                    <a:ext uri="{9D8B030D-6E8A-4147-A177-3AD203B41FA5}">
                      <a16:colId xmlns:a16="http://schemas.microsoft.com/office/drawing/2014/main" val="1986042194"/>
                    </a:ext>
                  </a:extLst>
                </a:gridCol>
                <a:gridCol w="3978111">
                  <a:extLst>
                    <a:ext uri="{9D8B030D-6E8A-4147-A177-3AD203B41FA5}">
                      <a16:colId xmlns:a16="http://schemas.microsoft.com/office/drawing/2014/main" val="1132910470"/>
                    </a:ext>
                  </a:extLst>
                </a:gridCol>
                <a:gridCol w="3978111">
                  <a:extLst>
                    <a:ext uri="{9D8B030D-6E8A-4147-A177-3AD203B41FA5}">
                      <a16:colId xmlns:a16="http://schemas.microsoft.com/office/drawing/2014/main" val="248551284"/>
                    </a:ext>
                  </a:extLst>
                </a:gridCol>
              </a:tblGrid>
              <a:tr h="421149">
                <a:tc>
                  <a:txBody>
                    <a:bodyPr/>
                    <a:lstStyle/>
                    <a:p>
                      <a:pPr algn="ctr"/>
                      <a:r>
                        <a:rPr lang="en-US" dirty="0"/>
                        <a:t>TITLE </a:t>
                      </a:r>
                      <a:endParaRPr lang="en-IN" dirty="0"/>
                    </a:p>
                  </a:txBody>
                  <a:tcPr/>
                </a:tc>
                <a:tc>
                  <a:txBody>
                    <a:bodyPr/>
                    <a:lstStyle/>
                    <a:p>
                      <a:r>
                        <a:rPr lang="en-US" dirty="0"/>
                        <a:t>METHODS/TECHNIQUES</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401554469"/>
                  </a:ext>
                </a:extLst>
              </a:tr>
              <a:tr h="3022369">
                <a:tc>
                  <a:txBody>
                    <a:bodyPr/>
                    <a:lstStyle/>
                    <a:p>
                      <a:r>
                        <a:rPr lang="en-US" dirty="0"/>
                        <a:t>Online Payment Fraud Detection Model Using Machine Learning Techniques	</a:t>
                      </a:r>
                      <a:endParaRPr lang="en-IN" dirty="0"/>
                    </a:p>
                  </a:txBody>
                  <a:tcPr/>
                </a:tc>
                <a:tc>
                  <a:txBody>
                    <a:bodyPr/>
                    <a:lstStyle/>
                    <a:p>
                      <a:pPr marL="285750" indent="-285750">
                        <a:buFontTx/>
                        <a:buChar char="-"/>
                      </a:pPr>
                      <a:r>
                        <a:rPr lang="en-IN" dirty="0" err="1"/>
                        <a:t>ReNeXt</a:t>
                      </a:r>
                      <a:r>
                        <a:rPr lang="en-IN" dirty="0"/>
                        <a:t>-GRU computational model	</a:t>
                      </a:r>
                    </a:p>
                    <a:p>
                      <a:pPr marL="285750" indent="-285750">
                        <a:buFontTx/>
                        <a:buChar char="-"/>
                      </a:pPr>
                      <a:r>
                        <a:rPr lang="en-US" dirty="0"/>
                        <a:t>RELU Activation and Batch Normalization in each layer	</a:t>
                      </a:r>
                      <a:endParaRPr lang="en-IN" dirty="0"/>
                    </a:p>
                  </a:txBody>
                  <a:tcPr/>
                </a:tc>
                <a:tc>
                  <a:txBody>
                    <a:bodyPr/>
                    <a:lstStyle/>
                    <a:p>
                      <a:r>
                        <a:rPr lang="en-US" dirty="0"/>
                        <a:t>- Utilization of </a:t>
                      </a:r>
                      <a:r>
                        <a:rPr lang="en-US" dirty="0" err="1"/>
                        <a:t>ResNeXt</a:t>
                      </a:r>
                      <a:r>
                        <a:rPr lang="en-US" dirty="0"/>
                        <a:t> for feature representation and GRU for sequential data processing in fraud detection.</a:t>
                      </a:r>
                    </a:p>
                    <a:p>
                      <a:r>
                        <a:rPr lang="en-US" dirty="0"/>
                        <a:t>- Optimization using Jaya optimization algorithm to fine-tune model hyperparameters and improve classification accuracy.</a:t>
                      </a:r>
                    </a:p>
                    <a:p>
                      <a:r>
                        <a:rPr lang="en-US" dirty="0"/>
                        <a:t>- Effective modeling of sequential financial transaction data, capturing patterns indicative of fraudulent activity through advanced architectural elements and optimization techniques.</a:t>
                      </a:r>
                    </a:p>
                    <a:p>
                      <a:endParaRPr lang="en-IN" dirty="0"/>
                    </a:p>
                  </a:txBody>
                  <a:tcPr/>
                </a:tc>
                <a:extLst>
                  <a:ext uri="{0D108BD9-81ED-4DB2-BD59-A6C34878D82A}">
                    <a16:rowId xmlns:a16="http://schemas.microsoft.com/office/drawing/2014/main" val="4250709093"/>
                  </a:ext>
                </a:extLst>
              </a:tr>
              <a:tr h="2799026">
                <a:tc>
                  <a:txBody>
                    <a:bodyPr/>
                    <a:lstStyle/>
                    <a:p>
                      <a:r>
                        <a:rPr lang="en-US" dirty="0"/>
                        <a:t>Unsupervised Anomaly Detection for Credit Card Fraud	</a:t>
                      </a:r>
                      <a:endParaRPr lang="en-IN" dirty="0"/>
                    </a:p>
                  </a:txBody>
                  <a:tcPr/>
                </a:tc>
                <a:tc>
                  <a:txBody>
                    <a:bodyPr/>
                    <a:lstStyle/>
                    <a:p>
                      <a:pPr marL="285750" indent="-285750">
                        <a:buFontTx/>
                        <a:buChar char="-"/>
                      </a:pPr>
                      <a:r>
                        <a:rPr lang="en-IN" dirty="0"/>
                        <a:t>Isolation Forest	</a:t>
                      </a:r>
                    </a:p>
                  </a:txBody>
                  <a:tcPr/>
                </a:tc>
                <a:tc>
                  <a:txBody>
                    <a:bodyPr/>
                    <a:lstStyle/>
                    <a:p>
                      <a:r>
                        <a:rPr lang="en-IN" sz="1100" dirty="0"/>
                        <a:t>- </a:t>
                      </a:r>
                      <a:r>
                        <a:rPr lang="en-US" sz="1100" dirty="0"/>
                        <a:t>Application of Isolation Forest algorithm for unsupervised anomaly detection in credit card transactions.</a:t>
                      </a:r>
                    </a:p>
                    <a:p>
                      <a:endParaRPr lang="en-IN" sz="1100" dirty="0"/>
                    </a:p>
                  </a:txBody>
                  <a:tcPr/>
                </a:tc>
                <a:extLst>
                  <a:ext uri="{0D108BD9-81ED-4DB2-BD59-A6C34878D82A}">
                    <a16:rowId xmlns:a16="http://schemas.microsoft.com/office/drawing/2014/main" val="4023021149"/>
                  </a:ext>
                </a:extLst>
              </a:tr>
              <a:tr h="410422">
                <a:tc>
                  <a:txBody>
                    <a:bodyPr/>
                    <a:lstStyle/>
                    <a:p>
                      <a:endParaRPr lang="en-IN"/>
                    </a:p>
                  </a:txBody>
                  <a:tcPr/>
                </a:tc>
                <a:tc>
                  <a:txBody>
                    <a:bodyPr/>
                    <a:lstStyle/>
                    <a:p>
                      <a:endParaRPr lang="en-IN"/>
                    </a:p>
                  </a:txBody>
                  <a:tcPr/>
                </a:tc>
                <a:tc>
                  <a:txBody>
                    <a:bodyPr/>
                    <a:lstStyle/>
                    <a:p>
                      <a:endParaRPr lang="en-IN" sz="1100" dirty="0"/>
                    </a:p>
                  </a:txBody>
                  <a:tcPr/>
                </a:tc>
                <a:extLst>
                  <a:ext uri="{0D108BD9-81ED-4DB2-BD59-A6C34878D82A}">
                    <a16:rowId xmlns:a16="http://schemas.microsoft.com/office/drawing/2014/main" val="1908888925"/>
                  </a:ext>
                </a:extLst>
              </a:tr>
            </a:tbl>
          </a:graphicData>
        </a:graphic>
      </p:graphicFrame>
    </p:spTree>
    <p:extLst>
      <p:ext uri="{BB962C8B-B14F-4D97-AF65-F5344CB8AC3E}">
        <p14:creationId xmlns:p14="http://schemas.microsoft.com/office/powerpoint/2010/main" val="1522385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BACC-95FC-C73D-F1DA-B343427FB704}"/>
              </a:ext>
            </a:extLst>
          </p:cNvPr>
          <p:cNvSpPr>
            <a:spLocks noGrp="1"/>
          </p:cNvSpPr>
          <p:nvPr>
            <p:ph type="title"/>
          </p:nvPr>
        </p:nvSpPr>
        <p:spPr/>
        <p:txBody>
          <a:bodyPr/>
          <a:lstStyle/>
          <a:p>
            <a:r>
              <a:rPr lang="en-US" dirty="0"/>
              <a:t>ADVANCED TECHNIQUES USED IN FINANCIAL FRAUD PREVENTION AND DETECTION</a:t>
            </a:r>
            <a:endParaRPr lang="en-IN" dirty="0"/>
          </a:p>
        </p:txBody>
      </p:sp>
      <p:sp>
        <p:nvSpPr>
          <p:cNvPr id="3" name="Text Placeholder 2">
            <a:extLst>
              <a:ext uri="{FF2B5EF4-FFF2-40B4-BE49-F238E27FC236}">
                <a16:creationId xmlns:a16="http://schemas.microsoft.com/office/drawing/2014/main" id="{21071D58-1D16-C6DA-EABE-10B644A07852}"/>
              </a:ext>
            </a:extLst>
          </p:cNvPr>
          <p:cNvSpPr>
            <a:spLocks noGrp="1"/>
          </p:cNvSpPr>
          <p:nvPr>
            <p:ph type="body" idx="1"/>
          </p:nvPr>
        </p:nvSpPr>
        <p:spPr/>
        <p:txBody>
          <a:bodyPr>
            <a:normAutofit fontScale="62500" lnSpcReduction="20000"/>
          </a:bodyPr>
          <a:lstStyle/>
          <a:p>
            <a:r>
              <a:rPr lang="en-US" dirty="0"/>
              <a:t>BERT (Bidirectional Encoder Representations from Transformers): </a:t>
            </a:r>
          </a:p>
          <a:p>
            <a:pPr marL="114300" indent="0">
              <a:buNone/>
            </a:pPr>
            <a:r>
              <a:rPr lang="en-US" dirty="0"/>
              <a:t>While BERT is well-known for natural language processing tasks, it has also been used for financial document classification and understanding financial news sentiment. You can pre-train BERT on financial documents or news articles related to transactions and fraud.</a:t>
            </a:r>
          </a:p>
          <a:p>
            <a:pPr marL="114300" indent="0">
              <a:buNone/>
            </a:pPr>
            <a:endParaRPr lang="en-US" dirty="0"/>
          </a:p>
          <a:p>
            <a:r>
              <a:rPr lang="en-US" dirty="0"/>
              <a:t>BERT for Finance (FinBERT):</a:t>
            </a:r>
          </a:p>
          <a:p>
            <a:pPr marL="114300" indent="0">
              <a:buNone/>
            </a:pPr>
            <a:r>
              <a:rPr lang="en-US" dirty="0"/>
              <a:t>Researchers have created domain-specific BERT models for finance. FinBERT, for example, is pre-trained on financial texts and could be fine-tuned for tasks related to financial transactions or fraud detection.</a:t>
            </a:r>
          </a:p>
          <a:p>
            <a:pPr marL="114300" indent="0">
              <a:buNone/>
            </a:pPr>
            <a:endParaRPr lang="en-US" dirty="0"/>
          </a:p>
          <a:p>
            <a:r>
              <a:rPr lang="en-US" dirty="0" err="1"/>
              <a:t>DeepWalk</a:t>
            </a:r>
            <a:r>
              <a:rPr lang="en-US" dirty="0"/>
              <a:t> and Node2Vec:</a:t>
            </a:r>
          </a:p>
          <a:p>
            <a:pPr marL="114300" indent="0">
              <a:buNone/>
            </a:pPr>
            <a:r>
              <a:rPr lang="en-US" dirty="0"/>
              <a:t>These are graph embedding methods that learn representations for nodes in a graph. Since financial transactions can be represented as graphs (nodes representing accounts, edges representing transactions), these methods can be useful for capturing patterns in transactional data.</a:t>
            </a:r>
          </a:p>
          <a:p>
            <a:r>
              <a:rPr lang="en-US" dirty="0"/>
              <a:t>ANAMOLY DETECTION ALGORITHMS LIKE ISOLATION FORESTS AND BERT-AD(Anamoly Detection Algorithms) also can be incorporated.</a:t>
            </a:r>
          </a:p>
          <a:p>
            <a:endParaRPr lang="en-IN" dirty="0"/>
          </a:p>
        </p:txBody>
      </p:sp>
      <p:sp>
        <p:nvSpPr>
          <p:cNvPr id="4" name="Date Placeholder 3">
            <a:extLst>
              <a:ext uri="{FF2B5EF4-FFF2-40B4-BE49-F238E27FC236}">
                <a16:creationId xmlns:a16="http://schemas.microsoft.com/office/drawing/2014/main" id="{1702B562-D7BA-849C-DB01-0E219330B5EF}"/>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57693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140E-971F-5D36-641E-6040A05670D6}"/>
              </a:ext>
            </a:extLst>
          </p:cNvPr>
          <p:cNvSpPr>
            <a:spLocks noGrp="1"/>
          </p:cNvSpPr>
          <p:nvPr>
            <p:ph type="title"/>
          </p:nvPr>
        </p:nvSpPr>
        <p:spPr/>
        <p:txBody>
          <a:bodyPr/>
          <a:lstStyle/>
          <a:p>
            <a:r>
              <a:rPr lang="en-IN" dirty="0"/>
              <a:t>BERT and FINBERT</a:t>
            </a:r>
          </a:p>
        </p:txBody>
      </p:sp>
      <p:sp>
        <p:nvSpPr>
          <p:cNvPr id="3" name="Text Placeholder 2">
            <a:extLst>
              <a:ext uri="{FF2B5EF4-FFF2-40B4-BE49-F238E27FC236}">
                <a16:creationId xmlns:a16="http://schemas.microsoft.com/office/drawing/2014/main" id="{55D647F4-85B3-F83D-59D3-5BC9D9029E38}"/>
              </a:ext>
            </a:extLst>
          </p:cNvPr>
          <p:cNvSpPr>
            <a:spLocks noGrp="1"/>
          </p:cNvSpPr>
          <p:nvPr>
            <p:ph type="body" idx="1"/>
          </p:nvPr>
        </p:nvSpPr>
        <p:spPr/>
        <p:txBody>
          <a:bodyPr>
            <a:normAutofit fontScale="77500" lnSpcReduction="20000"/>
          </a:bodyPr>
          <a:lstStyle/>
          <a:p>
            <a:r>
              <a:rPr lang="en-US" dirty="0"/>
              <a:t>BERT can also be applied to analyze sentiment in financial news articles. By pre-training BERT on a corpus of financial news articles, it learns to understand the sentiment conveyed by words and phrases commonly found in this domain. For example, it can identify positive or negative sentiment related to company performance, market trends, or economic indicators. This can be useful for investors or analysts looking to gauge market sentiment or make informed decisions.</a:t>
            </a:r>
          </a:p>
          <a:p>
            <a:endParaRPr lang="en-US" dirty="0"/>
          </a:p>
          <a:p>
            <a:r>
              <a:rPr lang="en-US" dirty="0"/>
              <a:t>FinBERT is a domain-specific variant of BERT that has been pre-trained on financial texts, such as annual reports, financial news articles, or regulatory filings. This pre-training allows FinBERT to better understand the language and context specific to the finance domain, including terminology, jargon, and financial concepts. FinBERT can then be fine-tuned for various finance-related tasks, such as fraud detection, sentiment analysis, or financial document classification. For example, it might be fine-tuned to detect fraudulent transactions based on patterns in financial statements or banking communications.</a:t>
            </a:r>
          </a:p>
          <a:p>
            <a:endParaRPr lang="en-IN" dirty="0"/>
          </a:p>
        </p:txBody>
      </p:sp>
      <p:sp>
        <p:nvSpPr>
          <p:cNvPr id="4" name="Date Placeholder 3">
            <a:extLst>
              <a:ext uri="{FF2B5EF4-FFF2-40B4-BE49-F238E27FC236}">
                <a16:creationId xmlns:a16="http://schemas.microsoft.com/office/drawing/2014/main" id="{BAE9F723-4544-D8F4-F707-BDCEF0878625}"/>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417396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E758-1AED-7F25-B48D-9C722C4B53AD}"/>
              </a:ext>
            </a:extLst>
          </p:cNvPr>
          <p:cNvSpPr>
            <a:spLocks noGrp="1"/>
          </p:cNvSpPr>
          <p:nvPr>
            <p:ph type="title"/>
          </p:nvPr>
        </p:nvSpPr>
        <p:spPr/>
        <p:txBody>
          <a:bodyPr/>
          <a:lstStyle/>
          <a:p>
            <a:r>
              <a:rPr lang="en-IN" dirty="0"/>
              <a:t>ISOLATION FORESTS IN FINANCIAL FRAUD DETECTION </a:t>
            </a:r>
          </a:p>
        </p:txBody>
      </p:sp>
      <p:sp>
        <p:nvSpPr>
          <p:cNvPr id="3" name="Text Placeholder 2">
            <a:extLst>
              <a:ext uri="{FF2B5EF4-FFF2-40B4-BE49-F238E27FC236}">
                <a16:creationId xmlns:a16="http://schemas.microsoft.com/office/drawing/2014/main" id="{A8043032-0505-B6EA-8725-B043350DEF1D}"/>
              </a:ext>
            </a:extLst>
          </p:cNvPr>
          <p:cNvSpPr>
            <a:spLocks noGrp="1"/>
          </p:cNvSpPr>
          <p:nvPr>
            <p:ph type="body" idx="1"/>
          </p:nvPr>
        </p:nvSpPr>
        <p:spPr/>
        <p:txBody>
          <a:bodyPr>
            <a:normAutofit fontScale="85000" lnSpcReduction="20000"/>
          </a:bodyPr>
          <a:lstStyle/>
          <a:p>
            <a:r>
              <a:rPr lang="en-US" dirty="0"/>
              <a:t>Isolation Forests work by randomly selecting a feature and then randomly selecting a split value between the maximum and minimum values of that feature to isolate anomalies.</a:t>
            </a:r>
          </a:p>
          <a:p>
            <a:r>
              <a:rPr lang="en-US" dirty="0"/>
              <a:t>The process of splitting is repeated recursively until anomalies are isolated into individual trees, while normal data points tend to be grouped together in larger subtrees.</a:t>
            </a:r>
          </a:p>
          <a:p>
            <a:r>
              <a:rPr lang="en-US" dirty="0"/>
              <a:t>Anomalies are identified as data points that require fewer splits to isolate, making them "isolated" from the majority of the data.</a:t>
            </a:r>
          </a:p>
          <a:p>
            <a:r>
              <a:rPr lang="en-US" dirty="0"/>
              <a:t>For example, consider a dataset of credit card transactions. Most transactions may follow typical spending patterns for a given user, such as frequent small purchases and occasional larger ones. Anomalies might represent transactions that deviate significantly from these patterns, such as unusually large purchases, transactions in different geographical locations, or transactions at odd hours.</a:t>
            </a:r>
          </a:p>
        </p:txBody>
      </p:sp>
      <p:sp>
        <p:nvSpPr>
          <p:cNvPr id="4" name="Date Placeholder 3">
            <a:extLst>
              <a:ext uri="{FF2B5EF4-FFF2-40B4-BE49-F238E27FC236}">
                <a16:creationId xmlns:a16="http://schemas.microsoft.com/office/drawing/2014/main" id="{C3432D50-BD76-930E-48EC-5141F111AF33}"/>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323691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D1E3-D0EA-06AB-7BDF-12A88CCCE83B}"/>
              </a:ext>
            </a:extLst>
          </p:cNvPr>
          <p:cNvSpPr>
            <a:spLocks noGrp="1"/>
          </p:cNvSpPr>
          <p:nvPr>
            <p:ph type="title"/>
          </p:nvPr>
        </p:nvSpPr>
        <p:spPr/>
        <p:txBody>
          <a:bodyPr/>
          <a:lstStyle/>
          <a:p>
            <a:r>
              <a:rPr lang="en-IN" dirty="0"/>
              <a:t>Architecture Overview:</a:t>
            </a:r>
            <a:br>
              <a:rPr lang="en-IN" dirty="0"/>
            </a:br>
            <a:endParaRPr lang="en-IN" dirty="0"/>
          </a:p>
        </p:txBody>
      </p:sp>
      <p:sp>
        <p:nvSpPr>
          <p:cNvPr id="3" name="Text Placeholder 2">
            <a:extLst>
              <a:ext uri="{FF2B5EF4-FFF2-40B4-BE49-F238E27FC236}">
                <a16:creationId xmlns:a16="http://schemas.microsoft.com/office/drawing/2014/main" id="{BC4657C6-4E5B-38F7-972C-B97C1D30B374}"/>
              </a:ext>
            </a:extLst>
          </p:cNvPr>
          <p:cNvSpPr>
            <a:spLocks noGrp="1"/>
          </p:cNvSpPr>
          <p:nvPr>
            <p:ph type="body" idx="1"/>
          </p:nvPr>
        </p:nvSpPr>
        <p:spPr/>
        <p:txBody>
          <a:bodyPr>
            <a:normAutofit fontScale="92500" lnSpcReduction="20000"/>
          </a:bodyPr>
          <a:lstStyle/>
          <a:p>
            <a:pPr marL="114300" indent="0">
              <a:buNone/>
            </a:pPr>
            <a:r>
              <a:rPr lang="en-US" dirty="0"/>
              <a:t>1. Data Ingestion and Preprocessing : Financial transaction data from various sources (e.g., transaction logs, account information) is collected and preprocessed. Textual data (e.g., financial news, documents) related to transactions is also gathered.</a:t>
            </a:r>
          </a:p>
          <a:p>
            <a:endParaRPr lang="en-US" dirty="0"/>
          </a:p>
          <a:p>
            <a:pPr marL="114300" indent="0">
              <a:buNone/>
            </a:pPr>
            <a:r>
              <a:rPr lang="en-US" dirty="0"/>
              <a:t>2. Textual Data Processing with FinBERT:</a:t>
            </a:r>
          </a:p>
          <a:p>
            <a:r>
              <a:rPr lang="en-US" dirty="0"/>
              <a:t>Task: Analyzing financial text for sentiment, topic extraction, or contextual understanding related to transactions and entities.</a:t>
            </a:r>
          </a:p>
          <a:p>
            <a:r>
              <a:rPr lang="en-US" dirty="0"/>
              <a:t>Method:</a:t>
            </a:r>
          </a:p>
          <a:p>
            <a:pPr marL="114300" indent="0">
              <a:buNone/>
            </a:pPr>
            <a:r>
              <a:rPr lang="en-US" dirty="0"/>
              <a:t>Pre-trained FinBERT model processes textual data to extract features and representations specific to financial language and concepts.</a:t>
            </a:r>
          </a:p>
          <a:p>
            <a:pPr marL="114300" indent="0">
              <a:buNone/>
            </a:pPr>
            <a:r>
              <a:rPr lang="en-US" dirty="0"/>
              <a:t>Output embeddings are obtained for further analysis.</a:t>
            </a:r>
          </a:p>
          <a:p>
            <a:endParaRPr lang="en-IN" dirty="0"/>
          </a:p>
        </p:txBody>
      </p:sp>
      <p:sp>
        <p:nvSpPr>
          <p:cNvPr id="4" name="Date Placeholder 3">
            <a:extLst>
              <a:ext uri="{FF2B5EF4-FFF2-40B4-BE49-F238E27FC236}">
                <a16:creationId xmlns:a16="http://schemas.microsoft.com/office/drawing/2014/main" id="{F544D7B3-0F3C-E3EA-9803-9F915092DA40}"/>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398394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D1E3-D0EA-06AB-7BDF-12A88CCCE83B}"/>
              </a:ext>
            </a:extLst>
          </p:cNvPr>
          <p:cNvSpPr>
            <a:spLocks noGrp="1"/>
          </p:cNvSpPr>
          <p:nvPr>
            <p:ph type="title"/>
          </p:nvPr>
        </p:nvSpPr>
        <p:spPr/>
        <p:txBody>
          <a:bodyPr/>
          <a:lstStyle/>
          <a:p>
            <a:r>
              <a:rPr lang="en-IN" dirty="0"/>
              <a:t>Architecture Overview:</a:t>
            </a:r>
            <a:br>
              <a:rPr lang="en-IN" dirty="0"/>
            </a:br>
            <a:endParaRPr lang="en-IN" dirty="0"/>
          </a:p>
        </p:txBody>
      </p:sp>
      <p:sp>
        <p:nvSpPr>
          <p:cNvPr id="3" name="Text Placeholder 2">
            <a:extLst>
              <a:ext uri="{FF2B5EF4-FFF2-40B4-BE49-F238E27FC236}">
                <a16:creationId xmlns:a16="http://schemas.microsoft.com/office/drawing/2014/main" id="{BC4657C6-4E5B-38F7-972C-B97C1D30B374}"/>
              </a:ext>
            </a:extLst>
          </p:cNvPr>
          <p:cNvSpPr>
            <a:spLocks noGrp="1"/>
          </p:cNvSpPr>
          <p:nvPr>
            <p:ph type="body" idx="1"/>
          </p:nvPr>
        </p:nvSpPr>
        <p:spPr/>
        <p:txBody>
          <a:bodyPr>
            <a:normAutofit fontScale="62500" lnSpcReduction="20000"/>
          </a:bodyPr>
          <a:lstStyle/>
          <a:p>
            <a:pPr marL="114300" indent="0">
              <a:buNone/>
            </a:pPr>
            <a:r>
              <a:rPr lang="en-US" dirty="0"/>
              <a:t>3. Graph Representation with </a:t>
            </a:r>
            <a:r>
              <a:rPr lang="en-US" dirty="0" err="1"/>
              <a:t>DeepWalk</a:t>
            </a:r>
            <a:r>
              <a:rPr lang="en-US" dirty="0"/>
              <a:t>/Node2Vec:</a:t>
            </a:r>
          </a:p>
          <a:p>
            <a:pPr>
              <a:buFont typeface="Arial" panose="020B0604020202020204" pitchFamily="34" charset="0"/>
              <a:buChar char="•"/>
            </a:pPr>
            <a:r>
              <a:rPr lang="en-US" dirty="0"/>
              <a:t>Task: Representing financial transactions and entities as a graph to capture relational patterns.</a:t>
            </a:r>
          </a:p>
          <a:p>
            <a:pPr>
              <a:buFont typeface="Arial" panose="020B0604020202020204" pitchFamily="34" charset="0"/>
              <a:buChar char="•"/>
            </a:pPr>
            <a:r>
              <a:rPr lang="en-US" dirty="0"/>
              <a:t>Method:</a:t>
            </a:r>
          </a:p>
          <a:p>
            <a:pPr marL="114300" indent="0">
              <a:buNone/>
            </a:pPr>
            <a:r>
              <a:rPr lang="en-US" dirty="0"/>
              <a:t>Construct a graph where nodes represent accounts/entities and edges represent transactions between them.</a:t>
            </a:r>
          </a:p>
          <a:p>
            <a:pPr marL="114300" indent="0">
              <a:buNone/>
            </a:pPr>
            <a:r>
              <a:rPr lang="en-US" dirty="0"/>
              <a:t>Apply graph embedding techniques (e.g., </a:t>
            </a:r>
            <a:r>
              <a:rPr lang="en-US" dirty="0" err="1"/>
              <a:t>DeepWalk</a:t>
            </a:r>
            <a:r>
              <a:rPr lang="en-US" dirty="0"/>
              <a:t>, Node2Vec) to learn vector representations for nodes capturing local and global graph structure.</a:t>
            </a:r>
          </a:p>
          <a:p>
            <a:pPr marL="114300" indent="0">
              <a:buNone/>
            </a:pPr>
            <a:endParaRPr lang="en-US" dirty="0"/>
          </a:p>
          <a:p>
            <a:pPr marL="114300" indent="0">
              <a:buNone/>
            </a:pPr>
            <a:r>
              <a:rPr lang="en-US" dirty="0"/>
              <a:t>4. Anomaly Detection Using Isolation Forests and BERT-AD:</a:t>
            </a:r>
          </a:p>
          <a:p>
            <a:pPr>
              <a:buFont typeface="Arial" panose="020B0604020202020204" pitchFamily="34" charset="0"/>
              <a:buChar char="•"/>
            </a:pPr>
            <a:r>
              <a:rPr lang="en-US" dirty="0"/>
              <a:t>Task: Identifying unusual or fraudulent patterns in financial data.</a:t>
            </a:r>
          </a:p>
          <a:p>
            <a:pPr>
              <a:buFont typeface="Arial" panose="020B0604020202020204" pitchFamily="34" charset="0"/>
              <a:buChar char="•"/>
            </a:pPr>
            <a:r>
              <a:rPr lang="en-US" dirty="0"/>
              <a:t>Method:</a:t>
            </a:r>
          </a:p>
          <a:p>
            <a:pPr marL="114300" indent="0">
              <a:buNone/>
            </a:pPr>
            <a:r>
              <a:rPr lang="en-US" dirty="0"/>
              <a:t>Isolation Forests: Implement unsupervised learning to isolate outliers in the feature space, flagging potentially fraudulent transactions or account behaviors.</a:t>
            </a:r>
          </a:p>
          <a:p>
            <a:pPr marL="114300" indent="0">
              <a:buNone/>
            </a:pPr>
            <a:r>
              <a:rPr lang="en-US" dirty="0"/>
              <a:t>BERT-AD (BERT-based Anomaly Detection): Fine-tune BERT for anomaly detection tasks, leveraging pre-trained language models to detect abnormalities in textual descriptions or patterns.</a:t>
            </a:r>
          </a:p>
          <a:p>
            <a:pPr marL="114300" indent="0">
              <a:buNone/>
            </a:pPr>
            <a:endParaRPr lang="en-US" dirty="0"/>
          </a:p>
          <a:p>
            <a:pPr marL="114300" indent="0">
              <a:buNone/>
            </a:pPr>
            <a:endParaRPr lang="en-US" dirty="0"/>
          </a:p>
          <a:p>
            <a:pPr marL="114300" indent="0">
              <a:buNone/>
            </a:pPr>
            <a:endParaRPr lang="en-US" dirty="0"/>
          </a:p>
          <a:p>
            <a:endParaRPr lang="en-IN" dirty="0"/>
          </a:p>
        </p:txBody>
      </p:sp>
      <p:sp>
        <p:nvSpPr>
          <p:cNvPr id="4" name="Date Placeholder 3">
            <a:extLst>
              <a:ext uri="{FF2B5EF4-FFF2-40B4-BE49-F238E27FC236}">
                <a16:creationId xmlns:a16="http://schemas.microsoft.com/office/drawing/2014/main" id="{F544D7B3-0F3C-E3EA-9803-9F915092DA40}"/>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89770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4"/>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n-US" sz="1800" dirty="0"/>
          </a:p>
        </p:txBody>
      </p:sp>
      <p:sp>
        <p:nvSpPr>
          <p:cNvPr id="93" name="Google Shape;93;p14"/>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14"/>
          <p:cNvSpPr txBox="1">
            <a:spLocks noGrp="1"/>
          </p:cNvSpPr>
          <p:nvPr>
            <p:ph type="title"/>
          </p:nvPr>
        </p:nvSpPr>
        <p:spPr>
          <a:xfrm>
            <a:off x="1982052" y="1169706"/>
            <a:ext cx="9250541" cy="2394787"/>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900"/>
              <a:buFont typeface="Arial Black"/>
              <a:buNone/>
            </a:pPr>
            <a:r>
              <a:rPr lang="en-US" sz="5400" dirty="0">
                <a:solidFill>
                  <a:schemeClr val="bg1"/>
                </a:solidFill>
                <a:latin typeface="Times New Roman" panose="02020603050405020304" pitchFamily="18" charset="0"/>
                <a:cs typeface="Times New Roman" panose="02020603050405020304" pitchFamily="18" charset="0"/>
              </a:rPr>
              <a:t>FINANCIAL FRAUD DETECTION</a:t>
            </a:r>
            <a:br>
              <a:rPr lang="en-US" sz="5400" dirty="0">
                <a:solidFill>
                  <a:schemeClr val="bg1"/>
                </a:solidFill>
                <a:latin typeface="Times New Roman" panose="02020603050405020304" pitchFamily="18" charset="0"/>
                <a:cs typeface="Times New Roman" panose="02020603050405020304" pitchFamily="18" charset="0"/>
              </a:rPr>
            </a:br>
            <a:r>
              <a:rPr lang="en-US" sz="5400" dirty="0">
                <a:solidFill>
                  <a:schemeClr val="bg1"/>
                </a:solidFill>
                <a:latin typeface="Times New Roman" panose="02020603050405020304" pitchFamily="18" charset="0"/>
                <a:cs typeface="Times New Roman" panose="02020603050405020304" pitchFamily="18" charset="0"/>
              </a:rPr>
              <a:t>using Hybrid Learning</a:t>
            </a:r>
            <a:endParaRPr sz="5400" dirty="0">
              <a:solidFill>
                <a:schemeClr val="bg1"/>
              </a:solidFill>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xfrm>
            <a:off x="4807174" y="3807230"/>
            <a:ext cx="6547529" cy="239478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Font typeface="Noto Sans Symbols"/>
              <a:buChar char="❑"/>
            </a:pPr>
            <a:endParaRPr lang="en-US"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dk1"/>
              </a:buClr>
              <a:buSzPts val="2400"/>
              <a:buFont typeface="Noto Sans Symbols"/>
              <a:buChar char="❑"/>
            </a:pPr>
            <a:r>
              <a:rPr lang="en-US" b="1" dirty="0">
                <a:latin typeface="Times New Roman" panose="02020603050405020304" pitchFamily="18" charset="0"/>
                <a:cs typeface="Times New Roman" panose="02020603050405020304" pitchFamily="18" charset="0"/>
              </a:rPr>
              <a:t>Presented By: </a:t>
            </a:r>
            <a:r>
              <a:rPr lang="en-US" b="1" dirty="0">
                <a:solidFill>
                  <a:schemeClr val="accent6">
                    <a:lumMod val="75000"/>
                  </a:schemeClr>
                </a:solidFill>
                <a:latin typeface="Times New Roman" panose="02020603050405020304" pitchFamily="18" charset="0"/>
                <a:cs typeface="Times New Roman" panose="02020603050405020304" pitchFamily="18" charset="0"/>
              </a:rPr>
              <a:t>Harsh Khanpara, Rno:45, PRN: 1032211298</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400"/>
              <a:buFont typeface="Noto Sans Symbols"/>
              <a:buChar char="❑"/>
            </a:pPr>
            <a:r>
              <a:rPr lang="en-US" b="1" dirty="0">
                <a:latin typeface="Times New Roman" panose="02020603050405020304" pitchFamily="18" charset="0"/>
                <a:cs typeface="Times New Roman" panose="02020603050405020304" pitchFamily="18" charset="0"/>
              </a:rPr>
              <a:t>Guided By: Dr Trupti </a:t>
            </a:r>
            <a:r>
              <a:rPr lang="en-US" b="1" dirty="0" err="1">
                <a:latin typeface="Times New Roman" panose="02020603050405020304" pitchFamily="18" charset="0"/>
                <a:cs typeface="Times New Roman" panose="02020603050405020304" pitchFamily="18" charset="0"/>
              </a:rPr>
              <a:t>Baraskar</a:t>
            </a:r>
            <a:endParaRPr dirty="0">
              <a:latin typeface="Times New Roman" panose="02020603050405020304" pitchFamily="18" charset="0"/>
              <a:cs typeface="Times New Roman" panose="02020603050405020304" pitchFamily="18" charset="0"/>
            </a:endParaRPr>
          </a:p>
        </p:txBody>
      </p:sp>
      <p:pic>
        <p:nvPicPr>
          <p:cNvPr id="96" name="Google Shape;96;p14"/>
          <p:cNvPicPr preferRelativeResize="0"/>
          <p:nvPr/>
        </p:nvPicPr>
        <p:blipFill rotWithShape="1">
          <a:blip r:embed="rId3">
            <a:alphaModFix/>
          </a:blip>
          <a:srcRect/>
          <a:stretch/>
        </p:blipFill>
        <p:spPr>
          <a:xfrm>
            <a:off x="8342376" y="0"/>
            <a:ext cx="3848100" cy="931025"/>
          </a:xfrm>
          <a:prstGeom prst="rect">
            <a:avLst/>
          </a:prstGeom>
          <a:noFill/>
          <a:ln>
            <a:noFill/>
          </a:ln>
        </p:spPr>
      </p:pic>
      <p:sp>
        <p:nvSpPr>
          <p:cNvPr id="97" name="Google Shape;97;p14"/>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
        <p:nvSpPr>
          <p:cNvPr id="2" name="Date Placeholder 1">
            <a:extLst>
              <a:ext uri="{FF2B5EF4-FFF2-40B4-BE49-F238E27FC236}">
                <a16:creationId xmlns:a16="http://schemas.microsoft.com/office/drawing/2014/main" id="{A4D2C069-F554-FB70-795D-DFA2A36E3897}"/>
              </a:ext>
            </a:extLst>
          </p:cNvPr>
          <p:cNvSpPr>
            <a:spLocks noGrp="1"/>
          </p:cNvSpPr>
          <p:nvPr>
            <p:ph type="dt" idx="10"/>
          </p:nvPr>
        </p:nvSpPr>
        <p:spPr/>
        <p:txBody>
          <a:bodyPr/>
          <a:lstStyle/>
          <a:p>
            <a:fld id="{00F11D37-B911-4D8E-9F84-C09D05CB6CDC}" type="datetime1">
              <a:rPr lang="en-US" smtClean="0"/>
              <a:t>4/17/2024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23D400-A734-1E80-BC19-7B85271AD0B1}"/>
              </a:ext>
            </a:extLst>
          </p:cNvPr>
          <p:cNvSpPr>
            <a:spLocks noGrp="1"/>
          </p:cNvSpPr>
          <p:nvPr>
            <p:ph type="dt" idx="10"/>
          </p:nvPr>
        </p:nvSpPr>
        <p:spPr/>
        <p:txBody>
          <a:bodyPr/>
          <a:lstStyle/>
          <a:p>
            <a:fld id="{3C5569F4-10F1-46D3-A8F9-971B4D8F0656}" type="datetime1">
              <a:rPr lang="en-US" smtClean="0"/>
              <a:t>4/17/2024</a:t>
            </a:fld>
            <a:endParaRPr lang="en-US"/>
          </a:p>
        </p:txBody>
      </p:sp>
      <p:sp>
        <p:nvSpPr>
          <p:cNvPr id="6" name="Text Placeholder 5">
            <a:extLst>
              <a:ext uri="{FF2B5EF4-FFF2-40B4-BE49-F238E27FC236}">
                <a16:creationId xmlns:a16="http://schemas.microsoft.com/office/drawing/2014/main" id="{BFE5CFAB-3A4C-A1D3-B17E-EA9BF226B9F0}"/>
              </a:ext>
            </a:extLst>
          </p:cNvPr>
          <p:cNvSpPr>
            <a:spLocks noGrp="1"/>
          </p:cNvSpPr>
          <p:nvPr>
            <p:ph type="body" idx="1"/>
          </p:nvPr>
        </p:nvSpPr>
        <p:spPr/>
        <p:txBody>
          <a:bodyPr/>
          <a:lstStyle/>
          <a:p>
            <a:pPr marL="114300" indent="0">
              <a:buNone/>
            </a:pPr>
            <a:r>
              <a:rPr lang="en-US" dirty="0"/>
              <a:t>5. Integration and Ensemble:</a:t>
            </a:r>
          </a:p>
          <a:p>
            <a:endParaRPr lang="en-US" dirty="0"/>
          </a:p>
          <a:p>
            <a:r>
              <a:rPr lang="en-US" dirty="0"/>
              <a:t>Combine the outputs from different modules (FinBERT, Graph Embeddings, Anomaly Detection) into a unified representation or decision-making system.</a:t>
            </a:r>
          </a:p>
          <a:p>
            <a:r>
              <a:rPr lang="en-US" dirty="0"/>
              <a:t>Use ensemble learning techniques or weighted voting to combine predictions and enhance overall fraud detection accuracy.</a:t>
            </a:r>
          </a:p>
          <a:p>
            <a:endParaRPr lang="en-IN" dirty="0"/>
          </a:p>
        </p:txBody>
      </p:sp>
    </p:spTree>
    <p:extLst>
      <p:ext uri="{BB962C8B-B14F-4D97-AF65-F5344CB8AC3E}">
        <p14:creationId xmlns:p14="http://schemas.microsoft.com/office/powerpoint/2010/main" val="187626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D16EA-8754-F480-BE03-50A1DD96DCEE}"/>
              </a:ext>
            </a:extLst>
          </p:cNvPr>
          <p:cNvSpPr>
            <a:spLocks noGrp="1"/>
          </p:cNvSpPr>
          <p:nvPr>
            <p:ph type="dt" idx="10"/>
          </p:nvPr>
        </p:nvSpPr>
        <p:spPr/>
        <p:txBody>
          <a:bodyPr/>
          <a:lstStyle/>
          <a:p>
            <a:fld id="{3C5569F4-10F1-46D3-A8F9-971B4D8F0656}" type="datetime1">
              <a:rPr lang="en-US" smtClean="0"/>
              <a:t>4/17/2024</a:t>
            </a:fld>
            <a:endParaRPr lang="en-US"/>
          </a:p>
        </p:txBody>
      </p:sp>
      <p:sp>
        <p:nvSpPr>
          <p:cNvPr id="5" name="Rectangle 4">
            <a:extLst>
              <a:ext uri="{FF2B5EF4-FFF2-40B4-BE49-F238E27FC236}">
                <a16:creationId xmlns:a16="http://schemas.microsoft.com/office/drawing/2014/main" id="{F9066F9E-E27F-4E87-8617-8D4C6DA3390D}"/>
              </a:ext>
            </a:extLst>
          </p:cNvPr>
          <p:cNvSpPr/>
          <p:nvPr/>
        </p:nvSpPr>
        <p:spPr>
          <a:xfrm>
            <a:off x="282802" y="301935"/>
            <a:ext cx="2912885" cy="10558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FINANCIAL DATA (TRANSACTION AND KYC,ACCOUNT INFO)</a:t>
            </a:r>
            <a:endParaRPr lang="en-IN" dirty="0"/>
          </a:p>
        </p:txBody>
      </p:sp>
      <p:sp>
        <p:nvSpPr>
          <p:cNvPr id="8" name="Rectangle 7">
            <a:extLst>
              <a:ext uri="{FF2B5EF4-FFF2-40B4-BE49-F238E27FC236}">
                <a16:creationId xmlns:a16="http://schemas.microsoft.com/office/drawing/2014/main" id="{098AC556-24B4-B920-BA39-92B1242BC6DA}"/>
              </a:ext>
            </a:extLst>
          </p:cNvPr>
          <p:cNvSpPr/>
          <p:nvPr/>
        </p:nvSpPr>
        <p:spPr>
          <a:xfrm>
            <a:off x="4308052" y="301935"/>
            <a:ext cx="2938527" cy="1079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PREPROCESSING</a:t>
            </a:r>
            <a:endParaRPr lang="en-IN" dirty="0"/>
          </a:p>
        </p:txBody>
      </p:sp>
      <p:sp>
        <p:nvSpPr>
          <p:cNvPr id="14" name="Rectangle 13">
            <a:extLst>
              <a:ext uri="{FF2B5EF4-FFF2-40B4-BE49-F238E27FC236}">
                <a16:creationId xmlns:a16="http://schemas.microsoft.com/office/drawing/2014/main" id="{146A156B-1179-4BBB-8798-16C8C94A8E43}"/>
              </a:ext>
            </a:extLst>
          </p:cNvPr>
          <p:cNvSpPr/>
          <p:nvPr/>
        </p:nvSpPr>
        <p:spPr>
          <a:xfrm>
            <a:off x="8990283" y="301935"/>
            <a:ext cx="2762054" cy="1079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FINBERT FOR TEXT REPRESENTATION</a:t>
            </a:r>
            <a:endParaRPr lang="en-IN" dirty="0"/>
          </a:p>
        </p:txBody>
      </p:sp>
      <p:sp>
        <p:nvSpPr>
          <p:cNvPr id="15" name="Rectangle 14">
            <a:extLst>
              <a:ext uri="{FF2B5EF4-FFF2-40B4-BE49-F238E27FC236}">
                <a16:creationId xmlns:a16="http://schemas.microsoft.com/office/drawing/2014/main" id="{93E3BD40-878B-E7CD-747C-8E276C7BEB39}"/>
              </a:ext>
            </a:extLst>
          </p:cNvPr>
          <p:cNvSpPr/>
          <p:nvPr/>
        </p:nvSpPr>
        <p:spPr>
          <a:xfrm>
            <a:off x="480767" y="2092751"/>
            <a:ext cx="2809188" cy="1336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ENSEMBLE LEARNING</a:t>
            </a:r>
            <a:endParaRPr lang="en-IN" dirty="0"/>
          </a:p>
        </p:txBody>
      </p:sp>
      <p:sp>
        <p:nvSpPr>
          <p:cNvPr id="16" name="Rectangle 15">
            <a:extLst>
              <a:ext uri="{FF2B5EF4-FFF2-40B4-BE49-F238E27FC236}">
                <a16:creationId xmlns:a16="http://schemas.microsoft.com/office/drawing/2014/main" id="{7B99BECE-8CBE-3DBA-0A90-A77917678AE0}"/>
              </a:ext>
            </a:extLst>
          </p:cNvPr>
          <p:cNvSpPr/>
          <p:nvPr/>
        </p:nvSpPr>
        <p:spPr>
          <a:xfrm>
            <a:off x="4308052" y="2290996"/>
            <a:ext cx="3091989" cy="1336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 CONSTRUCTION</a:t>
            </a:r>
            <a:endParaRPr lang="en-IN" dirty="0"/>
          </a:p>
        </p:txBody>
      </p:sp>
      <p:sp>
        <p:nvSpPr>
          <p:cNvPr id="17" name="Rectangle 16">
            <a:extLst>
              <a:ext uri="{FF2B5EF4-FFF2-40B4-BE49-F238E27FC236}">
                <a16:creationId xmlns:a16="http://schemas.microsoft.com/office/drawing/2014/main" id="{CCA31F4C-2B1B-2A7A-B025-CB939BBC690D}"/>
              </a:ext>
            </a:extLst>
          </p:cNvPr>
          <p:cNvSpPr/>
          <p:nvPr/>
        </p:nvSpPr>
        <p:spPr>
          <a:xfrm>
            <a:off x="8902047" y="2276856"/>
            <a:ext cx="2938527" cy="1336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 EMBEDDINGS (NODE2VEC AND DEEP WALK)</a:t>
            </a:r>
            <a:endParaRPr lang="en-IN" dirty="0"/>
          </a:p>
        </p:txBody>
      </p:sp>
      <p:sp>
        <p:nvSpPr>
          <p:cNvPr id="18" name="Rectangle 17">
            <a:extLst>
              <a:ext uri="{FF2B5EF4-FFF2-40B4-BE49-F238E27FC236}">
                <a16:creationId xmlns:a16="http://schemas.microsoft.com/office/drawing/2014/main" id="{D5E90DCA-2EB9-3963-BF73-C24B7A0FDC56}"/>
              </a:ext>
            </a:extLst>
          </p:cNvPr>
          <p:cNvSpPr/>
          <p:nvPr/>
        </p:nvSpPr>
        <p:spPr>
          <a:xfrm>
            <a:off x="576352" y="4412592"/>
            <a:ext cx="2639505" cy="1336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FRAUD DETECTION AND PREVENTION</a:t>
            </a:r>
            <a:endParaRPr lang="en-IN" dirty="0"/>
          </a:p>
        </p:txBody>
      </p:sp>
      <p:sp>
        <p:nvSpPr>
          <p:cNvPr id="19" name="Rectangle 18">
            <a:extLst>
              <a:ext uri="{FF2B5EF4-FFF2-40B4-BE49-F238E27FC236}">
                <a16:creationId xmlns:a16="http://schemas.microsoft.com/office/drawing/2014/main" id="{19115AB9-B46C-DABD-A7DF-1553F51ABA26}"/>
              </a:ext>
            </a:extLst>
          </p:cNvPr>
          <p:cNvSpPr/>
          <p:nvPr/>
        </p:nvSpPr>
        <p:spPr>
          <a:xfrm>
            <a:off x="4502870" y="4318324"/>
            <a:ext cx="3186259" cy="12631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ANOMOLY DETECTION</a:t>
            </a:r>
            <a:endParaRPr lang="en-IN" dirty="0"/>
          </a:p>
        </p:txBody>
      </p:sp>
      <p:cxnSp>
        <p:nvCxnSpPr>
          <p:cNvPr id="22" name="Straight Arrow Connector 21">
            <a:extLst>
              <a:ext uri="{FF2B5EF4-FFF2-40B4-BE49-F238E27FC236}">
                <a16:creationId xmlns:a16="http://schemas.microsoft.com/office/drawing/2014/main" id="{ABFA208D-DD96-1516-2404-5EC67A64EB13}"/>
              </a:ext>
            </a:extLst>
          </p:cNvPr>
          <p:cNvCxnSpPr>
            <a:stCxn id="5" idx="3"/>
            <a:endCxn id="8" idx="1"/>
          </p:cNvCxnSpPr>
          <p:nvPr/>
        </p:nvCxnSpPr>
        <p:spPr>
          <a:xfrm>
            <a:off x="3195687" y="829836"/>
            <a:ext cx="1112365" cy="1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7CE88C-A3A7-2CB5-CB56-FA965BCDC6FD}"/>
              </a:ext>
            </a:extLst>
          </p:cNvPr>
          <p:cNvCxnSpPr>
            <a:stCxn id="8" idx="3"/>
            <a:endCxn id="14" idx="1"/>
          </p:cNvCxnSpPr>
          <p:nvPr/>
        </p:nvCxnSpPr>
        <p:spPr>
          <a:xfrm>
            <a:off x="7246579" y="841478"/>
            <a:ext cx="1743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208A230-0A02-689E-F4B9-D4BA9E7D4091}"/>
              </a:ext>
            </a:extLst>
          </p:cNvPr>
          <p:cNvCxnSpPr>
            <a:stCxn id="14" idx="2"/>
          </p:cNvCxnSpPr>
          <p:nvPr/>
        </p:nvCxnSpPr>
        <p:spPr>
          <a:xfrm>
            <a:off x="10371310" y="1381021"/>
            <a:ext cx="0" cy="29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A81F3D-AFC0-F136-839D-357A8F49B322}"/>
              </a:ext>
            </a:extLst>
          </p:cNvPr>
          <p:cNvCxnSpPr>
            <a:cxnSpLocks/>
          </p:cNvCxnSpPr>
          <p:nvPr/>
        </p:nvCxnSpPr>
        <p:spPr>
          <a:xfrm flipH="1">
            <a:off x="5777315" y="1677971"/>
            <a:ext cx="45939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1BE34A2-4127-8EC8-CB68-F0E0B9076A4D}"/>
              </a:ext>
            </a:extLst>
          </p:cNvPr>
          <p:cNvCxnSpPr>
            <a:cxnSpLocks/>
          </p:cNvCxnSpPr>
          <p:nvPr/>
        </p:nvCxnSpPr>
        <p:spPr>
          <a:xfrm>
            <a:off x="5805596" y="1670902"/>
            <a:ext cx="0" cy="6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DB0CF8-6B3B-345C-6178-FF55CA19DF2B}"/>
              </a:ext>
            </a:extLst>
          </p:cNvPr>
          <p:cNvCxnSpPr>
            <a:stCxn id="16" idx="3"/>
            <a:endCxn id="17" idx="1"/>
          </p:cNvCxnSpPr>
          <p:nvPr/>
        </p:nvCxnSpPr>
        <p:spPr>
          <a:xfrm flipV="1">
            <a:off x="7400041" y="2944981"/>
            <a:ext cx="1502006" cy="1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7F108C-E123-2B4A-3228-C8B1F587C265}"/>
              </a:ext>
            </a:extLst>
          </p:cNvPr>
          <p:cNvCxnSpPr>
            <a:stCxn id="17" idx="2"/>
          </p:cNvCxnSpPr>
          <p:nvPr/>
        </p:nvCxnSpPr>
        <p:spPr>
          <a:xfrm flipH="1">
            <a:off x="10371310" y="3613105"/>
            <a:ext cx="1" cy="449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3DC77D3-332C-A082-45D5-2EFCEB75273A}"/>
              </a:ext>
            </a:extLst>
          </p:cNvPr>
          <p:cNvCxnSpPr>
            <a:cxnSpLocks/>
          </p:cNvCxnSpPr>
          <p:nvPr/>
        </p:nvCxnSpPr>
        <p:spPr>
          <a:xfrm flipH="1">
            <a:off x="4006392" y="4062953"/>
            <a:ext cx="63649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2C0A3E-F9C0-5838-A122-A86F408FCFB4}"/>
              </a:ext>
            </a:extLst>
          </p:cNvPr>
          <p:cNvCxnSpPr/>
          <p:nvPr/>
        </p:nvCxnSpPr>
        <p:spPr>
          <a:xfrm flipV="1">
            <a:off x="4025245" y="1670902"/>
            <a:ext cx="0" cy="239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0DA09C-C961-93CF-3AF0-9C4B8DA709BF}"/>
              </a:ext>
            </a:extLst>
          </p:cNvPr>
          <p:cNvCxnSpPr/>
          <p:nvPr/>
        </p:nvCxnSpPr>
        <p:spPr>
          <a:xfrm flipH="1">
            <a:off x="1875934" y="1677971"/>
            <a:ext cx="21493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4F1A5EE-DEF0-F725-F92D-D614BE8BDD0E}"/>
              </a:ext>
            </a:extLst>
          </p:cNvPr>
          <p:cNvCxnSpPr>
            <a:endCxn id="15" idx="0"/>
          </p:cNvCxnSpPr>
          <p:nvPr/>
        </p:nvCxnSpPr>
        <p:spPr>
          <a:xfrm>
            <a:off x="1875934" y="1677971"/>
            <a:ext cx="9427" cy="41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20F5237-BE8E-758A-9DA2-823C097D1A42}"/>
              </a:ext>
            </a:extLst>
          </p:cNvPr>
          <p:cNvCxnSpPr>
            <a:stCxn id="14" idx="2"/>
          </p:cNvCxnSpPr>
          <p:nvPr/>
        </p:nvCxnSpPr>
        <p:spPr>
          <a:xfrm>
            <a:off x="10371310" y="1381021"/>
            <a:ext cx="0" cy="71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C47C98-75A5-EA84-2929-4C45CE756FC3}"/>
              </a:ext>
            </a:extLst>
          </p:cNvPr>
          <p:cNvCxnSpPr/>
          <p:nvPr/>
        </p:nvCxnSpPr>
        <p:spPr>
          <a:xfrm flipH="1">
            <a:off x="7965649" y="2092751"/>
            <a:ext cx="24056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85BAFBC-025E-C044-F079-64D3EA990487}"/>
              </a:ext>
            </a:extLst>
          </p:cNvPr>
          <p:cNvCxnSpPr/>
          <p:nvPr/>
        </p:nvCxnSpPr>
        <p:spPr>
          <a:xfrm>
            <a:off x="7965649" y="2092751"/>
            <a:ext cx="0" cy="174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955251-5C1E-520A-4754-904B292811F6}"/>
              </a:ext>
            </a:extLst>
          </p:cNvPr>
          <p:cNvCxnSpPr/>
          <p:nvPr/>
        </p:nvCxnSpPr>
        <p:spPr>
          <a:xfrm flipH="1">
            <a:off x="6095999" y="3838029"/>
            <a:ext cx="1869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F942E0D-BD3B-35BB-2BB4-CF2E73F27FC9}"/>
              </a:ext>
            </a:extLst>
          </p:cNvPr>
          <p:cNvCxnSpPr>
            <a:endCxn id="19" idx="0"/>
          </p:cNvCxnSpPr>
          <p:nvPr/>
        </p:nvCxnSpPr>
        <p:spPr>
          <a:xfrm>
            <a:off x="6095999" y="3838029"/>
            <a:ext cx="1" cy="48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BDCCDE-47B2-5F16-96FA-E665E9740B72}"/>
              </a:ext>
            </a:extLst>
          </p:cNvPr>
          <p:cNvCxnSpPr>
            <a:stCxn id="19" idx="0"/>
          </p:cNvCxnSpPr>
          <p:nvPr/>
        </p:nvCxnSpPr>
        <p:spPr>
          <a:xfrm flipH="1" flipV="1">
            <a:off x="6095999" y="3838029"/>
            <a:ext cx="1" cy="480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90D84FA-B1FF-B3FD-B658-8F753E8FAF5A}"/>
              </a:ext>
            </a:extLst>
          </p:cNvPr>
          <p:cNvCxnSpPr>
            <a:stCxn id="19" idx="1"/>
          </p:cNvCxnSpPr>
          <p:nvPr/>
        </p:nvCxnSpPr>
        <p:spPr>
          <a:xfrm flipH="1" flipV="1">
            <a:off x="4128940" y="4949919"/>
            <a:ext cx="3739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3C6DB5F-4DE8-3929-F4B1-B72BD5C1ECF0}"/>
              </a:ext>
            </a:extLst>
          </p:cNvPr>
          <p:cNvCxnSpPr/>
          <p:nvPr/>
        </p:nvCxnSpPr>
        <p:spPr>
          <a:xfrm flipV="1">
            <a:off x="4128940" y="1461155"/>
            <a:ext cx="0" cy="3488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165E950-7FE9-BC1B-E4FF-D301E946C424}"/>
              </a:ext>
            </a:extLst>
          </p:cNvPr>
          <p:cNvCxnSpPr/>
          <p:nvPr/>
        </p:nvCxnSpPr>
        <p:spPr>
          <a:xfrm flipH="1">
            <a:off x="1739244" y="1461155"/>
            <a:ext cx="2389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B98F664-CAAF-1D75-9FCD-FC8F245BEF47}"/>
              </a:ext>
            </a:extLst>
          </p:cNvPr>
          <p:cNvCxnSpPr>
            <a:endCxn id="15" idx="0"/>
          </p:cNvCxnSpPr>
          <p:nvPr/>
        </p:nvCxnSpPr>
        <p:spPr>
          <a:xfrm>
            <a:off x="1739244" y="1461155"/>
            <a:ext cx="146117" cy="63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B1FFBA4-3663-0A51-5324-0098840072A9}"/>
              </a:ext>
            </a:extLst>
          </p:cNvPr>
          <p:cNvCxnSpPr>
            <a:stCxn id="15" idx="2"/>
            <a:endCxn id="18" idx="0"/>
          </p:cNvCxnSpPr>
          <p:nvPr/>
        </p:nvCxnSpPr>
        <p:spPr>
          <a:xfrm>
            <a:off x="1885361" y="3429000"/>
            <a:ext cx="10744" cy="983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95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C308-643D-1399-43A1-1A4E520D3AD2}"/>
              </a:ext>
            </a:extLst>
          </p:cNvPr>
          <p:cNvSpPr>
            <a:spLocks noGrp="1"/>
          </p:cNvSpPr>
          <p:nvPr>
            <p:ph type="title"/>
          </p:nvPr>
        </p:nvSpPr>
        <p:spPr/>
        <p:txBody>
          <a:bodyPr/>
          <a:lstStyle/>
          <a:p>
            <a:r>
              <a:rPr lang="en-US" dirty="0"/>
              <a:t>PROS AND CONS OF SUCH A SYSTEM DESIGN</a:t>
            </a:r>
            <a:endParaRPr lang="en-IN" dirty="0"/>
          </a:p>
        </p:txBody>
      </p:sp>
      <p:sp>
        <p:nvSpPr>
          <p:cNvPr id="3" name="Text Placeholder 2">
            <a:extLst>
              <a:ext uri="{FF2B5EF4-FFF2-40B4-BE49-F238E27FC236}">
                <a16:creationId xmlns:a16="http://schemas.microsoft.com/office/drawing/2014/main" id="{F43D5C5A-DB79-2999-6F3D-E8419C34EABE}"/>
              </a:ext>
            </a:extLst>
          </p:cNvPr>
          <p:cNvSpPr>
            <a:spLocks noGrp="1"/>
          </p:cNvSpPr>
          <p:nvPr>
            <p:ph type="body" idx="1"/>
          </p:nvPr>
        </p:nvSpPr>
        <p:spPr/>
        <p:txBody>
          <a:bodyPr>
            <a:normAutofit fontScale="92500" lnSpcReduction="10000"/>
          </a:bodyPr>
          <a:lstStyle/>
          <a:p>
            <a:r>
              <a:rPr lang="en-US" dirty="0"/>
              <a:t>PRO’S</a:t>
            </a:r>
          </a:p>
          <a:p>
            <a:pPr marL="628650" indent="-514350">
              <a:buAutoNum type="arabicPeriod"/>
            </a:pPr>
            <a:r>
              <a:rPr lang="en-US" dirty="0"/>
              <a:t>Comprehensive Feature Representation (FINBERT + GRAPH)</a:t>
            </a:r>
          </a:p>
          <a:p>
            <a:pPr marL="628650" indent="-514350">
              <a:buAutoNum type="arabicPeriod"/>
            </a:pPr>
            <a:r>
              <a:rPr lang="en-IN" dirty="0"/>
              <a:t>Domain-specific Learning (LLM’S)</a:t>
            </a:r>
          </a:p>
          <a:p>
            <a:pPr marL="628650" indent="-514350">
              <a:buAutoNum type="arabicPeriod"/>
            </a:pPr>
            <a:r>
              <a:rPr lang="en-IN" dirty="0"/>
              <a:t>Graphical intuitive insights</a:t>
            </a:r>
          </a:p>
          <a:p>
            <a:pPr marL="628650" indent="-514350">
              <a:buAutoNum type="arabicPeriod"/>
            </a:pPr>
            <a:r>
              <a:rPr lang="en-IN" dirty="0"/>
              <a:t>Anomaly Detection Capabilities</a:t>
            </a:r>
          </a:p>
          <a:p>
            <a:pPr marL="628650" indent="-514350">
              <a:buAutoNum type="arabicPeriod"/>
            </a:pPr>
            <a:r>
              <a:rPr lang="en-US" dirty="0"/>
              <a:t>Ensemble Learning for Enhanced Accuracy</a:t>
            </a:r>
            <a:endParaRPr lang="en-IN" dirty="0"/>
          </a:p>
        </p:txBody>
      </p:sp>
      <p:sp>
        <p:nvSpPr>
          <p:cNvPr id="4" name="Text Placeholder 3">
            <a:extLst>
              <a:ext uri="{FF2B5EF4-FFF2-40B4-BE49-F238E27FC236}">
                <a16:creationId xmlns:a16="http://schemas.microsoft.com/office/drawing/2014/main" id="{ADBCBA23-00C9-95D3-290D-1415DD5C2380}"/>
              </a:ext>
            </a:extLst>
          </p:cNvPr>
          <p:cNvSpPr>
            <a:spLocks noGrp="1"/>
          </p:cNvSpPr>
          <p:nvPr>
            <p:ph type="body" idx="2"/>
          </p:nvPr>
        </p:nvSpPr>
        <p:spPr/>
        <p:txBody>
          <a:bodyPr>
            <a:normAutofit lnSpcReduction="10000"/>
          </a:bodyPr>
          <a:lstStyle/>
          <a:p>
            <a:r>
              <a:rPr lang="en-US" dirty="0"/>
              <a:t>CON’S</a:t>
            </a:r>
          </a:p>
          <a:p>
            <a:pPr marL="628650" indent="-514350">
              <a:buAutoNum type="arabicPeriod"/>
            </a:pPr>
            <a:r>
              <a:rPr lang="en-US" dirty="0"/>
              <a:t>Complexity and Resource Intensiveness</a:t>
            </a:r>
          </a:p>
          <a:p>
            <a:pPr marL="628650" indent="-514350">
              <a:buAutoNum type="arabicPeriod"/>
            </a:pPr>
            <a:r>
              <a:rPr lang="en-IN" dirty="0"/>
              <a:t>Integration Challenges (Handing data flow)</a:t>
            </a:r>
          </a:p>
          <a:p>
            <a:pPr marL="628650" indent="-514350">
              <a:buAutoNum type="arabicPeriod"/>
            </a:pPr>
            <a:r>
              <a:rPr lang="en-IN" dirty="0"/>
              <a:t>Interpretability is not present as output is produced through ensemble approach.</a:t>
            </a:r>
          </a:p>
          <a:p>
            <a:pPr marL="628650" indent="-514350">
              <a:buAutoNum type="arabicPeriod"/>
            </a:pPr>
            <a:r>
              <a:rPr lang="en-IN" dirty="0"/>
              <a:t>Model Maintenance and Adaptability</a:t>
            </a:r>
          </a:p>
        </p:txBody>
      </p:sp>
      <p:sp>
        <p:nvSpPr>
          <p:cNvPr id="5" name="Date Placeholder 4">
            <a:extLst>
              <a:ext uri="{FF2B5EF4-FFF2-40B4-BE49-F238E27FC236}">
                <a16:creationId xmlns:a16="http://schemas.microsoft.com/office/drawing/2014/main" id="{C9C8D1B2-F9BF-58F3-AF47-9FA76BE2060D}"/>
              </a:ext>
            </a:extLst>
          </p:cNvPr>
          <p:cNvSpPr>
            <a:spLocks noGrp="1"/>
          </p:cNvSpPr>
          <p:nvPr>
            <p:ph type="dt" idx="10"/>
          </p:nvPr>
        </p:nvSpPr>
        <p:spPr/>
        <p:txBody>
          <a:bodyPr/>
          <a:lstStyle/>
          <a:p>
            <a:fld id="{877C5E4D-5476-4F17-834A-EB2E3C552E7D}" type="datetime1">
              <a:rPr lang="en-US" smtClean="0"/>
              <a:t>4/17/2024</a:t>
            </a:fld>
            <a:endParaRPr lang="en-US"/>
          </a:p>
        </p:txBody>
      </p:sp>
    </p:spTree>
    <p:extLst>
      <p:ext uri="{BB962C8B-B14F-4D97-AF65-F5344CB8AC3E}">
        <p14:creationId xmlns:p14="http://schemas.microsoft.com/office/powerpoint/2010/main" val="97733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31DC-AF26-F538-7B1E-1E66DCCB1142}"/>
              </a:ext>
            </a:extLst>
          </p:cNvPr>
          <p:cNvSpPr>
            <a:spLocks noGrp="1"/>
          </p:cNvSpPr>
          <p:nvPr>
            <p:ph type="title"/>
          </p:nvPr>
        </p:nvSpPr>
        <p:spPr/>
        <p:txBody>
          <a:bodyPr/>
          <a:lstStyle/>
          <a:p>
            <a:r>
              <a:rPr lang="en-US" dirty="0"/>
              <a:t>PSEUDO IMPLEMENTATION</a:t>
            </a:r>
            <a:endParaRPr lang="en-IN" dirty="0"/>
          </a:p>
        </p:txBody>
      </p:sp>
      <p:pic>
        <p:nvPicPr>
          <p:cNvPr id="5" name="Picture 4">
            <a:extLst>
              <a:ext uri="{FF2B5EF4-FFF2-40B4-BE49-F238E27FC236}">
                <a16:creationId xmlns:a16="http://schemas.microsoft.com/office/drawing/2014/main" id="{134CDBF6-0B68-5D94-3907-868027FAB10A}"/>
              </a:ext>
            </a:extLst>
          </p:cNvPr>
          <p:cNvPicPr>
            <a:picLocks noChangeAspect="1"/>
          </p:cNvPicPr>
          <p:nvPr/>
        </p:nvPicPr>
        <p:blipFill>
          <a:blip r:embed="rId2"/>
          <a:stretch>
            <a:fillRect/>
          </a:stretch>
        </p:blipFill>
        <p:spPr>
          <a:xfrm>
            <a:off x="631926" y="1743931"/>
            <a:ext cx="5127519" cy="3873080"/>
          </a:xfrm>
          <a:prstGeom prst="rect">
            <a:avLst/>
          </a:prstGeom>
        </p:spPr>
      </p:pic>
      <p:sp>
        <p:nvSpPr>
          <p:cNvPr id="4" name="Date Placeholder 3">
            <a:extLst>
              <a:ext uri="{FF2B5EF4-FFF2-40B4-BE49-F238E27FC236}">
                <a16:creationId xmlns:a16="http://schemas.microsoft.com/office/drawing/2014/main" id="{DDE40B2E-375F-74B2-BF47-1305B94A89E4}"/>
              </a:ext>
            </a:extLst>
          </p:cNvPr>
          <p:cNvSpPr>
            <a:spLocks noGrp="1"/>
          </p:cNvSpPr>
          <p:nvPr>
            <p:ph type="dt" idx="10"/>
          </p:nvPr>
        </p:nvSpPr>
        <p:spPr/>
        <p:txBody>
          <a:bodyPr/>
          <a:lstStyle/>
          <a:p>
            <a:fld id="{3C5569F4-10F1-46D3-A8F9-971B4D8F0656}" type="datetime1">
              <a:rPr lang="en-US" smtClean="0"/>
              <a:t>4/17/2024</a:t>
            </a:fld>
            <a:endParaRPr lang="en-US"/>
          </a:p>
        </p:txBody>
      </p:sp>
      <p:pic>
        <p:nvPicPr>
          <p:cNvPr id="6" name="Picture 5">
            <a:extLst>
              <a:ext uri="{FF2B5EF4-FFF2-40B4-BE49-F238E27FC236}">
                <a16:creationId xmlns:a16="http://schemas.microsoft.com/office/drawing/2014/main" id="{7BA6D2ED-4F13-C935-F98F-A94A76AFB008}"/>
              </a:ext>
            </a:extLst>
          </p:cNvPr>
          <p:cNvPicPr>
            <a:picLocks noChangeAspect="1"/>
          </p:cNvPicPr>
          <p:nvPr/>
        </p:nvPicPr>
        <p:blipFill>
          <a:blip r:embed="rId3"/>
          <a:stretch>
            <a:fillRect/>
          </a:stretch>
        </p:blipFill>
        <p:spPr>
          <a:xfrm>
            <a:off x="6585416" y="1690688"/>
            <a:ext cx="5606584" cy="3926323"/>
          </a:xfrm>
          <a:prstGeom prst="rect">
            <a:avLst/>
          </a:prstGeom>
        </p:spPr>
      </p:pic>
      <p:sp>
        <p:nvSpPr>
          <p:cNvPr id="7" name="TextBox 6">
            <a:extLst>
              <a:ext uri="{FF2B5EF4-FFF2-40B4-BE49-F238E27FC236}">
                <a16:creationId xmlns:a16="http://schemas.microsoft.com/office/drawing/2014/main" id="{BBDC1D11-47CE-8835-9FDF-F237C570B2E2}"/>
              </a:ext>
            </a:extLst>
          </p:cNvPr>
          <p:cNvSpPr txBox="1"/>
          <p:nvPr/>
        </p:nvSpPr>
        <p:spPr>
          <a:xfrm>
            <a:off x="735290" y="5794298"/>
            <a:ext cx="5213023" cy="307777"/>
          </a:xfrm>
          <a:prstGeom prst="rect">
            <a:avLst/>
          </a:prstGeom>
          <a:noFill/>
        </p:spPr>
        <p:txBody>
          <a:bodyPr wrap="square" rtlCol="0">
            <a:spAutoFit/>
          </a:bodyPr>
          <a:lstStyle/>
          <a:p>
            <a:r>
              <a:rPr lang="en-US" dirty="0"/>
              <a:t>PHASE 1 : PREPROCESSING AND BERT EMBEDDING</a:t>
            </a:r>
            <a:endParaRPr lang="en-IN" dirty="0"/>
          </a:p>
        </p:txBody>
      </p:sp>
      <p:sp>
        <p:nvSpPr>
          <p:cNvPr id="8" name="TextBox 7">
            <a:extLst>
              <a:ext uri="{FF2B5EF4-FFF2-40B4-BE49-F238E27FC236}">
                <a16:creationId xmlns:a16="http://schemas.microsoft.com/office/drawing/2014/main" id="{488E3D4B-D093-7815-21E7-1C1D816FCA96}"/>
              </a:ext>
            </a:extLst>
          </p:cNvPr>
          <p:cNvSpPr txBox="1"/>
          <p:nvPr/>
        </p:nvSpPr>
        <p:spPr>
          <a:xfrm>
            <a:off x="6984873" y="5775316"/>
            <a:ext cx="4807670" cy="307777"/>
          </a:xfrm>
          <a:prstGeom prst="rect">
            <a:avLst/>
          </a:prstGeom>
          <a:noFill/>
        </p:spPr>
        <p:txBody>
          <a:bodyPr wrap="square" rtlCol="0">
            <a:spAutoFit/>
          </a:bodyPr>
          <a:lstStyle/>
          <a:p>
            <a:r>
              <a:rPr lang="en-US" dirty="0"/>
              <a:t>PHASE 2 : CONSTRUCTING GRAPH</a:t>
            </a:r>
            <a:endParaRPr lang="en-IN" dirty="0"/>
          </a:p>
        </p:txBody>
      </p:sp>
    </p:spTree>
    <p:extLst>
      <p:ext uri="{BB962C8B-B14F-4D97-AF65-F5344CB8AC3E}">
        <p14:creationId xmlns:p14="http://schemas.microsoft.com/office/powerpoint/2010/main" val="424677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31DC-AF26-F538-7B1E-1E66DCCB1142}"/>
              </a:ext>
            </a:extLst>
          </p:cNvPr>
          <p:cNvSpPr>
            <a:spLocks noGrp="1"/>
          </p:cNvSpPr>
          <p:nvPr>
            <p:ph type="title"/>
          </p:nvPr>
        </p:nvSpPr>
        <p:spPr/>
        <p:txBody>
          <a:bodyPr/>
          <a:lstStyle/>
          <a:p>
            <a:r>
              <a:rPr lang="en-US" dirty="0"/>
              <a:t>PSEUDO IMPLEMENTATION</a:t>
            </a:r>
            <a:endParaRPr lang="en-IN" dirty="0"/>
          </a:p>
        </p:txBody>
      </p:sp>
      <p:sp>
        <p:nvSpPr>
          <p:cNvPr id="4" name="Date Placeholder 3">
            <a:extLst>
              <a:ext uri="{FF2B5EF4-FFF2-40B4-BE49-F238E27FC236}">
                <a16:creationId xmlns:a16="http://schemas.microsoft.com/office/drawing/2014/main" id="{DDE40B2E-375F-74B2-BF47-1305B94A89E4}"/>
              </a:ext>
            </a:extLst>
          </p:cNvPr>
          <p:cNvSpPr>
            <a:spLocks noGrp="1"/>
          </p:cNvSpPr>
          <p:nvPr>
            <p:ph type="dt" idx="10"/>
          </p:nvPr>
        </p:nvSpPr>
        <p:spPr/>
        <p:txBody>
          <a:bodyPr/>
          <a:lstStyle/>
          <a:p>
            <a:fld id="{3C5569F4-10F1-46D3-A8F9-971B4D8F0656}" type="datetime1">
              <a:rPr lang="en-US" smtClean="0"/>
              <a:t>4/17/2024</a:t>
            </a:fld>
            <a:endParaRPr lang="en-US"/>
          </a:p>
        </p:txBody>
      </p:sp>
      <p:pic>
        <p:nvPicPr>
          <p:cNvPr id="7" name="Picture 6">
            <a:extLst>
              <a:ext uri="{FF2B5EF4-FFF2-40B4-BE49-F238E27FC236}">
                <a16:creationId xmlns:a16="http://schemas.microsoft.com/office/drawing/2014/main" id="{F2B9AAF1-17B6-B021-B252-CADC2BD45B3D}"/>
              </a:ext>
            </a:extLst>
          </p:cNvPr>
          <p:cNvPicPr>
            <a:picLocks noChangeAspect="1"/>
          </p:cNvPicPr>
          <p:nvPr/>
        </p:nvPicPr>
        <p:blipFill>
          <a:blip r:embed="rId2"/>
          <a:stretch>
            <a:fillRect/>
          </a:stretch>
        </p:blipFill>
        <p:spPr>
          <a:xfrm>
            <a:off x="765934" y="1848688"/>
            <a:ext cx="5106965" cy="3576437"/>
          </a:xfrm>
          <a:prstGeom prst="rect">
            <a:avLst/>
          </a:prstGeom>
        </p:spPr>
      </p:pic>
      <p:pic>
        <p:nvPicPr>
          <p:cNvPr id="8" name="Picture 7">
            <a:extLst>
              <a:ext uri="{FF2B5EF4-FFF2-40B4-BE49-F238E27FC236}">
                <a16:creationId xmlns:a16="http://schemas.microsoft.com/office/drawing/2014/main" id="{23445AA7-6F85-28A8-8D47-2EF26B3975E9}"/>
              </a:ext>
            </a:extLst>
          </p:cNvPr>
          <p:cNvPicPr>
            <a:picLocks noChangeAspect="1"/>
          </p:cNvPicPr>
          <p:nvPr/>
        </p:nvPicPr>
        <p:blipFill>
          <a:blip r:embed="rId3"/>
          <a:stretch>
            <a:fillRect/>
          </a:stretch>
        </p:blipFill>
        <p:spPr>
          <a:xfrm>
            <a:off x="6881878" y="1914676"/>
            <a:ext cx="4983764" cy="3901663"/>
          </a:xfrm>
          <a:prstGeom prst="rect">
            <a:avLst/>
          </a:prstGeom>
        </p:spPr>
      </p:pic>
      <p:sp>
        <p:nvSpPr>
          <p:cNvPr id="9" name="TextBox 8">
            <a:extLst>
              <a:ext uri="{FF2B5EF4-FFF2-40B4-BE49-F238E27FC236}">
                <a16:creationId xmlns:a16="http://schemas.microsoft.com/office/drawing/2014/main" id="{783F3CDE-AB4E-C507-C65D-D0836ED6B48A}"/>
              </a:ext>
            </a:extLst>
          </p:cNvPr>
          <p:cNvSpPr txBox="1"/>
          <p:nvPr/>
        </p:nvSpPr>
        <p:spPr>
          <a:xfrm>
            <a:off x="1027917" y="5674936"/>
            <a:ext cx="5106965" cy="307777"/>
          </a:xfrm>
          <a:prstGeom prst="rect">
            <a:avLst/>
          </a:prstGeom>
          <a:noFill/>
        </p:spPr>
        <p:txBody>
          <a:bodyPr wrap="square" rtlCol="0">
            <a:spAutoFit/>
          </a:bodyPr>
          <a:lstStyle/>
          <a:p>
            <a:r>
              <a:rPr lang="en-US" dirty="0"/>
              <a:t>PHASE 3: ANOMOLY DETECTION</a:t>
            </a:r>
            <a:endParaRPr lang="en-IN" dirty="0"/>
          </a:p>
        </p:txBody>
      </p:sp>
      <p:sp>
        <p:nvSpPr>
          <p:cNvPr id="10" name="TextBox 9">
            <a:extLst>
              <a:ext uri="{FF2B5EF4-FFF2-40B4-BE49-F238E27FC236}">
                <a16:creationId xmlns:a16="http://schemas.microsoft.com/office/drawing/2014/main" id="{0A0D96E4-2F6C-D778-972B-EACD1DE3AEA8}"/>
              </a:ext>
            </a:extLst>
          </p:cNvPr>
          <p:cNvSpPr txBox="1"/>
          <p:nvPr/>
        </p:nvSpPr>
        <p:spPr>
          <a:xfrm>
            <a:off x="7486435" y="5886438"/>
            <a:ext cx="3774649" cy="307777"/>
          </a:xfrm>
          <a:prstGeom prst="rect">
            <a:avLst/>
          </a:prstGeom>
          <a:noFill/>
        </p:spPr>
        <p:txBody>
          <a:bodyPr wrap="square" rtlCol="0">
            <a:spAutoFit/>
          </a:bodyPr>
          <a:lstStyle/>
          <a:p>
            <a:r>
              <a:rPr lang="en-US" dirty="0"/>
              <a:t>PHASE 4: ENSEMBLING RESULTS</a:t>
            </a:r>
            <a:endParaRPr lang="en-IN" dirty="0"/>
          </a:p>
        </p:txBody>
      </p:sp>
    </p:spTree>
    <p:extLst>
      <p:ext uri="{BB962C8B-B14F-4D97-AF65-F5344CB8AC3E}">
        <p14:creationId xmlns:p14="http://schemas.microsoft.com/office/powerpoint/2010/main" val="411730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5EDA8F1-A107-A8BB-9228-0A12EDFE0FF2}"/>
              </a:ext>
            </a:extLst>
          </p:cNvPr>
          <p:cNvSpPr txBox="1">
            <a:spLocks/>
          </p:cNvSpPr>
          <p:nvPr/>
        </p:nvSpPr>
        <p:spPr>
          <a:xfrm>
            <a:off x="838200" y="431113"/>
            <a:ext cx="10515600"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REFERENCES</a:t>
            </a:r>
          </a:p>
          <a:p>
            <a:endParaRPr lang="en-US" dirty="0"/>
          </a:p>
          <a:p>
            <a:endParaRPr lang="en-US" dirty="0"/>
          </a:p>
          <a:p>
            <a:r>
              <a:rPr lang="en-US" dirty="0"/>
              <a:t>1.Sebastiaan </a:t>
            </a:r>
            <a:r>
              <a:rPr lang="en-US" dirty="0" err="1"/>
              <a:t>Höppner</a:t>
            </a:r>
            <a:r>
              <a:rPr lang="en-US" dirty="0"/>
              <a:t>, Bart </a:t>
            </a:r>
            <a:r>
              <a:rPr lang="en-US" dirty="0" err="1"/>
              <a:t>Baesens</a:t>
            </a:r>
            <a:r>
              <a:rPr lang="en-US" dirty="0"/>
              <a:t>, </a:t>
            </a:r>
            <a:r>
              <a:rPr lang="en-US" dirty="0" err="1"/>
              <a:t>Wouter</a:t>
            </a:r>
            <a:r>
              <a:rPr lang="en-US" dirty="0"/>
              <a:t> Verbeke, Tim </a:t>
            </a:r>
            <a:r>
              <a:rPr lang="en-US" dirty="0" err="1"/>
              <a:t>Verdonck</a:t>
            </a:r>
            <a:r>
              <a:rPr lang="en-US" dirty="0"/>
              <a:t>, Instance-dependent cost-sensitive learning for detecting transfer </a:t>
            </a:r>
            <a:r>
              <a:rPr lang="en-US" dirty="0" err="1"/>
              <a:t>fraud,European</a:t>
            </a:r>
            <a:r>
              <a:rPr lang="en-US" dirty="0"/>
              <a:t> Journal of Operational </a:t>
            </a:r>
            <a:r>
              <a:rPr lang="en-US" dirty="0" err="1"/>
              <a:t>Research,Volume</a:t>
            </a:r>
            <a:r>
              <a:rPr lang="en-US" dirty="0"/>
              <a:t> 297, Issue,2022,Pages 291-300,ISSN 0377-2217</a:t>
            </a:r>
          </a:p>
          <a:p>
            <a:endParaRPr lang="en-US" dirty="0"/>
          </a:p>
          <a:p>
            <a:r>
              <a:rPr lang="en-US" dirty="0"/>
              <a:t>2.Lebichot, B., Le Borgne, YA., He-</a:t>
            </a:r>
            <a:r>
              <a:rPr lang="en-US" dirty="0" err="1"/>
              <a:t>Guelton</a:t>
            </a:r>
            <a:r>
              <a:rPr lang="en-US" dirty="0"/>
              <a:t>, L., </a:t>
            </a:r>
            <a:r>
              <a:rPr lang="en-US" dirty="0" err="1"/>
              <a:t>Oblé</a:t>
            </a:r>
            <a:r>
              <a:rPr lang="en-US" dirty="0"/>
              <a:t>, F., </a:t>
            </a:r>
            <a:r>
              <a:rPr lang="en-US" dirty="0" err="1"/>
              <a:t>Bontempi</a:t>
            </a:r>
            <a:r>
              <a:rPr lang="en-US" dirty="0"/>
              <a:t>, G. (2020). Deep-Learning Domain Adaptation Techniques for Credit Cards Fraud Detection. In: Oneto, L., Navarin, N., </a:t>
            </a:r>
            <a:r>
              <a:rPr lang="en-US" dirty="0" err="1"/>
              <a:t>Sperduti</a:t>
            </a:r>
            <a:r>
              <a:rPr lang="en-US" dirty="0"/>
              <a:t>, A., </a:t>
            </a:r>
            <a:r>
              <a:rPr lang="en-US" dirty="0" err="1"/>
              <a:t>Anguita</a:t>
            </a:r>
            <a:r>
              <a:rPr lang="en-US" dirty="0"/>
              <a:t>, D. (eds) Recent Advances in Big Data and Deep Learning. INNSBDDL 2019. Proceedings of the International Neural Networks Society, vol 1. Springer, Cham. </a:t>
            </a:r>
            <a:r>
              <a:rPr lang="en-US" dirty="0">
                <a:hlinkClick r:id="rId2"/>
              </a:rPr>
              <a:t>https://doi.org/10.1007/978-3-030-16841-4_8</a:t>
            </a:r>
            <a:endParaRPr lang="en-US" dirty="0"/>
          </a:p>
          <a:p>
            <a:endParaRPr lang="en-US" dirty="0"/>
          </a:p>
          <a:p>
            <a:r>
              <a:rPr lang="en-US" dirty="0"/>
              <a:t>3.@ARTICLE{10341223,author={Almazroi, </a:t>
            </a:r>
            <a:r>
              <a:rPr lang="en-US" dirty="0" err="1"/>
              <a:t>Abdulwahab</a:t>
            </a:r>
            <a:r>
              <a:rPr lang="en-US" dirty="0"/>
              <a:t> Ali and Ayub, Nasir},  journal={IEEE Access}, title={Online Payment Fraud Detection Model Using Machine Learning Techniques}, year={2023}, volume={11}</a:t>
            </a:r>
          </a:p>
          <a:p>
            <a:endParaRPr lang="en-US" dirty="0"/>
          </a:p>
          <a:p>
            <a:r>
              <a:rPr lang="en-US" dirty="0"/>
              <a:t>4.D. </a:t>
            </a:r>
            <a:r>
              <a:rPr lang="en-US" dirty="0" err="1"/>
              <a:t>Araci</a:t>
            </a:r>
            <a:r>
              <a:rPr lang="en-US" dirty="0"/>
              <a:t>, "</a:t>
            </a:r>
            <a:r>
              <a:rPr lang="en-US" dirty="0" err="1"/>
              <a:t>FinBERT</a:t>
            </a:r>
            <a:r>
              <a:rPr lang="en-US" dirty="0"/>
              <a:t>: Financial Sentiment Analysis with Pre-trained Language Models," arXiv:1908.10063, 2019.</a:t>
            </a:r>
          </a:p>
          <a:p>
            <a:endParaRPr lang="en-US" dirty="0"/>
          </a:p>
          <a:p>
            <a:r>
              <a:rPr lang="en-US" dirty="0"/>
              <a:t>5.Yang, X.; Zhang, C.; Sun, Y.; Pang, K.; Jing, L.; </a:t>
            </a:r>
            <a:r>
              <a:rPr lang="en-US" dirty="0" err="1"/>
              <a:t>Wa</a:t>
            </a:r>
            <a:r>
              <a:rPr lang="en-US" dirty="0"/>
              <a:t>, S.; </a:t>
            </a:r>
            <a:r>
              <a:rPr lang="en-US" dirty="0" err="1"/>
              <a:t>Lv</a:t>
            </a:r>
            <a:r>
              <a:rPr lang="en-US" dirty="0"/>
              <a:t>, C. </a:t>
            </a:r>
            <a:r>
              <a:rPr lang="en-US" dirty="0" err="1"/>
              <a:t>FinChain</a:t>
            </a:r>
            <a:r>
              <a:rPr lang="en-US" dirty="0"/>
              <a:t>-BERT: A High-Accuracy Automatic Fraud Detection Model Based on NLP Methods for Financial Scenarios. Information 2023, 14, 499. </a:t>
            </a:r>
            <a:r>
              <a:rPr lang="en-US" dirty="0">
                <a:hlinkClick r:id="rId3"/>
              </a:rPr>
              <a:t>https://doi.org/10.3390/info14090499</a:t>
            </a:r>
            <a:endParaRPr lang="en-US" dirty="0"/>
          </a:p>
          <a:p>
            <a:endParaRPr lang="en-US" dirty="0"/>
          </a:p>
          <a:p>
            <a:r>
              <a:rPr lang="en-US" dirty="0"/>
              <a:t>6.John, Hyder, and Sameena Naaz. "Credit card fraud detection using local outlier factor and isolation forest." Int. J. </a:t>
            </a:r>
            <a:r>
              <a:rPr lang="en-US" dirty="0" err="1"/>
              <a:t>Comput</a:t>
            </a:r>
            <a:r>
              <a:rPr lang="en-US" dirty="0"/>
              <a:t>. Sci. Eng 7.4 (2019): 1060-1064.</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56140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635C-19B0-B01F-1F4F-771B122F5C6B}"/>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DDF7C759-F59B-2629-DC7F-81B72D2A7DD6}"/>
              </a:ext>
            </a:extLst>
          </p:cNvPr>
          <p:cNvSpPr>
            <a:spLocks noGrp="1"/>
          </p:cNvSpPr>
          <p:nvPr>
            <p:ph type="body" idx="1"/>
          </p:nvPr>
        </p:nvSpPr>
        <p:spPr/>
        <p:txBody>
          <a:bodyPr>
            <a:normAutofit lnSpcReduction="10000"/>
          </a:bodyPr>
          <a:lstStyle/>
          <a:p>
            <a:r>
              <a:rPr lang="en-US" dirty="0"/>
              <a:t>In the realm of financial data, complexity and hidden patterns necessitate the development of sophisticated approaches for fraud detection, given the substantial losses associated with fraudulent activities. Leveraging advanced techniques like FinBERT, graph embeddings, and anomaly detection algorithms is essential to uncover nuanced relationships and anomalies within transactional data. Addressing challenges and anomalies in financial data requires continuous improvement, emphasizing data quality, interpretability, and scalability. Looking ahead, cross-domain application and collaboration will drive innovation, enhancing the resilience of financial systems against evolving threats.</a:t>
            </a:r>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F76D35BE-ED32-C1D4-1C86-F68027FCB33A}"/>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277340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3200400" y="1371600"/>
            <a:ext cx="8153400" cy="41644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Arial Black"/>
              <a:buNone/>
            </a:pPr>
            <a:r>
              <a:rPr lang="en-US" b="1" dirty="0">
                <a:solidFill>
                  <a:srgbClr val="2F5496"/>
                </a:solidFill>
                <a:latin typeface="Arial Black"/>
                <a:ea typeface="Arial Black"/>
                <a:cs typeface="Arial Black"/>
                <a:sym typeface="Arial Black"/>
              </a:rPr>
              <a:t>THANK YOU!!!</a:t>
            </a:r>
            <a:endParaRPr b="1" dirty="0">
              <a:solidFill>
                <a:srgbClr val="2F5496"/>
              </a:solidFill>
              <a:latin typeface="Arial Black"/>
              <a:ea typeface="Arial Black"/>
              <a:cs typeface="Arial Black"/>
              <a:sym typeface="Arial Black"/>
            </a:endParaRPr>
          </a:p>
        </p:txBody>
      </p:sp>
      <p:pic>
        <p:nvPicPr>
          <p:cNvPr id="269" name="Google Shape;269;p36"/>
          <p:cNvPicPr preferRelativeResize="0"/>
          <p:nvPr/>
        </p:nvPicPr>
        <p:blipFill rotWithShape="1">
          <a:blip r:embed="rId3">
            <a:alphaModFix/>
          </a:blip>
          <a:srcRect/>
          <a:stretch/>
        </p:blipFill>
        <p:spPr>
          <a:xfrm>
            <a:off x="8342376" y="0"/>
            <a:ext cx="3848100" cy="1190625"/>
          </a:xfrm>
          <a:prstGeom prst="rect">
            <a:avLst/>
          </a:prstGeom>
          <a:noFill/>
          <a:ln>
            <a:noFill/>
          </a:ln>
        </p:spPr>
      </p:pic>
      <p:sp>
        <p:nvSpPr>
          <p:cNvPr id="2" name="Date Placeholder 1">
            <a:extLst>
              <a:ext uri="{FF2B5EF4-FFF2-40B4-BE49-F238E27FC236}">
                <a16:creationId xmlns:a16="http://schemas.microsoft.com/office/drawing/2014/main" id="{20F9730B-9827-3966-4FEA-599A694EB97A}"/>
              </a:ext>
            </a:extLst>
          </p:cNvPr>
          <p:cNvSpPr>
            <a:spLocks noGrp="1"/>
          </p:cNvSpPr>
          <p:nvPr>
            <p:ph type="dt" idx="10"/>
          </p:nvPr>
        </p:nvSpPr>
        <p:spPr/>
        <p:txBody>
          <a:bodyPr/>
          <a:lstStyle/>
          <a:p>
            <a:fld id="{2E619804-FDB8-48C4-B5B6-5F9052192B0A}" type="datetime1">
              <a:rPr lang="en-US" smtClean="0"/>
              <a:t>4/17/2024</a:t>
            </a:fld>
            <a:endParaRPr lang="en-US"/>
          </a:p>
        </p:txBody>
      </p:sp>
      <p:sp>
        <p:nvSpPr>
          <p:cNvPr id="3" name="Google Shape;97;p14">
            <a:extLst>
              <a:ext uri="{FF2B5EF4-FFF2-40B4-BE49-F238E27FC236}">
                <a16:creationId xmlns:a16="http://schemas.microsoft.com/office/drawing/2014/main" id="{CC54E132-767A-6D30-6CC0-D54552094E77}"/>
              </a:ext>
            </a:extLst>
          </p:cNvPr>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38200" y="208723"/>
            <a:ext cx="10515600" cy="11827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Arial Black"/>
              <a:buNone/>
            </a:pPr>
            <a:r>
              <a:rPr lang="en-US" b="1" dirty="0">
                <a:solidFill>
                  <a:srgbClr val="2F5496"/>
                </a:solidFill>
                <a:latin typeface="Arial Black"/>
                <a:ea typeface="Arial Black"/>
                <a:cs typeface="Arial Black"/>
                <a:sym typeface="Arial Black"/>
              </a:rPr>
              <a:t>CONTENTS </a:t>
            </a:r>
            <a:r>
              <a:rPr lang="en-US" sz="1800" b="1" dirty="0">
                <a:solidFill>
                  <a:srgbClr val="2F5496"/>
                </a:solidFill>
                <a:latin typeface="Arial Black"/>
                <a:ea typeface="Arial Black"/>
                <a:cs typeface="Arial Black"/>
                <a:sym typeface="Arial Black"/>
              </a:rPr>
              <a:t>(Not limited to)</a:t>
            </a:r>
            <a:endParaRPr sz="1800" b="1" dirty="0">
              <a:solidFill>
                <a:srgbClr val="2F5496"/>
              </a:solidFill>
              <a:latin typeface="Arial Black"/>
              <a:ea typeface="Arial Black"/>
              <a:cs typeface="Arial Black"/>
              <a:sym typeface="Arial Black"/>
            </a:endParaRPr>
          </a:p>
        </p:txBody>
      </p:sp>
      <p:sp>
        <p:nvSpPr>
          <p:cNvPr id="103" name="Google Shape;103;p15"/>
          <p:cNvSpPr txBox="1">
            <a:spLocks noGrp="1"/>
          </p:cNvSpPr>
          <p:nvPr>
            <p:ph type="body" idx="1"/>
          </p:nvPr>
        </p:nvSpPr>
        <p:spPr>
          <a:xfrm>
            <a:off x="838200" y="1391479"/>
            <a:ext cx="10515600" cy="4785484"/>
          </a:xfrm>
          <a:prstGeom prst="rect">
            <a:avLst/>
          </a:prstGeom>
          <a:noFill/>
          <a:ln>
            <a:noFill/>
          </a:ln>
        </p:spPr>
        <p:txBody>
          <a:bodyPr spcFirstLastPara="1" wrap="square" lIns="91425" tIns="45700" rIns="91425" bIns="45700" anchor="t" anchorCtr="0">
            <a:normAutofit fontScale="77500" lnSpcReduction="20000"/>
          </a:bodyPr>
          <a:lstStyle/>
          <a:p>
            <a:r>
              <a:rPr lang="en-US" sz="4000" dirty="0"/>
              <a:t>Title</a:t>
            </a:r>
          </a:p>
          <a:p>
            <a:r>
              <a:rPr lang="en-US" sz="4000" dirty="0"/>
              <a:t>Introduction</a:t>
            </a:r>
          </a:p>
          <a:p>
            <a:r>
              <a:rPr lang="en-US" sz="4000" dirty="0"/>
              <a:t>Motivation</a:t>
            </a:r>
          </a:p>
          <a:p>
            <a:r>
              <a:rPr lang="en-US" sz="4000" dirty="0"/>
              <a:t>Literature review</a:t>
            </a:r>
          </a:p>
          <a:p>
            <a:r>
              <a:rPr lang="en-US" sz="4000" dirty="0"/>
              <a:t>Techniques/Algorithms (description)</a:t>
            </a:r>
          </a:p>
          <a:p>
            <a:r>
              <a:rPr lang="en-US" sz="4000" dirty="0"/>
              <a:t>Block/Design Diagram, if any</a:t>
            </a:r>
          </a:p>
          <a:p>
            <a:r>
              <a:rPr lang="en-US" sz="4000" dirty="0"/>
              <a:t>Pros/Cons</a:t>
            </a:r>
          </a:p>
          <a:p>
            <a:r>
              <a:rPr lang="en-US" sz="4000" dirty="0"/>
              <a:t>Analytical or experimental work, if any</a:t>
            </a:r>
          </a:p>
          <a:p>
            <a:r>
              <a:rPr lang="en-US" sz="4000" dirty="0"/>
              <a:t>Conclusion </a:t>
            </a:r>
          </a:p>
          <a:p>
            <a:r>
              <a:rPr lang="en-US" sz="4000" dirty="0"/>
              <a:t>References</a:t>
            </a:r>
          </a:p>
          <a:p>
            <a:pPr marL="514350" lvl="0" indent="-514350" algn="l" rtl="0">
              <a:lnSpc>
                <a:spcPct val="90000"/>
              </a:lnSpc>
              <a:spcBef>
                <a:spcPts val="0"/>
              </a:spcBef>
              <a:spcAft>
                <a:spcPts val="0"/>
              </a:spcAft>
              <a:buClr>
                <a:srgbClr val="222222"/>
              </a:buClr>
              <a:buSzPts val="3700"/>
              <a:buFont typeface="Calibri"/>
              <a:buAutoNum type="arabicPeriod"/>
            </a:pPr>
            <a:endParaRPr sz="3700" dirty="0">
              <a:solidFill>
                <a:srgbClr val="222222"/>
              </a:solidFill>
              <a:latin typeface="Times New Roman"/>
              <a:ea typeface="Times New Roman"/>
              <a:cs typeface="Times New Roman"/>
              <a:sym typeface="Times New Roman"/>
            </a:endParaRPr>
          </a:p>
          <a:p>
            <a:pPr marL="514350" lvl="0" indent="-279400" algn="l" rtl="0">
              <a:lnSpc>
                <a:spcPct val="90000"/>
              </a:lnSpc>
              <a:spcBef>
                <a:spcPts val="0"/>
              </a:spcBef>
              <a:spcAft>
                <a:spcPts val="0"/>
              </a:spcAft>
              <a:buClr>
                <a:schemeClr val="dk1"/>
              </a:buClr>
              <a:buSzPts val="3700"/>
              <a:buFont typeface="Calibri"/>
              <a:buNone/>
            </a:pPr>
            <a:endParaRPr sz="3700" dirty="0">
              <a:solidFill>
                <a:srgbClr val="222222"/>
              </a:solidFill>
              <a:latin typeface="Times New Roman"/>
              <a:ea typeface="Times New Roman"/>
              <a:cs typeface="Times New Roman"/>
              <a:sym typeface="Times New Roman"/>
            </a:endParaRPr>
          </a:p>
          <a:p>
            <a:pPr marL="514350" lvl="0" indent="-279400" algn="l" rtl="0">
              <a:lnSpc>
                <a:spcPct val="90000"/>
              </a:lnSpc>
              <a:spcBef>
                <a:spcPts val="0"/>
              </a:spcBef>
              <a:spcAft>
                <a:spcPts val="0"/>
              </a:spcAft>
              <a:buClr>
                <a:schemeClr val="dk1"/>
              </a:buClr>
              <a:buSzPts val="3700"/>
              <a:buFont typeface="Calibri"/>
              <a:buNone/>
            </a:pPr>
            <a:endParaRPr sz="3700" dirty="0">
              <a:solidFill>
                <a:srgbClr val="222222"/>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500"/>
              <a:buNone/>
            </a:pPr>
            <a:endParaRPr sz="3500" dirty="0">
              <a:latin typeface="Times New Roman"/>
              <a:ea typeface="Times New Roman"/>
              <a:cs typeface="Times New Roman"/>
              <a:sym typeface="Times New Roman"/>
            </a:endParaRPr>
          </a:p>
        </p:txBody>
      </p:sp>
      <p:pic>
        <p:nvPicPr>
          <p:cNvPr id="104" name="Google Shape;104;p15"/>
          <p:cNvPicPr preferRelativeResize="0"/>
          <p:nvPr/>
        </p:nvPicPr>
        <p:blipFill rotWithShape="1">
          <a:blip r:embed="rId3">
            <a:alphaModFix/>
          </a:blip>
          <a:srcRect/>
          <a:stretch/>
        </p:blipFill>
        <p:spPr>
          <a:xfrm>
            <a:off x="8342376" y="0"/>
            <a:ext cx="3848100" cy="1190625"/>
          </a:xfrm>
          <a:prstGeom prst="rect">
            <a:avLst/>
          </a:prstGeom>
          <a:noFill/>
          <a:ln>
            <a:noFill/>
          </a:ln>
        </p:spPr>
      </p:pic>
      <p:sp>
        <p:nvSpPr>
          <p:cNvPr id="2" name="Date Placeholder 1">
            <a:extLst>
              <a:ext uri="{FF2B5EF4-FFF2-40B4-BE49-F238E27FC236}">
                <a16:creationId xmlns:a16="http://schemas.microsoft.com/office/drawing/2014/main" id="{F9613814-9450-595A-0624-D4339C91F99D}"/>
              </a:ext>
            </a:extLst>
          </p:cNvPr>
          <p:cNvSpPr>
            <a:spLocks noGrp="1"/>
          </p:cNvSpPr>
          <p:nvPr>
            <p:ph type="dt" idx="10"/>
          </p:nvPr>
        </p:nvSpPr>
        <p:spPr/>
        <p:txBody>
          <a:bodyPr/>
          <a:lstStyle/>
          <a:p>
            <a:fld id="{2FDB498B-2C2F-476F-BEA2-1B4EFA2DBD91}" type="datetime1">
              <a:rPr lang="en-US" smtClean="0"/>
              <a:t>4/17/2024</a:t>
            </a:fld>
            <a:endParaRPr lang="en-US"/>
          </a:p>
        </p:txBody>
      </p:sp>
      <p:sp>
        <p:nvSpPr>
          <p:cNvPr id="3" name="Google Shape;97;p14">
            <a:extLst>
              <a:ext uri="{FF2B5EF4-FFF2-40B4-BE49-F238E27FC236}">
                <a16:creationId xmlns:a16="http://schemas.microsoft.com/office/drawing/2014/main" id="{589FC272-E376-A740-CAD1-55DCCED099F4}"/>
              </a:ext>
            </a:extLst>
          </p:cNvPr>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9D1D-97C7-E1C2-E018-693B6EF09E25}"/>
              </a:ext>
            </a:extLst>
          </p:cNvPr>
          <p:cNvSpPr>
            <a:spLocks noGrp="1"/>
          </p:cNvSpPr>
          <p:nvPr>
            <p:ph type="title"/>
          </p:nvPr>
        </p:nvSpPr>
        <p:spPr/>
        <p:txBody>
          <a:bodyPr/>
          <a:lstStyle/>
          <a:p>
            <a:r>
              <a:rPr lang="en-US" sz="4400" dirty="0"/>
              <a:t>Title and Introduction</a:t>
            </a:r>
            <a:endParaRPr lang="en-IN" dirty="0"/>
          </a:p>
        </p:txBody>
      </p:sp>
      <p:sp>
        <p:nvSpPr>
          <p:cNvPr id="3" name="Text Placeholder 2">
            <a:extLst>
              <a:ext uri="{FF2B5EF4-FFF2-40B4-BE49-F238E27FC236}">
                <a16:creationId xmlns:a16="http://schemas.microsoft.com/office/drawing/2014/main" id="{16237066-E564-99A5-FB70-11F23EBB779C}"/>
              </a:ext>
            </a:extLst>
          </p:cNvPr>
          <p:cNvSpPr>
            <a:spLocks noGrp="1"/>
          </p:cNvSpPr>
          <p:nvPr>
            <p:ph type="body" idx="1"/>
          </p:nvPr>
        </p:nvSpPr>
        <p:spPr/>
        <p:txBody>
          <a:bodyPr>
            <a:normAutofit fontScale="92500" lnSpcReduction="10000"/>
          </a:bodyPr>
          <a:lstStyle/>
          <a:p>
            <a:r>
              <a:rPr lang="en-US" dirty="0"/>
              <a:t>Financial fraud detection using transfer learning involves leveraging pre-trained models on large datasets from related domains, such as natural language processing or image recognition, and fine-tuning them on financial transaction data to detect fraudulent activities.</a:t>
            </a:r>
          </a:p>
          <a:p>
            <a:r>
              <a:rPr lang="en-US" dirty="0"/>
              <a:t>Goals and benefits from such a project can be</a:t>
            </a:r>
          </a:p>
          <a:p>
            <a:r>
              <a:rPr lang="en-US" dirty="0"/>
              <a:t>Fraud Prevention -: Identifying anomalies in transaction patterns or behaviors, financial institutions can take proactive measures to stop fraudulent activities in real-time.</a:t>
            </a:r>
          </a:p>
          <a:p>
            <a:r>
              <a:rPr lang="en-US" dirty="0"/>
              <a:t>Risk Management and compliance and regulation -: These measures can be controlled and regulated as per the KYC and the predictions and advices given by our system.</a:t>
            </a:r>
          </a:p>
          <a:p>
            <a:endParaRPr lang="en-IN" dirty="0"/>
          </a:p>
        </p:txBody>
      </p:sp>
      <p:sp>
        <p:nvSpPr>
          <p:cNvPr id="4" name="Date Placeholder 3">
            <a:extLst>
              <a:ext uri="{FF2B5EF4-FFF2-40B4-BE49-F238E27FC236}">
                <a16:creationId xmlns:a16="http://schemas.microsoft.com/office/drawing/2014/main" id="{9D9A71A1-1CC1-289C-34F4-3671FB8459A0}"/>
              </a:ext>
            </a:extLst>
          </p:cNvPr>
          <p:cNvSpPr>
            <a:spLocks noGrp="1"/>
          </p:cNvSpPr>
          <p:nvPr>
            <p:ph type="dt" idx="10"/>
          </p:nvPr>
        </p:nvSpPr>
        <p:spPr/>
        <p:txBody>
          <a:bodyPr/>
          <a:lstStyle/>
          <a:p>
            <a:fld id="{3C5569F4-10F1-46D3-A8F9-971B4D8F0656}" type="datetime1">
              <a:rPr lang="en-US" smtClean="0"/>
              <a:t>4/17/2024</a:t>
            </a:fld>
            <a:endParaRPr lang="en-US"/>
          </a:p>
        </p:txBody>
      </p:sp>
      <p:sp>
        <p:nvSpPr>
          <p:cNvPr id="5" name="TextBox 4">
            <a:extLst>
              <a:ext uri="{FF2B5EF4-FFF2-40B4-BE49-F238E27FC236}">
                <a16:creationId xmlns:a16="http://schemas.microsoft.com/office/drawing/2014/main" id="{D2860252-E5F4-713D-DDF2-3326DF300DE1}"/>
              </a:ext>
            </a:extLst>
          </p:cNvPr>
          <p:cNvSpPr txBox="1"/>
          <p:nvPr/>
        </p:nvSpPr>
        <p:spPr>
          <a:xfrm>
            <a:off x="838200" y="1608465"/>
            <a:ext cx="5844619" cy="523220"/>
          </a:xfrm>
          <a:prstGeom prst="rect">
            <a:avLst/>
          </a:prstGeom>
          <a:noFill/>
        </p:spPr>
        <p:txBody>
          <a:bodyPr wrap="square" rtlCol="0">
            <a:spAutoFit/>
          </a:bodyPr>
          <a:lstStyle/>
          <a:p>
            <a:r>
              <a:rPr lang="en-US" b="1" dirty="0"/>
              <a:t>UNDERSTANDING GOALS OF FINANCIAL FRAUD DETECTION</a:t>
            </a:r>
          </a:p>
          <a:p>
            <a:endParaRPr lang="en-IN" dirty="0"/>
          </a:p>
        </p:txBody>
      </p:sp>
    </p:spTree>
    <p:extLst>
      <p:ext uri="{BB962C8B-B14F-4D97-AF65-F5344CB8AC3E}">
        <p14:creationId xmlns:p14="http://schemas.microsoft.com/office/powerpoint/2010/main" val="109626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6806-9018-89A2-5F4B-74B233F04160}"/>
              </a:ext>
            </a:extLst>
          </p:cNvPr>
          <p:cNvSpPr>
            <a:spLocks noGrp="1"/>
          </p:cNvSpPr>
          <p:nvPr>
            <p:ph type="title"/>
          </p:nvPr>
        </p:nvSpPr>
        <p:spPr/>
        <p:txBody>
          <a:bodyPr/>
          <a:lstStyle/>
          <a:p>
            <a:r>
              <a:rPr lang="en-US" dirty="0"/>
              <a:t>MOTIVATION</a:t>
            </a:r>
            <a:endParaRPr lang="en-IN" dirty="0"/>
          </a:p>
        </p:txBody>
      </p:sp>
      <p:sp>
        <p:nvSpPr>
          <p:cNvPr id="3" name="Text Placeholder 2">
            <a:extLst>
              <a:ext uri="{FF2B5EF4-FFF2-40B4-BE49-F238E27FC236}">
                <a16:creationId xmlns:a16="http://schemas.microsoft.com/office/drawing/2014/main" id="{C5F28958-956F-A911-7730-D2CEBFA153EC}"/>
              </a:ext>
            </a:extLst>
          </p:cNvPr>
          <p:cNvSpPr>
            <a:spLocks noGrp="1"/>
          </p:cNvSpPr>
          <p:nvPr>
            <p:ph type="body" idx="1"/>
          </p:nvPr>
        </p:nvSpPr>
        <p:spPr>
          <a:xfrm>
            <a:off x="755322" y="1386125"/>
            <a:ext cx="10681355" cy="4530725"/>
          </a:xfrm>
        </p:spPr>
        <p:txBody>
          <a:bodyPr>
            <a:normAutofit fontScale="25000" lnSpcReduction="20000"/>
          </a:bodyPr>
          <a:lstStyle/>
          <a:p>
            <a:pPr marL="114300" indent="0">
              <a:buNone/>
            </a:pPr>
            <a:r>
              <a:rPr lang="en-US" sz="6400" dirty="0"/>
              <a:t>FACTORS AND BENEFITS OF A FINANCIAL FRAUD DETECTION SYSTEM</a:t>
            </a:r>
          </a:p>
          <a:p>
            <a:r>
              <a:rPr lang="en-US" sz="6400" dirty="0"/>
              <a:t>Complexity and Scale: Financial data's vastness makes manual fraud detection challenging; transfer learning adapts pre-trained models for efficient fraud detection in this domain.</a:t>
            </a:r>
          </a:p>
          <a:p>
            <a:endParaRPr lang="en-US" sz="6400" dirty="0"/>
          </a:p>
          <a:p>
            <a:r>
              <a:rPr lang="en-US" sz="6400" dirty="0"/>
              <a:t>Improved Accuracy: Leveraging transfer learning from unrelated domains enhances fraud detection model accuracy by recognizing nuanced fraudulent patterns.</a:t>
            </a:r>
          </a:p>
          <a:p>
            <a:endParaRPr lang="en-US" sz="6400" dirty="0"/>
          </a:p>
          <a:p>
            <a:r>
              <a:rPr lang="en-US" sz="6400" dirty="0"/>
              <a:t>Real-time Prevention: Transfer learning enables deployment of real-time fraud detection models, allowing swift response to suspicious activities and minimizing losses.</a:t>
            </a:r>
          </a:p>
          <a:p>
            <a:endParaRPr lang="en-US" sz="6400" dirty="0"/>
          </a:p>
          <a:p>
            <a:r>
              <a:rPr lang="en-US" sz="6400" dirty="0"/>
              <a:t>Adaptability to Fraud Patterns: Transfer learning supports adaptive fraud detection by continuously updating models with evolving fraud patterns.</a:t>
            </a:r>
          </a:p>
          <a:p>
            <a:endParaRPr lang="en-US" sz="6400" dirty="0"/>
          </a:p>
          <a:p>
            <a:r>
              <a:rPr lang="en-US" sz="6400" dirty="0"/>
              <a:t>Compliance and Risk Management: Robust fraud detection aligns with regulatory requirements like KYC and AML, enhancing risk management and regulatory compliance.</a:t>
            </a:r>
          </a:p>
          <a:p>
            <a:pPr marL="114300" indent="0">
              <a:buNone/>
            </a:pPr>
            <a:endParaRPr lang="en-US" sz="6400" dirty="0"/>
          </a:p>
          <a:p>
            <a:r>
              <a:rPr lang="en-US" sz="6400" dirty="0"/>
              <a:t>Customer Trust: Swift fraud detection boosts customer confidence, safeguarding assets and data, and fostering strong relationships.</a:t>
            </a:r>
          </a:p>
          <a:p>
            <a:endParaRPr lang="en-US" dirty="0"/>
          </a:p>
          <a:p>
            <a:endParaRPr lang="en-US" dirty="0"/>
          </a:p>
          <a:p>
            <a:endParaRPr lang="en-US" dirty="0"/>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F69DE5D6-B5A8-7532-419D-18D5351C8573}"/>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197894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4607-CAB3-FBBD-BC19-AA1A8AC08899}"/>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D19D9357-C5E9-4381-5A6C-B72A7F98DD0F}"/>
              </a:ext>
            </a:extLst>
          </p:cNvPr>
          <p:cNvSpPr>
            <a:spLocks noGrp="1"/>
          </p:cNvSpPr>
          <p:nvPr>
            <p:ph type="body" idx="1"/>
          </p:nvPr>
        </p:nvSpPr>
        <p:spPr>
          <a:xfrm>
            <a:off x="753359" y="2005012"/>
            <a:ext cx="10515600" cy="4351338"/>
          </a:xfrm>
        </p:spPr>
        <p:txBody>
          <a:bodyPr>
            <a:normAutofit fontScale="77500" lnSpcReduction="20000"/>
          </a:bodyPr>
          <a:lstStyle/>
          <a:p>
            <a:r>
              <a:rPr lang="en-US" dirty="0"/>
              <a:t>Implemented in R</a:t>
            </a:r>
          </a:p>
          <a:p>
            <a:r>
              <a:rPr lang="en-US" dirty="0"/>
              <a:t>Cost sensitive classification</a:t>
            </a:r>
          </a:p>
          <a:p>
            <a:r>
              <a:rPr lang="en-US" dirty="0"/>
              <a:t>Models prepared : Lasso-regularized logistic regression and Gradient tree boosting.</a:t>
            </a:r>
          </a:p>
          <a:p>
            <a:r>
              <a:rPr lang="en-US" dirty="0"/>
              <a:t>In the context of detecting transfer fraud with varying costs associated with different types of errors, a cost matrix is employed. This matrix quantifies the expenses related to both misclassifying transactions and accurately predicting them. Specifically, it takes into account the administrative expense linked to false positives (incorrectly identifying a transaction as fraudulent) and the transaction value for false negatives (fraudulent transactions that escape detection). Both false positives and true positives incur a fixed investigative cost, denoted as "</a:t>
            </a:r>
            <a:r>
              <a:rPr lang="en-US" dirty="0" err="1"/>
              <a:t>cf</a:t>
            </a:r>
            <a:r>
              <a:rPr lang="en-US" dirty="0"/>
              <a:t>," representing the expenses of scrutinizing the transaction and notifying the cardholder. However, the cost of a false negative is equivalent to the transaction amount, denoted as "Ai," as this mirrors the potential loss incurred by failing to identify fraudulent activity.</a:t>
            </a:r>
          </a:p>
        </p:txBody>
      </p:sp>
      <p:sp>
        <p:nvSpPr>
          <p:cNvPr id="4" name="Date Placeholder 3">
            <a:extLst>
              <a:ext uri="{FF2B5EF4-FFF2-40B4-BE49-F238E27FC236}">
                <a16:creationId xmlns:a16="http://schemas.microsoft.com/office/drawing/2014/main" id="{AA1F7007-DDEA-A576-555B-DA5C9A2A5DDC}"/>
              </a:ext>
            </a:extLst>
          </p:cNvPr>
          <p:cNvSpPr>
            <a:spLocks noGrp="1"/>
          </p:cNvSpPr>
          <p:nvPr>
            <p:ph type="dt" idx="10"/>
          </p:nvPr>
        </p:nvSpPr>
        <p:spPr/>
        <p:txBody>
          <a:bodyPr/>
          <a:lstStyle/>
          <a:p>
            <a:fld id="{3C5569F4-10F1-46D3-A8F9-971B4D8F0656}" type="datetime1">
              <a:rPr lang="en-US" smtClean="0"/>
              <a:t>4/17/2024</a:t>
            </a:fld>
            <a:endParaRPr lang="en-US"/>
          </a:p>
        </p:txBody>
      </p:sp>
      <p:sp>
        <p:nvSpPr>
          <p:cNvPr id="5" name="TextBox 4">
            <a:extLst>
              <a:ext uri="{FF2B5EF4-FFF2-40B4-BE49-F238E27FC236}">
                <a16:creationId xmlns:a16="http://schemas.microsoft.com/office/drawing/2014/main" id="{585A5763-A578-034C-7F96-99B03FC8E9F8}"/>
              </a:ext>
            </a:extLst>
          </p:cNvPr>
          <p:cNvSpPr txBox="1"/>
          <p:nvPr/>
        </p:nvSpPr>
        <p:spPr>
          <a:xfrm>
            <a:off x="838200" y="1389021"/>
            <a:ext cx="7692272" cy="738664"/>
          </a:xfrm>
          <a:prstGeom prst="rect">
            <a:avLst/>
          </a:prstGeom>
          <a:noFill/>
        </p:spPr>
        <p:txBody>
          <a:bodyPr wrap="square" rtlCol="0">
            <a:spAutoFit/>
          </a:bodyPr>
          <a:lstStyle/>
          <a:p>
            <a:r>
              <a:rPr lang="en-IN" b="1" dirty="0"/>
              <a:t>INTRODUCTION - Instance-dependent cost-sensitive learning for detecting transfer fraud </a:t>
            </a:r>
            <a:br>
              <a:rPr lang="en-IN" b="1" i="0" dirty="0">
                <a:solidFill>
                  <a:srgbClr val="666666"/>
                </a:solidFill>
                <a:effectLst/>
                <a:latin typeface="myriad"/>
              </a:rPr>
            </a:br>
            <a:endParaRPr lang="en-US" b="1" dirty="0"/>
          </a:p>
          <a:p>
            <a:endParaRPr lang="en-IN" dirty="0"/>
          </a:p>
        </p:txBody>
      </p:sp>
    </p:spTree>
    <p:extLst>
      <p:ext uri="{BB962C8B-B14F-4D97-AF65-F5344CB8AC3E}">
        <p14:creationId xmlns:p14="http://schemas.microsoft.com/office/powerpoint/2010/main" val="28580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59C182-F47B-97E8-FAC0-D71F4491322B}"/>
              </a:ext>
            </a:extLst>
          </p:cNvPr>
          <p:cNvSpPr>
            <a:spLocks noGrp="1"/>
          </p:cNvSpPr>
          <p:nvPr>
            <p:ph type="body" idx="1"/>
          </p:nvPr>
        </p:nvSpPr>
        <p:spPr>
          <a:xfrm>
            <a:off x="838200" y="637078"/>
            <a:ext cx="10515600" cy="5583844"/>
          </a:xfrm>
        </p:spPr>
        <p:txBody>
          <a:bodyPr>
            <a:normAutofit fontScale="77500" lnSpcReduction="20000"/>
          </a:bodyPr>
          <a:lstStyle/>
          <a:p>
            <a:r>
              <a:rPr lang="en-US" dirty="0"/>
              <a:t>The essence of cost-sensitive decision making lies in maximizing profitability rather than solely relying on class probabilities. For instance, even if a transaction is likely legitimate, it may be rational to classify it as fraudulent to minimize potential financial losses. By utilizing a fraud detection system, financial institutions can mitigate risks, prevent monetary losses, and ultimately generate profits.</a:t>
            </a:r>
          </a:p>
          <a:p>
            <a:endParaRPr lang="en-US" dirty="0"/>
          </a:p>
          <a:p>
            <a:r>
              <a:rPr lang="en-US" dirty="0"/>
              <a:t>The average expected cost of a classification model on a dataset is computed as the average of the expected costs for all transactions. Notably, this metric is independent of specific threshold values, providing a comprehensive measure of the model's performance. Similarly, expected savings quantify the anticipated cost reduction achieved by employing the classification model on the dataset. These metrics provide valuable insights into the effectiveness and efficiency of the classification algorithm in minimizing financial losses associated with fraudulent transactions.</a:t>
            </a:r>
          </a:p>
          <a:p>
            <a:pPr marL="114300" indent="0">
              <a:buNone/>
            </a:pPr>
            <a:endParaRPr lang="en-US" dirty="0"/>
          </a:p>
          <a:p>
            <a:r>
              <a:rPr lang="en-US" dirty="0"/>
              <a:t>In the context of cost-sensitive decision-making, Lasso regression and Gradient boosting can incorporate cost considerations through weighted loss functions. By adjusting the weights associated with misclassification costs, Lasso regression can prioritize minimizing the overall expected loss, aligning with the objective of optimal cost-based decisions.</a:t>
            </a:r>
          </a:p>
          <a:p>
            <a:endParaRPr lang="en-IN" dirty="0"/>
          </a:p>
        </p:txBody>
      </p:sp>
      <p:sp>
        <p:nvSpPr>
          <p:cNvPr id="4" name="Date Placeholder 3">
            <a:extLst>
              <a:ext uri="{FF2B5EF4-FFF2-40B4-BE49-F238E27FC236}">
                <a16:creationId xmlns:a16="http://schemas.microsoft.com/office/drawing/2014/main" id="{493AA434-6BEC-57D9-B539-AA4FEEB9ECBC}"/>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69300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57BC-CF1A-FF51-7E3F-C78A7349322D}"/>
              </a:ext>
            </a:extLst>
          </p:cNvPr>
          <p:cNvSpPr>
            <a:spLocks noGrp="1"/>
          </p:cNvSpPr>
          <p:nvPr>
            <p:ph type="title"/>
          </p:nvPr>
        </p:nvSpPr>
        <p:spPr>
          <a:xfrm>
            <a:off x="743932" y="500062"/>
            <a:ext cx="12255631" cy="1325563"/>
          </a:xfrm>
        </p:spPr>
        <p:txBody>
          <a:bodyPr>
            <a:normAutofit fontScale="90000"/>
          </a:bodyPr>
          <a:lstStyle/>
          <a:p>
            <a:r>
              <a:rPr lang="en-US" sz="2400" b="1" dirty="0"/>
              <a:t>INTRODUCTION - Deep-Learning Domain Adaptation Techniques for Credit Cards Fraud Detection </a:t>
            </a:r>
            <a:br>
              <a:rPr lang="en-US" sz="2400" b="1" dirty="0"/>
            </a:br>
            <a:br>
              <a:rPr lang="en-US" sz="2400" b="1" dirty="0"/>
            </a:br>
            <a:endParaRPr lang="en-IN" sz="2400" b="1" dirty="0"/>
          </a:p>
        </p:txBody>
      </p:sp>
      <p:sp>
        <p:nvSpPr>
          <p:cNvPr id="3" name="Text Placeholder 2">
            <a:extLst>
              <a:ext uri="{FF2B5EF4-FFF2-40B4-BE49-F238E27FC236}">
                <a16:creationId xmlns:a16="http://schemas.microsoft.com/office/drawing/2014/main" id="{56C82443-974B-6827-BE35-5195C0A288AD}"/>
              </a:ext>
            </a:extLst>
          </p:cNvPr>
          <p:cNvSpPr>
            <a:spLocks noGrp="1"/>
          </p:cNvSpPr>
          <p:nvPr>
            <p:ph type="body" idx="1"/>
          </p:nvPr>
        </p:nvSpPr>
        <p:spPr>
          <a:xfrm>
            <a:off x="743932" y="1825625"/>
            <a:ext cx="10515600" cy="4351338"/>
          </a:xfrm>
        </p:spPr>
        <p:txBody>
          <a:bodyPr>
            <a:normAutofit lnSpcReduction="10000"/>
          </a:bodyPr>
          <a:lstStyle/>
          <a:p>
            <a:pPr marL="114300" indent="0">
              <a:buNone/>
            </a:pPr>
            <a:r>
              <a:rPr lang="en-IN" dirty="0"/>
              <a:t>Financial fraud detection using transfer learning involves leveraging deep learning models. </a:t>
            </a:r>
          </a:p>
          <a:p>
            <a:endParaRPr lang="en-IN" dirty="0"/>
          </a:p>
          <a:p>
            <a:pPr marL="114300" indent="0">
              <a:buNone/>
            </a:pPr>
            <a:r>
              <a:rPr lang="en-IN" dirty="0"/>
              <a:t>There are four main strategies that can be used to develop these kinds of models are</a:t>
            </a:r>
          </a:p>
          <a:p>
            <a:r>
              <a:rPr lang="en-IN" dirty="0"/>
              <a:t>BDNN (Baseline Deep Neural Network)</a:t>
            </a:r>
          </a:p>
          <a:p>
            <a:r>
              <a:rPr lang="en-IN" dirty="0"/>
              <a:t>NDNN (Naive Deep Neural Network)</a:t>
            </a:r>
          </a:p>
          <a:p>
            <a:r>
              <a:rPr lang="en-IN" dirty="0"/>
              <a:t>FEDADNN (Feature Representation-based Domain Adaptation DNN)</a:t>
            </a:r>
          </a:p>
          <a:p>
            <a:r>
              <a:rPr lang="en-IN" dirty="0" err="1"/>
              <a:t>AugDNN</a:t>
            </a:r>
            <a:r>
              <a:rPr lang="en-IN" dirty="0"/>
              <a:t> (Augmented Deep Neural Network)</a:t>
            </a:r>
          </a:p>
          <a:p>
            <a:endParaRPr lang="en-IN" dirty="0"/>
          </a:p>
        </p:txBody>
      </p:sp>
      <p:sp>
        <p:nvSpPr>
          <p:cNvPr id="4" name="Date Placeholder 3">
            <a:extLst>
              <a:ext uri="{FF2B5EF4-FFF2-40B4-BE49-F238E27FC236}">
                <a16:creationId xmlns:a16="http://schemas.microsoft.com/office/drawing/2014/main" id="{E610D638-E539-980A-E1B3-1986E29EB2D7}"/>
              </a:ext>
            </a:extLst>
          </p:cNvPr>
          <p:cNvSpPr>
            <a:spLocks noGrp="1"/>
          </p:cNvSpPr>
          <p:nvPr>
            <p:ph type="dt" idx="10"/>
          </p:nvPr>
        </p:nvSpPr>
        <p:spPr/>
        <p:txBody>
          <a:bodyPr/>
          <a:lstStyle/>
          <a:p>
            <a:fld id="{3C5569F4-10F1-46D3-A8F9-971B4D8F0656}" type="datetime1">
              <a:rPr lang="en-US" smtClean="0"/>
              <a:t>4/17/2024</a:t>
            </a:fld>
            <a:endParaRPr lang="en-US"/>
          </a:p>
        </p:txBody>
      </p:sp>
    </p:spTree>
    <p:extLst>
      <p:ext uri="{BB962C8B-B14F-4D97-AF65-F5344CB8AC3E}">
        <p14:creationId xmlns:p14="http://schemas.microsoft.com/office/powerpoint/2010/main" val="371702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C5E2-5903-D482-679E-18A88A0444A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321E0C7-3F09-0108-6C08-F6DB0EAF202F}"/>
              </a:ext>
            </a:extLst>
          </p:cNvPr>
          <p:cNvSpPr>
            <a:spLocks noGrp="1"/>
          </p:cNvSpPr>
          <p:nvPr>
            <p:ph type="body" idx="1"/>
          </p:nvPr>
        </p:nvSpPr>
        <p:spPr/>
        <p:txBody>
          <a:bodyPr>
            <a:normAutofit fontScale="92500" lnSpcReduction="10000"/>
          </a:bodyPr>
          <a:lstStyle/>
          <a:p>
            <a:r>
              <a:rPr lang="en-US" dirty="0"/>
              <a:t>BDNN -:</a:t>
            </a:r>
          </a:p>
          <a:p>
            <a:endParaRPr lang="en-US" dirty="0"/>
          </a:p>
          <a:p>
            <a:r>
              <a:rPr lang="en-US" dirty="0"/>
              <a:t>NDNN:</a:t>
            </a:r>
          </a:p>
          <a:p>
            <a:pPr marL="114300" indent="0">
              <a:buNone/>
            </a:pPr>
            <a:r>
              <a:rPr lang="en-US" dirty="0"/>
              <a:t>In this strategy, the same DNN architecture as BDNN is trained, but exclusively on the source domain (EC) dataset.</a:t>
            </a:r>
          </a:p>
          <a:p>
            <a:r>
              <a:rPr lang="en-US" dirty="0"/>
              <a:t>FEDADNN</a:t>
            </a:r>
          </a:p>
          <a:p>
            <a:pPr marL="114300" indent="0">
              <a:buNone/>
            </a:pPr>
            <a:r>
              <a:rPr lang="en-US" dirty="0"/>
              <a:t>FEDADNN focuses on feature representation to adapt knowledge from the source domain to the target domain. The augmented feature space facilitates learning across domains and imputes missing </a:t>
            </a:r>
            <a:r>
              <a:rPr lang="en-US" dirty="0" err="1"/>
              <a:t>values.The</a:t>
            </a:r>
            <a:r>
              <a:rPr lang="en-US" dirty="0"/>
              <a:t> DNN architecture is expanded to accommodate the increased feature dimensionality, with </a:t>
            </a:r>
            <a:r>
              <a:rPr lang="en-US" dirty="0" err="1"/>
              <a:t>nh</a:t>
            </a:r>
            <a:r>
              <a:rPr lang="en-US" dirty="0"/>
              <a:t> set to 165.</a:t>
            </a:r>
          </a:p>
          <a:p>
            <a:endParaRPr lang="en-IN" dirty="0"/>
          </a:p>
        </p:txBody>
      </p:sp>
      <p:sp>
        <p:nvSpPr>
          <p:cNvPr id="4" name="Date Placeholder 3">
            <a:extLst>
              <a:ext uri="{FF2B5EF4-FFF2-40B4-BE49-F238E27FC236}">
                <a16:creationId xmlns:a16="http://schemas.microsoft.com/office/drawing/2014/main" id="{03805E79-D4DE-E1B1-3757-E6FF9A335A24}"/>
              </a:ext>
            </a:extLst>
          </p:cNvPr>
          <p:cNvSpPr>
            <a:spLocks noGrp="1"/>
          </p:cNvSpPr>
          <p:nvPr>
            <p:ph type="dt" idx="10"/>
          </p:nvPr>
        </p:nvSpPr>
        <p:spPr/>
        <p:txBody>
          <a:bodyPr/>
          <a:lstStyle/>
          <a:p>
            <a:fld id="{3C5569F4-10F1-46D3-A8F9-971B4D8F0656}" type="datetime1">
              <a:rPr lang="en-US" smtClean="0"/>
              <a:t>4/17/2024</a:t>
            </a:fld>
            <a:endParaRPr lang="en-US"/>
          </a:p>
        </p:txBody>
      </p:sp>
      <p:pic>
        <p:nvPicPr>
          <p:cNvPr id="5" name="Picture 4">
            <a:extLst>
              <a:ext uri="{FF2B5EF4-FFF2-40B4-BE49-F238E27FC236}">
                <a16:creationId xmlns:a16="http://schemas.microsoft.com/office/drawing/2014/main" id="{CFA82EA6-2359-E41D-23C3-C3AA3E8A2214}"/>
              </a:ext>
            </a:extLst>
          </p:cNvPr>
          <p:cNvPicPr>
            <a:picLocks noChangeAspect="1"/>
          </p:cNvPicPr>
          <p:nvPr/>
        </p:nvPicPr>
        <p:blipFill>
          <a:blip r:embed="rId2"/>
          <a:stretch>
            <a:fillRect/>
          </a:stretch>
        </p:blipFill>
        <p:spPr>
          <a:xfrm>
            <a:off x="1042840" y="2257472"/>
            <a:ext cx="10106320" cy="646232"/>
          </a:xfrm>
          <a:prstGeom prst="rect">
            <a:avLst/>
          </a:prstGeom>
        </p:spPr>
      </p:pic>
    </p:spTree>
    <p:extLst>
      <p:ext uri="{BB962C8B-B14F-4D97-AF65-F5344CB8AC3E}">
        <p14:creationId xmlns:p14="http://schemas.microsoft.com/office/powerpoint/2010/main" val="38592879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2906</Words>
  <Application>Microsoft Office PowerPoint</Application>
  <PresentationFormat>Widescreen</PresentationFormat>
  <Paragraphs>240</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Arial</vt:lpstr>
      <vt:lpstr>Arial Black</vt:lpstr>
      <vt:lpstr>myriad</vt:lpstr>
      <vt:lpstr>Times New Roman</vt:lpstr>
      <vt:lpstr>Noto Sans Symbols</vt:lpstr>
      <vt:lpstr>office theme</vt:lpstr>
      <vt:lpstr>PowerPoint Presentation</vt:lpstr>
      <vt:lpstr>FINANCIAL FRAUD DETECTION using Hybrid Learning</vt:lpstr>
      <vt:lpstr>CONTENTS (Not limited to)</vt:lpstr>
      <vt:lpstr>Title and Introduction</vt:lpstr>
      <vt:lpstr>MOTIVATION</vt:lpstr>
      <vt:lpstr>LITERATURE REVIEW</vt:lpstr>
      <vt:lpstr>PowerPoint Presentation</vt:lpstr>
      <vt:lpstr>INTRODUCTION - Deep-Learning Domain Adaptation Techniques for Credit Cards Fraud Detection   </vt:lpstr>
      <vt:lpstr>PowerPoint Presentation</vt:lpstr>
      <vt:lpstr>PowerPoint Presentation</vt:lpstr>
      <vt:lpstr>Online Payment Fraud Detection Model Using Machine Learning Techniques  </vt:lpstr>
      <vt:lpstr>PowerPoint Presentation</vt:lpstr>
      <vt:lpstr>PowerPoint Presentation</vt:lpstr>
      <vt:lpstr>PowerPoint Presentation</vt:lpstr>
      <vt:lpstr>ADVANCED TECHNIQUES USED IN FINANCIAL FRAUD PREVENTION AND DETECTION</vt:lpstr>
      <vt:lpstr>BERT and FINBERT</vt:lpstr>
      <vt:lpstr>ISOLATION FORESTS IN FINANCIAL FRAUD DETECTION </vt:lpstr>
      <vt:lpstr>Architecture Overview: </vt:lpstr>
      <vt:lpstr>Architecture Overview: </vt:lpstr>
      <vt:lpstr>PowerPoint Presentation</vt:lpstr>
      <vt:lpstr>PowerPoint Presentation</vt:lpstr>
      <vt:lpstr>PROS AND CONS OF SUCH A SYSTEM DESIGN</vt:lpstr>
      <vt:lpstr>PSEUDO IMPLEMENTATION</vt:lpstr>
      <vt:lpstr>PSEUDO IMPLEMENTATION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Kumar;Prajakta Khamkar</dc:creator>
  <cp:lastModifiedBy>Harsh Khanpara</cp:lastModifiedBy>
  <cp:revision>61</cp:revision>
  <dcterms:modified xsi:type="dcterms:W3CDTF">2024-04-17T10:16:55Z</dcterms:modified>
</cp:coreProperties>
</file>