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5" r:id="rId8"/>
    <p:sldId id="266" r:id="rId9"/>
    <p:sldId id="2146847056" r:id="rId10"/>
    <p:sldId id="2146847057" r:id="rId11"/>
    <p:sldId id="2146847059" r:id="rId12"/>
    <p:sldId id="2146847058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307D19-12B9-4E72-9CB2-272531C0AF1B}" v="41" dt="2025-07-31T17:40:40.9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55" autoAdjust="0"/>
    <p:restoredTop sz="94660"/>
  </p:normalViewPr>
  <p:slideViewPr>
    <p:cSldViewPr snapToGrid="0">
      <p:cViewPr varScale="1">
        <p:scale>
          <a:sx n="96" d="100"/>
          <a:sy n="96" d="100"/>
        </p:scale>
        <p:origin x="49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449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7/31/2025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7/31/2025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7/31/2025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693" y="1922250"/>
            <a:ext cx="10940142" cy="584776"/>
          </a:xfrm>
        </p:spPr>
        <p:txBody>
          <a:bodyPr>
            <a:noAutofit/>
          </a:bodyPr>
          <a:lstStyle/>
          <a:p>
            <a:pPr algn="ctr"/>
            <a:r>
              <a:rPr lang="en-US" sz="2400" b="1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SALARY PREDICTION USING LINEAR REGRESSION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u="sng" dirty="0"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3558" y="3331028"/>
            <a:ext cx="9496292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endParaRPr lang="en-US" sz="2000" b="1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Student Name -- HARSH KUMAR</a:t>
            </a:r>
          </a:p>
          <a:p>
            <a:pPr marL="457200" indent="-457200">
              <a:buAutoNum type="arabicPeriod"/>
            </a:pPr>
            <a:endParaRPr lang="en-US" sz="2000" b="1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2.    AICTE ID -- STU6836f0c8dc3841748431048</a:t>
            </a:r>
          </a:p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 </a:t>
            </a:r>
          </a:p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3.    College -- Global Institute of Technology and Management</a:t>
            </a:r>
            <a:r>
              <a:rPr lang="en-US" sz="2000" b="1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, Gurgaon</a:t>
            </a:r>
            <a:endParaRPr lang="en-US" sz="2000" b="1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endParaRPr lang="en-US" sz="2000" b="1"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4.    Department -- Master of Computer Applications (MCA)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73" y="805523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873" y="1232452"/>
            <a:ext cx="11029615" cy="535321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sz="2800" b="1" u="sng" dirty="0"/>
          </a:p>
          <a:p>
            <a:pPr marL="0" indent="0">
              <a:buNone/>
            </a:pPr>
            <a:r>
              <a:rPr lang="en-US" sz="2800" b="1" u="sng" dirty="0"/>
              <a:t> Findings:</a:t>
            </a:r>
          </a:p>
          <a:p>
            <a:r>
              <a:rPr lang="en-US" sz="2800" dirty="0"/>
              <a:t>The dataset revealed salary patterns influenced by factors like job rate, years of experience, department, and country.</a:t>
            </a:r>
          </a:p>
          <a:p>
            <a:r>
              <a:rPr lang="en-US" sz="2800" dirty="0"/>
              <a:t>Departments with higher job rates and more experience tend to offer better average annual salaries.</a:t>
            </a:r>
          </a:p>
          <a:p>
            <a:r>
              <a:rPr lang="en-US" sz="2800" dirty="0"/>
              <a:t>Visualizations like pie charts, histograms, and bar graphs effectively highlighted distributions and trends within the data.</a:t>
            </a:r>
          </a:p>
          <a:p>
            <a:pPr marL="0" indent="0">
              <a:buNone/>
            </a:pPr>
            <a:endParaRPr lang="en-US" sz="2800" b="1" u="sng" dirty="0"/>
          </a:p>
          <a:p>
            <a:pPr marL="0" indent="0">
              <a:buNone/>
            </a:pPr>
            <a:r>
              <a:rPr lang="en-US" sz="2800" b="1" u="sng" dirty="0"/>
              <a:t> Effectiveness:</a:t>
            </a:r>
          </a:p>
          <a:p>
            <a:r>
              <a:rPr lang="en-US" sz="2800" dirty="0"/>
              <a:t>A Linear Regression model was successfully built using Job Rate and Years at Company as predictors for Annual Salary.</a:t>
            </a:r>
          </a:p>
          <a:p>
            <a:r>
              <a:rPr lang="en-US" sz="2800" dirty="0"/>
              <a:t>The model demonstrated reasonable accuracy, making it a useful baseline for salary estimation.</a:t>
            </a:r>
          </a:p>
          <a:p>
            <a:r>
              <a:rPr lang="en-US" sz="2800" dirty="0"/>
              <a:t>The integration with </a:t>
            </a:r>
            <a:r>
              <a:rPr lang="en-US" sz="2800" dirty="0" err="1"/>
              <a:t>Streamlit</a:t>
            </a:r>
            <a:r>
              <a:rPr lang="en-US" sz="2800" dirty="0"/>
              <a:t> created a user-friendly interface for real-time predictions.</a:t>
            </a:r>
          </a:p>
          <a:p>
            <a:pPr marL="0" indent="0">
              <a:buNone/>
            </a:pPr>
            <a:endParaRPr lang="en-US" sz="2800" b="1" u="sng" dirty="0"/>
          </a:p>
          <a:p>
            <a:pPr marL="0" indent="0">
              <a:buNone/>
            </a:pPr>
            <a:r>
              <a:rPr lang="en-US" sz="2800" b="1" u="sng" dirty="0"/>
              <a:t> Challenges Faced:</a:t>
            </a:r>
          </a:p>
          <a:p>
            <a:r>
              <a:rPr lang="en-US" sz="2800" dirty="0"/>
              <a:t>The dataset contained missing values and potential duplicates, which required careful preprocessing.</a:t>
            </a:r>
          </a:p>
          <a:p>
            <a:r>
              <a:rPr lang="en-US" sz="2800" dirty="0"/>
              <a:t>Using only two features limited the model’s predictive power—real-world salary prediction is more complex.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b="1" u="sng" dirty="0"/>
              <a:t>Future Improvements:</a:t>
            </a:r>
          </a:p>
          <a:p>
            <a:r>
              <a:rPr lang="en-US" sz="2800" dirty="0"/>
              <a:t>Incorporate more features like education level, job title, and location for better model accuracy.</a:t>
            </a:r>
          </a:p>
          <a:p>
            <a:r>
              <a:rPr lang="en-US" sz="2800" dirty="0"/>
              <a:t>Explore advanced models like Random Forest, </a:t>
            </a:r>
            <a:r>
              <a:rPr lang="en-US" sz="2800" dirty="0" err="1"/>
              <a:t>XGBoost</a:t>
            </a:r>
            <a:r>
              <a:rPr lang="en-US" sz="2800" dirty="0"/>
              <a:t>, or Neural Networks to improve performance.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554" y="1691862"/>
            <a:ext cx="11029615" cy="432147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sz="2000" b="1" dirty="0"/>
          </a:p>
          <a:p>
            <a:r>
              <a:rPr lang="en-US" sz="2800" dirty="0"/>
              <a:t>Feature Expansion: Include more variables such as job title, education level, city, performance rating, and certifications to improve prediction accuracy.</a:t>
            </a:r>
          </a:p>
          <a:p>
            <a:r>
              <a:rPr lang="en-US" sz="2800" dirty="0"/>
              <a:t>Advanced Algorithms: Experiment with machine learning models like Random Forest, </a:t>
            </a:r>
            <a:r>
              <a:rPr lang="en-US" sz="2800" dirty="0" err="1"/>
              <a:t>XGBoost</a:t>
            </a:r>
            <a:r>
              <a:rPr lang="en-US" sz="2800" dirty="0"/>
              <a:t>, or neural networks for better performance.</a:t>
            </a:r>
          </a:p>
          <a:p>
            <a:r>
              <a:rPr lang="en-US" sz="2800" dirty="0"/>
              <a:t>Real-Time Prediction: Integrate the app with live HR databases or APIs for real-time salary estimation and updates.</a:t>
            </a:r>
          </a:p>
          <a:p>
            <a:r>
              <a:rPr lang="en-US" sz="2800" dirty="0"/>
              <a:t>Bias Detection: Add fairness metrics to detect and reduce biases based on gender, region, or age.</a:t>
            </a:r>
          </a:p>
          <a:p>
            <a:r>
              <a:rPr lang="en-US" sz="2800" dirty="0"/>
              <a:t>Salary Benchmarking: Compare predicted salaries with industry standards to guide compensation planning.</a:t>
            </a:r>
          </a:p>
          <a:p>
            <a:r>
              <a:rPr lang="en-US" sz="2800" dirty="0"/>
              <a:t>Feedback Integration: Allow HR users to provide feedback on predictions and improve model retraining.</a:t>
            </a:r>
          </a:p>
          <a:p>
            <a:r>
              <a:rPr lang="en-US" sz="2800" dirty="0"/>
              <a:t>Multinational Support: Extend the model to support salary prediction across different countries and currencies.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495914" y="109114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506" y="829377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166" y="1596225"/>
            <a:ext cx="11029615" cy="467332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Scikit-learn: Machine Learning in Python – https://scikit-learn.org</a:t>
            </a:r>
          </a:p>
          <a:p>
            <a:r>
              <a:rPr lang="en-US" sz="2400" dirty="0"/>
              <a:t>Pandas Documentation – https://pandas.pydata.org</a:t>
            </a:r>
          </a:p>
          <a:p>
            <a:r>
              <a:rPr lang="en-US" sz="2400" dirty="0"/>
              <a:t>Matplotlib Documentation – https://matplotlib.org</a:t>
            </a:r>
          </a:p>
          <a:p>
            <a:r>
              <a:rPr lang="en-US" sz="2400" dirty="0" err="1"/>
              <a:t>Streamlit</a:t>
            </a:r>
            <a:r>
              <a:rPr lang="en-US" sz="2400" dirty="0"/>
              <a:t>: The fastest way to build data apps – https://streamlit.io</a:t>
            </a:r>
          </a:p>
          <a:p>
            <a:r>
              <a:rPr lang="en-US" sz="2400" dirty="0" err="1"/>
              <a:t>Joblib</a:t>
            </a:r>
            <a:r>
              <a:rPr lang="en-US" sz="2400" dirty="0"/>
              <a:t> Documentation – https://joblib.readthedocs.io</a:t>
            </a:r>
          </a:p>
          <a:p>
            <a:r>
              <a:rPr lang="en-US" sz="2400" dirty="0"/>
              <a:t>Python Official Documentation – https://docs.python.org/3</a:t>
            </a:r>
          </a:p>
          <a:p>
            <a:r>
              <a:rPr lang="en-US" sz="2400" dirty="0"/>
              <a:t>Towards Data Science: Articles on Salary Prediction Models – https://towardsdatascience.com</a:t>
            </a:r>
          </a:p>
          <a:p>
            <a:r>
              <a:rPr lang="en-US" sz="2400" dirty="0"/>
              <a:t>Google </a:t>
            </a:r>
            <a:r>
              <a:rPr lang="en-US" sz="2400" dirty="0" err="1"/>
              <a:t>Colab</a:t>
            </a:r>
            <a:r>
              <a:rPr lang="en-US" sz="2400" dirty="0"/>
              <a:t> Documentation – https://colab.research.google.com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047" y="2559484"/>
            <a:ext cx="9485905" cy="1535438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37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970" y="1218281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911" y="1959428"/>
            <a:ext cx="11029615" cy="4180127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800" dirty="0"/>
              <a:t>This project aims to predict employee salaries based on various features such as job title, experience, location, and education.</a:t>
            </a:r>
          </a:p>
          <a:p>
            <a:pPr marL="305435" indent="-305435"/>
            <a:r>
              <a:rPr lang="en-US" sz="2800" dirty="0"/>
              <a:t> Accurate salary prediction helps HR departments in planning compensation strategies and ensuring fair pay. The dataset is analyzed, preprocessed, and modeled using machine learning techniques. The goal is to build a reliable regression model that generalizes well to unseen employee data.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971" y="894620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52137"/>
            <a:ext cx="11029615" cy="557620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400" b="1" u="sng" dirty="0">
                <a:latin typeface="Aptos Display" panose="020B0004020202020204" pitchFamily="34" charset="0"/>
              </a:rPr>
              <a:t>Software Requirements:</a:t>
            </a:r>
          </a:p>
          <a:p>
            <a:r>
              <a:rPr lang="en-US" sz="3300" dirty="0">
                <a:latin typeface="Aptos Display" panose="020B0004020202020204" pitchFamily="34" charset="0"/>
              </a:rPr>
              <a:t>Operating System: Windows 10/11, macOS, or Linux.</a:t>
            </a:r>
          </a:p>
          <a:p>
            <a:r>
              <a:rPr lang="en-US" sz="3300" dirty="0">
                <a:latin typeface="Aptos Display" panose="020B0004020202020204" pitchFamily="34" charset="0"/>
              </a:rPr>
              <a:t>Python Version: 3.8 or above.</a:t>
            </a:r>
          </a:p>
          <a:p>
            <a:r>
              <a:rPr lang="en-US" sz="3300" dirty="0" err="1">
                <a:latin typeface="Aptos Display" panose="020B0004020202020204" pitchFamily="34" charset="0"/>
              </a:rPr>
              <a:t>Jupyter</a:t>
            </a:r>
            <a:r>
              <a:rPr lang="en-US" sz="3300" dirty="0">
                <a:latin typeface="Aptos Display" panose="020B0004020202020204" pitchFamily="34" charset="0"/>
              </a:rPr>
              <a:t> Notebook / IDE: Anaconda, VS Code, or </a:t>
            </a:r>
            <a:r>
              <a:rPr lang="en-US" sz="3300" dirty="0" err="1">
                <a:latin typeface="Aptos Display" panose="020B0004020202020204" pitchFamily="34" charset="0"/>
              </a:rPr>
              <a:t>Jupyter</a:t>
            </a:r>
            <a:r>
              <a:rPr lang="en-US" sz="3300" dirty="0">
                <a:latin typeface="Aptos Display" panose="020B0004020202020204" pitchFamily="34" charset="0"/>
              </a:rPr>
              <a:t> Lab.</a:t>
            </a:r>
          </a:p>
          <a:p>
            <a:endParaRPr lang="en-US" sz="3300" dirty="0">
              <a:latin typeface="Aptos Display" panose="020B0004020202020204" pitchFamily="34" charset="0"/>
            </a:endParaRPr>
          </a:p>
          <a:p>
            <a:pPr marL="0" indent="0">
              <a:buNone/>
            </a:pPr>
            <a:r>
              <a:rPr lang="en-US" sz="5100" b="1" u="sng" dirty="0">
                <a:latin typeface="Aptos Display" panose="020B0004020202020204" pitchFamily="34" charset="0"/>
              </a:rPr>
              <a:t>Libraries:</a:t>
            </a:r>
          </a:p>
          <a:p>
            <a:r>
              <a:rPr lang="en-US" sz="4000" dirty="0">
                <a:latin typeface="Aptos Display" panose="020B0004020202020204" pitchFamily="34" charset="0"/>
              </a:rPr>
              <a:t>pandas</a:t>
            </a:r>
          </a:p>
          <a:p>
            <a:r>
              <a:rPr lang="en-US" sz="4000" dirty="0" err="1">
                <a:latin typeface="Aptos Display" panose="020B0004020202020204" pitchFamily="34" charset="0"/>
              </a:rPr>
              <a:t>numpy</a:t>
            </a:r>
            <a:endParaRPr lang="en-US" sz="4000" dirty="0">
              <a:latin typeface="Aptos Display" panose="020B0004020202020204" pitchFamily="34" charset="0"/>
            </a:endParaRPr>
          </a:p>
          <a:p>
            <a:r>
              <a:rPr lang="en-US" sz="4000" dirty="0">
                <a:latin typeface="Aptos Display" panose="020B0004020202020204" pitchFamily="34" charset="0"/>
              </a:rPr>
              <a:t>matplotlib</a:t>
            </a:r>
          </a:p>
          <a:p>
            <a:r>
              <a:rPr lang="en-US" sz="4000" dirty="0">
                <a:latin typeface="Aptos Display" panose="020B0004020202020204" pitchFamily="34" charset="0"/>
              </a:rPr>
              <a:t>seaborn</a:t>
            </a:r>
          </a:p>
          <a:p>
            <a:r>
              <a:rPr lang="en-US" sz="4000" dirty="0">
                <a:latin typeface="Aptos Display" panose="020B0004020202020204" pitchFamily="34" charset="0"/>
              </a:rPr>
              <a:t>scikit-learn</a:t>
            </a:r>
          </a:p>
          <a:p>
            <a:r>
              <a:rPr lang="en-US" sz="4000" dirty="0" err="1">
                <a:latin typeface="Aptos Display" panose="020B0004020202020204" pitchFamily="34" charset="0"/>
              </a:rPr>
              <a:t>joblib</a:t>
            </a:r>
            <a:r>
              <a:rPr lang="en-US" sz="4000" dirty="0">
                <a:latin typeface="Aptos Display" panose="020B0004020202020204" pitchFamily="34" charset="0"/>
              </a:rPr>
              <a:t> (for model saving/loading)</a:t>
            </a:r>
          </a:p>
          <a:p>
            <a:r>
              <a:rPr lang="en-US" sz="4000" dirty="0" err="1">
                <a:latin typeface="Aptos Display" panose="020B0004020202020204" pitchFamily="34" charset="0"/>
              </a:rPr>
              <a:t>streamlit</a:t>
            </a:r>
            <a:r>
              <a:rPr lang="en-US" sz="4000" dirty="0">
                <a:latin typeface="Aptos Display" panose="020B0004020202020204" pitchFamily="34" charset="0"/>
              </a:rPr>
              <a:t> (optional, if deploying the app)</a:t>
            </a:r>
          </a:p>
          <a:p>
            <a:pPr marL="0" indent="0">
              <a:buNone/>
            </a:pPr>
            <a:endParaRPr lang="en-IN" sz="2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87" y="82662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3D106-FD88-0798-F389-D6B185483385}"/>
              </a:ext>
            </a:extLst>
          </p:cNvPr>
          <p:cNvSpPr txBox="1"/>
          <p:nvPr/>
        </p:nvSpPr>
        <p:spPr>
          <a:xfrm>
            <a:off x="271856" y="1356918"/>
            <a:ext cx="11648288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ptos Display" panose="020B0004020202020204" pitchFamily="34" charset="0"/>
              </a:rPr>
              <a:t>Here’s a step-by-step procedure to complete the project:-</a:t>
            </a:r>
          </a:p>
          <a:p>
            <a:endParaRPr lang="en-US" sz="2000" dirty="0">
              <a:latin typeface="Aptos Display" panose="020B00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Aptos Display" panose="020B0004020202020204" pitchFamily="34" charset="0"/>
              </a:rPr>
              <a:t> Import pandas library to load , analyze and manipulate dataset.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Aptos Display" panose="020B0004020202020204" pitchFamily="34" charset="0"/>
              </a:rPr>
              <a:t>Loads excel file named EMPLOYEES.XLSX into a </a:t>
            </a:r>
            <a:r>
              <a:rPr lang="en-US" sz="2000" dirty="0" err="1">
                <a:latin typeface="Aptos Display" panose="020B0004020202020204" pitchFamily="34" charset="0"/>
              </a:rPr>
              <a:t>DataFrame</a:t>
            </a:r>
            <a:r>
              <a:rPr lang="en-US" sz="2000" dirty="0">
                <a:latin typeface="Aptos Display" panose="020B0004020202020204" pitchFamily="34" charset="0"/>
              </a:rPr>
              <a:t>  called data so that we can work with it.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Aptos Display" panose="020B0004020202020204" pitchFamily="34" charset="0"/>
              </a:rPr>
              <a:t>Show info and summary about using data.info().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Aptos Display" panose="020B0004020202020204" pitchFamily="34" charset="0"/>
              </a:rPr>
              <a:t>Check for missing (null) values in dataset using </a:t>
            </a:r>
            <a:r>
              <a:rPr lang="en-US" sz="2000" dirty="0" err="1">
                <a:latin typeface="Aptos Display" panose="020B0004020202020204" pitchFamily="34" charset="0"/>
              </a:rPr>
              <a:t>data.isna</a:t>
            </a:r>
            <a:r>
              <a:rPr lang="en-US" sz="2000" dirty="0">
                <a:latin typeface="Aptos Display" panose="020B0004020202020204" pitchFamily="34" charset="0"/>
              </a:rPr>
              <a:t>() and count these values using sum() function.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Aptos Display" panose="020B0004020202020204" pitchFamily="34" charset="0"/>
              </a:rPr>
              <a:t>Import </a:t>
            </a:r>
            <a:r>
              <a:rPr lang="en-US" sz="2000" dirty="0" err="1">
                <a:latin typeface="Aptos Display" panose="020B0004020202020204" pitchFamily="34" charset="0"/>
              </a:rPr>
              <a:t>matplot.pyplot</a:t>
            </a:r>
            <a:r>
              <a:rPr lang="en-US" sz="2000" dirty="0">
                <a:latin typeface="Aptos Display" panose="020B0004020202020204" pitchFamily="34" charset="0"/>
              </a:rPr>
              <a:t> library for creating graphs and visualizations.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Aptos Display" panose="020B0004020202020204" pitchFamily="34" charset="0"/>
              </a:rPr>
              <a:t>Display the count of each unique value like male/female in ‘Gender’ column.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Aptos Display" panose="020B0004020202020204" pitchFamily="34" charset="0"/>
              </a:rPr>
              <a:t>Creates and displays pie chart showing the distribution of genders.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Aptos Display" panose="020B0004020202020204" pitchFamily="34" charset="0"/>
              </a:rPr>
              <a:t>Plot a histogram showing distribution of values in the ‘Job Rate’ column.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Aptos Display" panose="020B0004020202020204" pitchFamily="34" charset="0"/>
              </a:rPr>
              <a:t>Display statistical summary (count, min, max, </a:t>
            </a:r>
            <a:r>
              <a:rPr lang="en-US" sz="2000" dirty="0" err="1">
                <a:latin typeface="Aptos Display" panose="020B0004020202020204" pitchFamily="34" charset="0"/>
              </a:rPr>
              <a:t>etc</a:t>
            </a:r>
            <a:r>
              <a:rPr lang="en-US" sz="2000" dirty="0">
                <a:latin typeface="Aptos Display" panose="020B0004020202020204" pitchFamily="34" charset="0"/>
              </a:rPr>
              <a:t>) for the ‘Job Rate’ column.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Aptos Display" panose="020B0004020202020204" pitchFamily="34" charset="0"/>
              </a:rPr>
              <a:t>Plot a bar graph showing the departments with highest average annual salary using </a:t>
            </a:r>
            <a:r>
              <a:rPr lang="en-US" sz="2000" dirty="0" err="1">
                <a:latin typeface="Aptos Display" panose="020B0004020202020204" pitchFamily="34" charset="0"/>
              </a:rPr>
              <a:t>groupby</a:t>
            </a:r>
            <a:r>
              <a:rPr lang="en-US" sz="2000" dirty="0">
                <a:latin typeface="Aptos Display" panose="020B0004020202020204" pitchFamily="34" charset="0"/>
              </a:rPr>
              <a:t> () 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4E2D5-5319-18AB-E4A4-DE85161A0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826140-42A8-02AE-7A15-48AE56160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87" y="638546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952D7-EED1-214C-23C1-BF59BD956E09}"/>
              </a:ext>
            </a:extLst>
          </p:cNvPr>
          <p:cNvSpPr txBox="1"/>
          <p:nvPr/>
        </p:nvSpPr>
        <p:spPr>
          <a:xfrm>
            <a:off x="389987" y="1168842"/>
            <a:ext cx="1164828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ptos Display" panose="020B0004020202020204" pitchFamily="34" charset="0"/>
              </a:rPr>
              <a:t>11. Display average monthly salary per </a:t>
            </a:r>
            <a:r>
              <a:rPr lang="en-US" sz="2000" dirty="0" err="1">
                <a:latin typeface="Aptos Display" panose="020B0004020202020204" pitchFamily="34" charset="0"/>
              </a:rPr>
              <a:t>centre</a:t>
            </a:r>
            <a:r>
              <a:rPr lang="en-US" sz="2000" dirty="0">
                <a:latin typeface="Aptos Display" panose="020B0004020202020204" pitchFamily="34" charset="0"/>
              </a:rPr>
              <a:t>, sorted from highest to lowest.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ptos Display" panose="020B0004020202020204" pitchFamily="34" charset="0"/>
              </a:rPr>
              <a:t>12. List all unique countries present in the ‘Country’ column.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ptos Display" panose="020B0004020202020204" pitchFamily="34" charset="0"/>
              </a:rPr>
              <a:t>13. Plot a bar chart showing average job rates for each country.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ptos Display" panose="020B0004020202020204" pitchFamily="34" charset="0"/>
              </a:rPr>
              <a:t>14. Plot a histogram showing how overtime hours are distributed.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ptos Display" panose="020B0004020202020204" pitchFamily="34" charset="0"/>
              </a:rPr>
              <a:t>15. Gives statistical summary of ‘Overtime Hours’ column.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Aptos Display" panose="020B00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u="sng" dirty="0">
                <a:latin typeface="Aptos Display" panose="020B0004020202020204" pitchFamily="34" charset="0"/>
              </a:rPr>
              <a:t>MODEL BUILDING starts here: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ptos Display" panose="020B0004020202020204" pitchFamily="34" charset="0"/>
              </a:rPr>
              <a:t>16. Select features ‘Years’ and ‘Job Rates’ as inputs (X), and ‘Annual Salary’ as target output (Y).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ptos Display" panose="020B0004020202020204" pitchFamily="34" charset="0"/>
              </a:rPr>
              <a:t>17. Split the data into training and test sets, with 80% for training and 20% for testing.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ptos Display" panose="020B0004020202020204" pitchFamily="34" charset="0"/>
              </a:rPr>
              <a:t>18. Show the number of samples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ptos Display" panose="020B0004020202020204" pitchFamily="34" charset="0"/>
              </a:rPr>
              <a:t>19. Show the number of training samples and test samples.</a:t>
            </a:r>
          </a:p>
          <a:p>
            <a:pPr marL="457200" indent="-457200">
              <a:lnSpc>
                <a:spcPct val="150000"/>
              </a:lnSpc>
              <a:buAutoNum type="arabicPeriod" startAt="20"/>
            </a:pPr>
            <a:r>
              <a:rPr lang="en-US" sz="2000" dirty="0">
                <a:latin typeface="Aptos Display" panose="020B0004020202020204" pitchFamily="34" charset="0"/>
              </a:rPr>
              <a:t>Import Linear Regression model from Scikit-learn.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61894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106C1-C053-57C5-E143-24434DD06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C80D49-2D58-EECD-38E2-CAD739FFE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9" y="853230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D2053-3643-628A-E0AF-33EDAABFADE4}"/>
              </a:ext>
            </a:extLst>
          </p:cNvPr>
          <p:cNvSpPr txBox="1"/>
          <p:nvPr/>
        </p:nvSpPr>
        <p:spPr>
          <a:xfrm>
            <a:off x="397939" y="1526650"/>
            <a:ext cx="1164828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ptos Display" panose="020B0004020202020204" pitchFamily="34" charset="0"/>
              </a:rPr>
              <a:t>21. Create a Linear Regression model and fit the model to training data.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ptos Display" panose="020B0004020202020204" pitchFamily="34" charset="0"/>
              </a:rPr>
              <a:t>22. Use trained model to predict salaries from the test data.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Aptos Display" panose="020B00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u="sng" dirty="0">
                <a:latin typeface="Aptos Display" panose="020B0004020202020204" pitchFamily="34" charset="0"/>
              </a:rPr>
              <a:t>SAVING THE MODEL AND CREATING THE WEB APP USING STREAMLIT: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ptos Display" panose="020B0004020202020204" pitchFamily="34" charset="0"/>
              </a:rPr>
              <a:t>23. Save the trained model to a file called </a:t>
            </a:r>
            <a:r>
              <a:rPr lang="en-US" sz="2000" dirty="0" err="1">
                <a:latin typeface="Aptos Display" panose="020B0004020202020204" pitchFamily="34" charset="0"/>
              </a:rPr>
              <a:t>linearmodel.pkl</a:t>
            </a:r>
            <a:r>
              <a:rPr lang="en-US" sz="2000" dirty="0">
                <a:latin typeface="Aptos Display" panose="020B00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ptos Display" panose="020B0004020202020204" pitchFamily="34" charset="0"/>
              </a:rPr>
              <a:t>24. Start writing a new file called app.py.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ptos Display" panose="020B0004020202020204" pitchFamily="34" charset="0"/>
              </a:rPr>
              <a:t>25. Write </a:t>
            </a:r>
            <a:r>
              <a:rPr lang="en-US" sz="2000" dirty="0" err="1">
                <a:latin typeface="Aptos Display" panose="020B0004020202020204" pitchFamily="34" charset="0"/>
              </a:rPr>
              <a:t>Streamlit</a:t>
            </a:r>
            <a:r>
              <a:rPr lang="en-US" sz="2000" dirty="0">
                <a:latin typeface="Aptos Display" panose="020B0004020202020204" pitchFamily="34" charset="0"/>
              </a:rPr>
              <a:t> code (Set up title, accept user input for years and job rate, add visuals like balloons)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ptos Display" panose="020B0004020202020204" pitchFamily="34" charset="0"/>
              </a:rPr>
              <a:t>26. Install </a:t>
            </a:r>
            <a:r>
              <a:rPr lang="en-US" sz="2000" dirty="0" err="1">
                <a:latin typeface="Aptos Display" panose="020B0004020202020204" pitchFamily="34" charset="0"/>
              </a:rPr>
              <a:t>streamlit</a:t>
            </a:r>
            <a:r>
              <a:rPr lang="en-US" sz="2000" dirty="0">
                <a:latin typeface="Aptos Display" panose="020B0004020202020204" pitchFamily="34" charset="0"/>
              </a:rPr>
              <a:t> (for app) and </a:t>
            </a:r>
            <a:r>
              <a:rPr lang="en-US" sz="2000" dirty="0" err="1">
                <a:latin typeface="Aptos Display" panose="020B0004020202020204" pitchFamily="34" charset="0"/>
              </a:rPr>
              <a:t>pyngrok</a:t>
            </a:r>
            <a:r>
              <a:rPr lang="en-US" sz="2000" dirty="0">
                <a:latin typeface="Aptos Display" panose="020B0004020202020204" pitchFamily="34" charset="0"/>
              </a:rPr>
              <a:t> (for public URL access).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ptos Display" panose="020B0004020202020204" pitchFamily="34" charset="0"/>
              </a:rPr>
              <a:t>27. Authenticate </a:t>
            </a:r>
            <a:r>
              <a:rPr lang="en-US" sz="2000" dirty="0" err="1">
                <a:latin typeface="Aptos Display" panose="020B0004020202020204" pitchFamily="34" charset="0"/>
              </a:rPr>
              <a:t>ngrok</a:t>
            </a:r>
            <a:r>
              <a:rPr lang="en-US" sz="2000" dirty="0">
                <a:latin typeface="Aptos Display" panose="020B0004020202020204" pitchFamily="34" charset="0"/>
              </a:rPr>
              <a:t> with your personal token to enable secure tunnelling.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ptos Display" panose="020B0004020202020204" pitchFamily="34" charset="0"/>
              </a:rPr>
              <a:t>28. Run the </a:t>
            </a:r>
            <a:r>
              <a:rPr lang="en-US" sz="2000" dirty="0" err="1">
                <a:latin typeface="Aptos Display" panose="020B0004020202020204" pitchFamily="34" charset="0"/>
              </a:rPr>
              <a:t>Streamlit</a:t>
            </a:r>
            <a:r>
              <a:rPr lang="en-US" sz="2000" dirty="0">
                <a:latin typeface="Aptos Display" panose="020B0004020202020204" pitchFamily="34" charset="0"/>
              </a:rPr>
              <a:t> app in a background thread on port 8501.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ptos Display" panose="020B0004020202020204" pitchFamily="34" charset="0"/>
              </a:rPr>
              <a:t>29. Create public URL using </a:t>
            </a:r>
            <a:r>
              <a:rPr lang="en-US" sz="2000" dirty="0" err="1">
                <a:latin typeface="Aptos Display" panose="020B0004020202020204" pitchFamily="34" charset="0"/>
              </a:rPr>
              <a:t>ngrok</a:t>
            </a:r>
            <a:r>
              <a:rPr lang="en-US" sz="2000" dirty="0">
                <a:latin typeface="Aptos Display" panose="020B0004020202020204" pitchFamily="34" charset="0"/>
              </a:rPr>
              <a:t> so others can access your </a:t>
            </a:r>
            <a:r>
              <a:rPr lang="en-US" sz="2000" dirty="0" err="1">
                <a:latin typeface="Aptos Display" panose="020B0004020202020204" pitchFamily="34" charset="0"/>
              </a:rPr>
              <a:t>Streamlit</a:t>
            </a:r>
            <a:r>
              <a:rPr lang="en-US" sz="2000" dirty="0">
                <a:latin typeface="Aptos Display" panose="020B0004020202020204" pitchFamily="34" charset="0"/>
              </a:rPr>
              <a:t> App.</a:t>
            </a:r>
          </a:p>
          <a:p>
            <a:endParaRPr lang="en-US" sz="2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048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2326D-1A34-C984-418D-95CA5062C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EA8CC6-5732-D553-4DEE-E1921D3AE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									Result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254CAE-DFCA-0D81-AC6B-750474D31E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7179" t="-14450" r="17179" b="14450"/>
          <a:stretch>
            <a:fillRect/>
          </a:stretch>
        </p:blipFill>
        <p:spPr>
          <a:xfrm>
            <a:off x="-719921" y="951402"/>
            <a:ext cx="4767786" cy="47417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EB9D0A0-F659-068A-1066-1600F8660F2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313" r="1348"/>
          <a:stretch>
            <a:fillRect/>
          </a:stretch>
        </p:blipFill>
        <p:spPr>
          <a:xfrm>
            <a:off x="7949656" y="1781766"/>
            <a:ext cx="3784174" cy="41021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BAB732B-7EEB-BFE6-1D8D-323FBB09C40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863" t="1361" r="3243" b="-1"/>
          <a:stretch>
            <a:fillRect/>
          </a:stretch>
        </p:blipFill>
        <p:spPr>
          <a:xfrm>
            <a:off x="3985865" y="1481698"/>
            <a:ext cx="3784174" cy="3995984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1F9D53-1BDE-CBEF-6AE7-E8C169B37251}"/>
              </a:ext>
            </a:extLst>
          </p:cNvPr>
          <p:cNvCxnSpPr/>
          <p:nvPr/>
        </p:nvCxnSpPr>
        <p:spPr>
          <a:xfrm>
            <a:off x="4222143" y="906449"/>
            <a:ext cx="0" cy="539098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C2B27F-05BB-025A-A00A-74E0CC04619E}"/>
              </a:ext>
            </a:extLst>
          </p:cNvPr>
          <p:cNvCxnSpPr/>
          <p:nvPr/>
        </p:nvCxnSpPr>
        <p:spPr>
          <a:xfrm>
            <a:off x="7696863" y="850789"/>
            <a:ext cx="0" cy="539098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070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6025B-4DB4-9291-A9B4-9EB7DF7B7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E200C0-BE9D-5E90-1853-FFDFD478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									Result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346E1-23A1-FF54-D6E8-66FDA2789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021" y="2370309"/>
            <a:ext cx="4904232" cy="40592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264FE1-CB30-8315-B668-F75A66C01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85" y="2370308"/>
            <a:ext cx="4950420" cy="40592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4D4B99-6F19-7C68-5A11-27ED0F0B9100}"/>
              </a:ext>
            </a:extLst>
          </p:cNvPr>
          <p:cNvSpPr txBox="1"/>
          <p:nvPr/>
        </p:nvSpPr>
        <p:spPr>
          <a:xfrm>
            <a:off x="834885" y="1488734"/>
            <a:ext cx="11926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GITHUB LINK </a:t>
            </a:r>
            <a:r>
              <a:rPr lang="en-US" sz="1600" dirty="0"/>
              <a:t>: https://github.com/HarshKumar9966/EMPLOYEE-SALARY-PREDICTION-AICTE-.git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96565694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133</TotalTime>
  <Words>1112</Words>
  <Application>Microsoft Office PowerPoint</Application>
  <PresentationFormat>Widescreen</PresentationFormat>
  <Paragraphs>117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 Display</vt:lpstr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EMPLOYEE SALARY PREDICTION USING LINEAR REGRESSION</vt:lpstr>
      <vt:lpstr>OUTLINE</vt:lpstr>
      <vt:lpstr>Problem Statement</vt:lpstr>
      <vt:lpstr>System  Approach</vt:lpstr>
      <vt:lpstr>Algorithm &amp; Deployment</vt:lpstr>
      <vt:lpstr>Algorithm &amp; Deployment</vt:lpstr>
      <vt:lpstr>Algorithm &amp; Deployment</vt:lpstr>
      <vt:lpstr>         Result</vt:lpstr>
      <vt:lpstr>         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harsh kumar</cp:lastModifiedBy>
  <cp:revision>39</cp:revision>
  <dcterms:created xsi:type="dcterms:W3CDTF">2021-05-26T16:50:10Z</dcterms:created>
  <dcterms:modified xsi:type="dcterms:W3CDTF">2025-07-31T17:50:36Z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