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1" r:id="rId4"/>
    <p:sldId id="257" r:id="rId5"/>
    <p:sldId id="260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97491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3230B-04DF-46AD-8F83-3B019D1628B9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A316-7007-4B09-88D7-D01E4E511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6096-0D1E-482F-9B30-581CDD5BDFF4}" type="datetimeFigureOut">
              <a:rPr lang="en-US" smtClean="0"/>
              <a:pPr/>
              <a:t>18-Apr-21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452B-A4E5-437D-AE16-3ADE63896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1587" y="457200"/>
            <a:ext cx="555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Easy Shop Website</a:t>
            </a:r>
            <a:endParaRPr lang="en-US" sz="5400" b="1" u="sng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5105400" cy="450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546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At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https://rkcrocks144.pythonanywhere.com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3124200"/>
            <a:ext cx="201100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Subtitles: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INTRODUCTION.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ER DIAGRAM.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SHEMAS.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WORKING.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is a shopping site integrated fully through backend and gateways along with normalized entities.</a:t>
            </a:r>
          </a:p>
          <a:p>
            <a:r>
              <a:rPr lang="en-US" sz="1800" dirty="0" smtClean="0"/>
              <a:t>This site is made up using </a:t>
            </a:r>
            <a:r>
              <a:rPr lang="en-US" sz="1800" b="1" dirty="0" smtClean="0"/>
              <a:t>Django</a:t>
            </a:r>
            <a:r>
              <a:rPr lang="en-US" sz="1800" dirty="0" smtClean="0"/>
              <a:t> technology and for databases we are using </a:t>
            </a:r>
            <a:r>
              <a:rPr lang="en-US" sz="1800" b="1" dirty="0" smtClean="0"/>
              <a:t>SQLITE3 </a:t>
            </a:r>
            <a:r>
              <a:rPr lang="en-US" sz="1800" dirty="0" smtClean="0"/>
              <a:t>language.</a:t>
            </a:r>
          </a:p>
          <a:p>
            <a:r>
              <a:rPr lang="en-US" sz="1800" dirty="0" smtClean="0"/>
              <a:t>This is </a:t>
            </a:r>
            <a:r>
              <a:rPr lang="en-US" sz="1800" b="1" dirty="0" smtClean="0"/>
              <a:t>hosted</a:t>
            </a:r>
            <a:r>
              <a:rPr lang="en-US" sz="1800" dirty="0" smtClean="0"/>
              <a:t> using </a:t>
            </a:r>
            <a:r>
              <a:rPr lang="en-US" sz="1800" b="1" dirty="0" smtClean="0"/>
              <a:t>python anywhere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Main features of this site is that a user(buyer) can make purchase of items sold by other users(seller).</a:t>
            </a:r>
          </a:p>
          <a:p>
            <a:r>
              <a:rPr lang="en-US" sz="1800" dirty="0" smtClean="0"/>
              <a:t>This site allows authentication, payments gateways, and registration also.</a:t>
            </a:r>
          </a:p>
          <a:p>
            <a:r>
              <a:rPr lang="en-US" sz="1800" dirty="0" smtClean="0"/>
              <a:t>Django provides default site administration who can control all the databases and other information.</a:t>
            </a:r>
          </a:p>
          <a:p>
            <a:r>
              <a:rPr lang="en-US" sz="1800" dirty="0" smtClean="0"/>
              <a:t>The redundancy of the tables are reduced very much and a normalization of </a:t>
            </a:r>
            <a:r>
              <a:rPr lang="en-US" sz="1800" b="1" dirty="0" smtClean="0"/>
              <a:t>3NF </a:t>
            </a:r>
            <a:r>
              <a:rPr lang="en-US" sz="1800" dirty="0" smtClean="0"/>
              <a:t>is achieved, Although some entity sets are </a:t>
            </a:r>
            <a:r>
              <a:rPr lang="en-US" sz="1800" b="1" dirty="0" smtClean="0"/>
              <a:t>BCNF</a:t>
            </a:r>
            <a:r>
              <a:rPr lang="en-US" sz="1800" dirty="0" smtClean="0"/>
              <a:t> also. </a:t>
            </a:r>
          </a:p>
          <a:p>
            <a:r>
              <a:rPr lang="en-US" sz="1800" dirty="0" smtClean="0"/>
              <a:t> Facility to </a:t>
            </a:r>
            <a:r>
              <a:rPr lang="en-US" sz="1800" b="1" dirty="0" smtClean="0"/>
              <a:t>update </a:t>
            </a:r>
            <a:r>
              <a:rPr lang="en-US" sz="1800" dirty="0" smtClean="0"/>
              <a:t>details in tables are also given to buyers and sellers. Also they can </a:t>
            </a:r>
            <a:r>
              <a:rPr lang="en-US" sz="1800" b="1" dirty="0" smtClean="0"/>
              <a:t>add or delete </a:t>
            </a:r>
            <a:r>
              <a:rPr lang="en-US" sz="1800" dirty="0" smtClean="0"/>
              <a:t>cart items.</a:t>
            </a:r>
          </a:p>
          <a:p>
            <a:r>
              <a:rPr lang="en-US" sz="1800" dirty="0" smtClean="0"/>
              <a:t>The tables are minimized up to a large extent using </a:t>
            </a:r>
            <a:r>
              <a:rPr lang="en-US" sz="1800" b="1" dirty="0" smtClean="0"/>
              <a:t>minimization rules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Rest of the recovery facilities and concurrency control is managed by django itself.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81000"/>
            <a:ext cx="4730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INTRODUCTION</a:t>
            </a:r>
            <a:endParaRPr lang="en-US" sz="5400" b="1" u="sng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iamond 170"/>
          <p:cNvSpPr/>
          <p:nvPr/>
        </p:nvSpPr>
        <p:spPr>
          <a:xfrm>
            <a:off x="3124200" y="2362200"/>
            <a:ext cx="609600" cy="6858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371600" y="2286000"/>
            <a:ext cx="16764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3733800" y="3657600"/>
            <a:ext cx="1219200" cy="990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038600" y="4953000"/>
            <a:ext cx="1371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/>
          <p:cNvSpPr/>
          <p:nvPr/>
        </p:nvSpPr>
        <p:spPr>
          <a:xfrm>
            <a:off x="7391400" y="4038600"/>
            <a:ext cx="1600200" cy="8382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533400" y="4953000"/>
            <a:ext cx="14478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391400" y="1828800"/>
          <a:ext cx="990600" cy="133426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90600"/>
              </a:tblGrid>
              <a:tr h="2202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SELLER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0751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PHONE_NO</a:t>
                      </a:r>
                    </a:p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1100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200" y="1828800"/>
          <a:ext cx="990600" cy="133426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90600"/>
              </a:tblGrid>
              <a:tr h="2202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BUYER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0751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PHONE_NO</a:t>
                      </a:r>
                    </a:p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1100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228600"/>
          <a:ext cx="990600" cy="865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90600"/>
              </a:tblGrid>
              <a:tr h="2321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606093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USER_NAME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228600"/>
          <a:ext cx="990600" cy="110326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90600"/>
              </a:tblGrid>
              <a:tr h="2226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44184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PINCODE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ADD_PLACE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3581400"/>
          <a:ext cx="914400" cy="794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14400"/>
              </a:tblGrid>
              <a:tr h="226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35892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609600"/>
          <a:ext cx="838200" cy="81171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38200"/>
              </a:tblGrid>
              <a:tr h="1331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2635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800" y="5029200"/>
          <a:ext cx="1219200" cy="10573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19200"/>
              </a:tblGrid>
              <a:tr h="1923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CART items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798250">
                <a:tc>
                  <a:txBody>
                    <a:bodyPr/>
                    <a:lstStyle/>
                    <a:p>
                      <a:pPr algn="ctr"/>
                      <a:endParaRPr lang="en-US" sz="11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1100" b="1" i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362200"/>
          <a:ext cx="1524000" cy="133426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4000"/>
              </a:tblGrid>
              <a:tr h="2202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ORDERS_PLACED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0751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  <a:p>
                      <a:pPr algn="ctr"/>
                      <a:endParaRPr lang="en-US" sz="11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1100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5029200"/>
          <a:ext cx="1295400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5400"/>
              </a:tblGrid>
              <a:tr h="2202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PRODUCT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075182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u="none" dirty="0" smtClean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100" u="none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G_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 D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T_P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100" u="sng" dirty="0" smtClean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  <a:p>
                      <a:pPr algn="ctr"/>
                      <a:r>
                        <a:rPr lang="en-US" sz="1100" b="1" u="sng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>
            <a:endCxn id="35" idx="1"/>
          </p:cNvCxnSpPr>
          <p:nvPr/>
        </p:nvCxnSpPr>
        <p:spPr>
          <a:xfrm>
            <a:off x="3276600" y="5334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638800" y="31242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" y="3048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4400" y="28956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65" idx="2"/>
          </p:cNvCxnSpPr>
          <p:nvPr/>
        </p:nvCxnSpPr>
        <p:spPr>
          <a:xfrm flipV="1">
            <a:off x="5715000" y="32004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3962400" y="228600"/>
            <a:ext cx="990600" cy="9144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 flipV="1">
            <a:off x="4953000" y="5334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8600" y="381000"/>
            <a:ext cx="937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Delivery </a:t>
            </a:r>
          </a:p>
          <a:p>
            <a:r>
              <a:rPr lang="en-US" sz="1300" dirty="0" smtClean="0"/>
              <a:t>  addresses</a:t>
            </a:r>
            <a:endParaRPr lang="en-US" sz="13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324600" y="1066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6096000" y="1752600"/>
            <a:ext cx="4572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4953000" y="20574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</p:cNvCxnSpPr>
          <p:nvPr/>
        </p:nvCxnSpPr>
        <p:spPr>
          <a:xfrm>
            <a:off x="6553200" y="20574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43600" y="1905000"/>
            <a:ext cx="732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CAN_BE</a:t>
            </a:r>
            <a:endParaRPr lang="en-US" sz="1300" dirty="0"/>
          </a:p>
        </p:txBody>
      </p:sp>
      <p:sp>
        <p:nvSpPr>
          <p:cNvPr id="65" name="Diamond 64"/>
          <p:cNvSpPr/>
          <p:nvPr/>
        </p:nvSpPr>
        <p:spPr>
          <a:xfrm>
            <a:off x="5867400" y="2590800"/>
            <a:ext cx="4572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867400" y="2667000"/>
            <a:ext cx="6625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Has</a:t>
            </a:r>
          </a:p>
          <a:p>
            <a:r>
              <a:rPr lang="en-US" sz="1300" dirty="0" smtClean="0"/>
              <a:t>gender</a:t>
            </a:r>
            <a:endParaRPr lang="en-US" sz="13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029200" y="1981200"/>
            <a:ext cx="1066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alf Frame 42"/>
          <p:cNvSpPr/>
          <p:nvPr/>
        </p:nvSpPr>
        <p:spPr>
          <a:xfrm rot="-2640000">
            <a:off x="4934813" y="2002054"/>
            <a:ext cx="152400" cy="2286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553200" y="19812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alf Frame 65"/>
          <p:cNvSpPr/>
          <p:nvPr/>
        </p:nvSpPr>
        <p:spPr>
          <a:xfrm rot="2040000" flipH="1">
            <a:off x="7097386" y="1936347"/>
            <a:ext cx="228600" cy="3810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876800" y="27432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24600" y="2895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24600" y="2971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76800" y="2667000"/>
            <a:ext cx="1066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alf Frame 90"/>
          <p:cNvSpPr/>
          <p:nvPr/>
        </p:nvSpPr>
        <p:spPr>
          <a:xfrm rot="9960000" flipH="1">
            <a:off x="5604719" y="3227045"/>
            <a:ext cx="267066" cy="3810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4953000" y="6096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alf Frame 95"/>
          <p:cNvSpPr/>
          <p:nvPr/>
        </p:nvSpPr>
        <p:spPr>
          <a:xfrm rot="2040000" flipH="1">
            <a:off x="5573386" y="488547"/>
            <a:ext cx="228600" cy="3810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276600" y="6096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90600" y="1447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iamond 107"/>
          <p:cNvSpPr/>
          <p:nvPr/>
        </p:nvSpPr>
        <p:spPr>
          <a:xfrm>
            <a:off x="685800" y="2209800"/>
            <a:ext cx="609600" cy="8382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906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09600" y="4038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0" y="4724400"/>
            <a:ext cx="72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</a:t>
            </a:r>
          </a:p>
          <a:p>
            <a:r>
              <a:rPr lang="en-US" dirty="0" smtClean="0"/>
              <a:t>Entity</a:t>
            </a:r>
          </a:p>
          <a:p>
            <a:r>
              <a:rPr lang="en-US" dirty="0" smtClean="0"/>
              <a:t>Set.</a:t>
            </a:r>
            <a:endParaRPr lang="en-US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1905000" y="65532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981200" y="64770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153400" y="47244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2296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iamond 140"/>
          <p:cNvSpPr/>
          <p:nvPr/>
        </p:nvSpPr>
        <p:spPr>
          <a:xfrm>
            <a:off x="7620000" y="4114800"/>
            <a:ext cx="11430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7620000" y="4267200"/>
            <a:ext cx="11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sold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8077200" y="3124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/>
          <p:cNvSpPr/>
          <p:nvPr/>
        </p:nvSpPr>
        <p:spPr>
          <a:xfrm>
            <a:off x="2667000" y="5334000"/>
            <a:ext cx="6858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3352800" y="5638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276600" y="55626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67000" y="541020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Cart is</a:t>
            </a:r>
          </a:p>
          <a:p>
            <a:r>
              <a:rPr lang="en-US" sz="1200" dirty="0" smtClean="0"/>
              <a:t>Made of</a:t>
            </a:r>
            <a:endParaRPr lang="en-US" sz="1200" dirty="0"/>
          </a:p>
        </p:txBody>
      </p:sp>
      <p:sp>
        <p:nvSpPr>
          <p:cNvPr id="154" name="Diamond 153"/>
          <p:cNvSpPr/>
          <p:nvPr/>
        </p:nvSpPr>
        <p:spPr>
          <a:xfrm>
            <a:off x="3962400" y="3810000"/>
            <a:ext cx="838200" cy="6858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/>
          <p:cNvCxnSpPr>
            <a:stCxn id="155" idx="2"/>
          </p:cNvCxnSpPr>
          <p:nvPr/>
        </p:nvCxnSpPr>
        <p:spPr>
          <a:xfrm>
            <a:off x="4343400" y="4648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419600" y="4572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5" idx="0"/>
          </p:cNvCxnSpPr>
          <p:nvPr/>
        </p:nvCxnSpPr>
        <p:spPr>
          <a:xfrm flipV="1">
            <a:off x="4343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038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0" name="Diamond 169"/>
          <p:cNvSpPr/>
          <p:nvPr/>
        </p:nvSpPr>
        <p:spPr>
          <a:xfrm>
            <a:off x="3200400" y="2438400"/>
            <a:ext cx="457200" cy="5334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048000" y="3505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0480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70" idx="2"/>
          </p:cNvCxnSpPr>
          <p:nvPr/>
        </p:nvCxnSpPr>
        <p:spPr>
          <a:xfrm flipV="1">
            <a:off x="3429000" y="2971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505200" y="2971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stCxn id="171" idx="0"/>
          </p:cNvCxnSpPr>
          <p:nvPr/>
        </p:nvCxnSpPr>
        <p:spPr>
          <a:xfrm rot="5400000" flipH="1" flipV="1">
            <a:off x="3581400" y="2057400"/>
            <a:ext cx="1524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048000" y="2590800"/>
            <a:ext cx="92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purchases</a:t>
            </a:r>
            <a:endParaRPr lang="en-US" sz="1400" dirty="0"/>
          </a:p>
        </p:txBody>
      </p:sp>
      <p:sp>
        <p:nvSpPr>
          <p:cNvPr id="187" name="Diamond 186"/>
          <p:cNvSpPr/>
          <p:nvPr/>
        </p:nvSpPr>
        <p:spPr>
          <a:xfrm>
            <a:off x="1905000" y="1447800"/>
            <a:ext cx="533400" cy="5334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600200" y="1524000"/>
            <a:ext cx="1144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Delivery add.</a:t>
            </a:r>
            <a:endParaRPr lang="en-US" sz="1400" dirty="0"/>
          </a:p>
        </p:txBody>
      </p:sp>
      <p:cxnSp>
        <p:nvCxnSpPr>
          <p:cNvPr id="203" name="Elbow Connector 202"/>
          <p:cNvCxnSpPr/>
          <p:nvPr/>
        </p:nvCxnSpPr>
        <p:spPr>
          <a:xfrm rot="5400000" flipH="1" flipV="1">
            <a:off x="2228850" y="1428750"/>
            <a:ext cx="2286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057400" y="190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133600" y="1981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1295400" y="3962400"/>
            <a:ext cx="685800" cy="6096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7" name="Straight Arrow Connector 216"/>
          <p:cNvCxnSpPr>
            <a:stCxn id="153" idx="1"/>
          </p:cNvCxnSpPr>
          <p:nvPr/>
        </p:nvCxnSpPr>
        <p:spPr>
          <a:xfrm flipH="1" flipV="1">
            <a:off x="1981200" y="5638800"/>
            <a:ext cx="685800" cy="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4" idx="2"/>
          </p:cNvCxnSpPr>
          <p:nvPr/>
        </p:nvCxnSpPr>
        <p:spPr>
          <a:xfrm>
            <a:off x="1638300" y="45720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hape 220"/>
          <p:cNvCxnSpPr>
            <a:endCxn id="214" idx="3"/>
          </p:cNvCxnSpPr>
          <p:nvPr/>
        </p:nvCxnSpPr>
        <p:spPr>
          <a:xfrm rot="5400000">
            <a:off x="1790700" y="3924300"/>
            <a:ext cx="533400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hape 221"/>
          <p:cNvCxnSpPr/>
          <p:nvPr/>
        </p:nvCxnSpPr>
        <p:spPr>
          <a:xfrm rot="5400000">
            <a:off x="1790700" y="3924300"/>
            <a:ext cx="381000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219200" y="4191000"/>
            <a:ext cx="1144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Item ordered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114800" y="3962400"/>
            <a:ext cx="5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9600" y="24384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228" name="Straight Arrow Connector 227"/>
          <p:cNvCxnSpPr/>
          <p:nvPr/>
        </p:nvCxnSpPr>
        <p:spPr>
          <a:xfrm>
            <a:off x="2971800" y="3810000"/>
            <a:ext cx="10668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 rot="2937680">
            <a:off x="2962875" y="4178822"/>
            <a:ext cx="1104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After purchase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6019800" y="4724400"/>
            <a:ext cx="1463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ERD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" y="4572000"/>
          <a:ext cx="3352799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1538"/>
                <a:gridCol w="1795461"/>
                <a:gridCol w="6858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mtClean="0"/>
                        <a:t>FK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" y="1676400"/>
          <a:ext cx="23622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938048"/>
                <a:gridCol w="81455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seller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90800" y="1676400"/>
          <a:ext cx="2514600" cy="2666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929"/>
                <a:gridCol w="973394"/>
                <a:gridCol w="892277"/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09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Ph. 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0"/>
          <a:ext cx="2819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1295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36445" y="457200"/>
            <a:ext cx="3007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SCHEMAS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200400" y="228600"/>
          <a:ext cx="27432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1447800"/>
                <a:gridCol w="685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81600" y="1600200"/>
          <a:ext cx="2895600" cy="3627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1371600"/>
                <a:gridCol w="914400"/>
              </a:tblGrid>
              <a:tr h="4267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</a:t>
                      </a:r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Selling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</a:t>
                      </a:r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262467"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962400" y="5334000"/>
          <a:ext cx="274320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499"/>
                <a:gridCol w="1091049"/>
                <a:gridCol w="1080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352800"/>
          <a:ext cx="3124200" cy="23728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5690"/>
                <a:gridCol w="1157110"/>
                <a:gridCol w="1041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Cart items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Buyer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Product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35334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2971800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1600200"/>
                <a:gridCol w="762000"/>
              </a:tblGrid>
              <a:tr h="275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KEY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Orders placed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BUYER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DELIVERY_ADDRESS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FK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PRODUCT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75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048000" y="0"/>
            <a:ext cx="566392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500" b="1" u="sng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Features of ERD and Schemas</a:t>
            </a:r>
            <a:endParaRPr lang="en-US" sz="3500" b="1" u="sng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4540" y="671691"/>
            <a:ext cx="59894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Weak Entity sets: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Products (since two seller can sell same product).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Cart items(since two cart can be same but uniquely </a:t>
            </a:r>
          </a:p>
          <a:p>
            <a:pPr lvl="1"/>
            <a:r>
              <a:rPr lang="en-US" dirty="0" smtClean="0"/>
              <a:t>Identified by buyer).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orders placed.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b="1" dirty="0" smtClean="0"/>
              <a:t>Total Participation and partial Participations: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There might be category for which we would </a:t>
            </a:r>
          </a:p>
          <a:p>
            <a:pPr lvl="1"/>
            <a:r>
              <a:rPr lang="en-US" dirty="0" smtClean="0"/>
              <a:t>	not have product.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Some buyers may don’t have items in cart at some time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SCHEMAS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These schemas are showing the minimized tables of extraneous relationships sets. Minimized using ER minimization rules.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.</a:t>
            </a:r>
            <a:r>
              <a:rPr lang="en-US" b="1" dirty="0" smtClean="0"/>
              <a:t>NORMALIZATIONS: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Gender and Category tables are separated from buyer and product tables to attain less redundancy and </a:t>
            </a:r>
            <a:r>
              <a:rPr lang="en-US" b="1" dirty="0" smtClean="0"/>
              <a:t>2NF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Address table is separated to reduce redundancy in state names.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Product table is separated from seller since we could have seller not selling any product(Quantity = 0). So this transitive dependency is removed and table attains </a:t>
            </a:r>
            <a:r>
              <a:rPr lang="en-US" b="1" dirty="0" smtClean="0"/>
              <a:t>3NF.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some entity sets attains </a:t>
            </a:r>
            <a:r>
              <a:rPr lang="en-US" b="1" dirty="0" smtClean="0"/>
              <a:t>BCNF </a:t>
            </a:r>
            <a:r>
              <a:rPr lang="en-US" dirty="0" smtClean="0"/>
              <a:t>(</a:t>
            </a:r>
            <a:r>
              <a:rPr lang="en-US" dirty="0" err="1" smtClean="0"/>
              <a:t>category,user,gender</a:t>
            </a:r>
            <a:r>
              <a:rPr lang="en-US" dirty="0" smtClean="0"/>
              <a:t>).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5943600"/>
            <a:ext cx="3656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making payments the Quantity </a:t>
            </a:r>
          </a:p>
          <a:p>
            <a:r>
              <a:rPr lang="en-US" dirty="0" smtClean="0"/>
              <a:t>And other details of cart is sent to </a:t>
            </a:r>
          </a:p>
          <a:p>
            <a:r>
              <a:rPr lang="en-US" dirty="0" smtClean="0"/>
              <a:t>orders table and cart is emptied.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895600" y="914400"/>
            <a:ext cx="609600" cy="609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990600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clicks</a:t>
            </a:r>
            <a:endParaRPr lang="en-US" dirty="0"/>
          </a:p>
        </p:txBody>
      </p:sp>
      <p:sp>
        <p:nvSpPr>
          <p:cNvPr id="11" name="Curved Up Arrow 10"/>
          <p:cNvSpPr/>
          <p:nvPr/>
        </p:nvSpPr>
        <p:spPr>
          <a:xfrm>
            <a:off x="5638800" y="2133600"/>
            <a:ext cx="685800" cy="381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 flipV="1">
            <a:off x="0" y="2514600"/>
            <a:ext cx="2057400" cy="1371600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667000"/>
            <a:ext cx="209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displayed </a:t>
            </a:r>
          </a:p>
          <a:p>
            <a:r>
              <a:rPr lang="en-US" dirty="0" smtClean="0"/>
              <a:t>form product table</a:t>
            </a:r>
          </a:p>
          <a:p>
            <a:r>
              <a:rPr lang="en-US" dirty="0" smtClean="0"/>
              <a:t>And separated using</a:t>
            </a:r>
          </a:p>
          <a:p>
            <a:r>
              <a:rPr lang="en-US" dirty="0" smtClean="0"/>
              <a:t>Category.  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 flipH="1" flipV="1">
            <a:off x="7010400" y="2438400"/>
            <a:ext cx="1981200" cy="1676400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91808" y="2438400"/>
            <a:ext cx="21250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product id is</a:t>
            </a:r>
          </a:p>
          <a:p>
            <a:r>
              <a:rPr lang="en-US" dirty="0" smtClean="0"/>
              <a:t> than added to </a:t>
            </a:r>
          </a:p>
          <a:p>
            <a:r>
              <a:rPr lang="en-US" dirty="0" smtClean="0"/>
              <a:t>cart table which </a:t>
            </a:r>
          </a:p>
          <a:p>
            <a:r>
              <a:rPr lang="en-US" dirty="0" smtClean="0"/>
              <a:t>Contains that buyer </a:t>
            </a:r>
          </a:p>
          <a:p>
            <a:r>
              <a:rPr lang="en-US" dirty="0" smtClean="0"/>
              <a:t>Id with default </a:t>
            </a:r>
          </a:p>
          <a:p>
            <a:r>
              <a:rPr lang="en-US" dirty="0" smtClean="0"/>
              <a:t>Quantity 1. 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743200"/>
            <a:ext cx="2971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eft Arrow 16"/>
          <p:cNvSpPr/>
          <p:nvPr/>
        </p:nvSpPr>
        <p:spPr>
          <a:xfrm>
            <a:off x="6400800" y="3581400"/>
            <a:ext cx="533400" cy="3810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 rot="5400000">
            <a:off x="6591300" y="4305300"/>
            <a:ext cx="2628900" cy="24765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9400" y="4343400"/>
            <a:ext cx="2646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the user clicks on</a:t>
            </a:r>
          </a:p>
          <a:p>
            <a:r>
              <a:rPr lang="en-US" dirty="0" smtClean="0"/>
              <a:t> place order and selects</a:t>
            </a:r>
          </a:p>
          <a:p>
            <a:r>
              <a:rPr lang="en-US" dirty="0" smtClean="0"/>
              <a:t> the Delivery address </a:t>
            </a:r>
          </a:p>
          <a:p>
            <a:r>
              <a:rPr lang="en-US" dirty="0" smtClean="0"/>
              <a:t>and makes payments.</a:t>
            </a:r>
          </a:p>
          <a:p>
            <a:r>
              <a:rPr lang="en-US" dirty="0" smtClean="0"/>
              <a:t>After payments the </a:t>
            </a:r>
          </a:p>
          <a:p>
            <a:r>
              <a:rPr lang="en-US" dirty="0" smtClean="0"/>
              <a:t>order summary is </a:t>
            </a:r>
          </a:p>
          <a:p>
            <a:r>
              <a:rPr lang="en-US" dirty="0" smtClean="0"/>
              <a:t>displayed and all Orders </a:t>
            </a:r>
          </a:p>
          <a:p>
            <a:r>
              <a:rPr lang="en-US" dirty="0" smtClean="0"/>
              <a:t>are added in orders table.</a:t>
            </a:r>
          </a:p>
          <a:p>
            <a:r>
              <a:rPr lang="en-US" dirty="0" smtClean="0"/>
              <a:t>The cart table is emptied.</a:t>
            </a:r>
            <a:endParaRPr lang="en-US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2672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urved Right Arrow 21"/>
          <p:cNvSpPr/>
          <p:nvPr/>
        </p:nvSpPr>
        <p:spPr>
          <a:xfrm rot="1863168">
            <a:off x="2449724" y="3551400"/>
            <a:ext cx="762000" cy="609600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5410200"/>
            <a:ext cx="3297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slides shows how user can </a:t>
            </a:r>
          </a:p>
          <a:p>
            <a:r>
              <a:rPr lang="en-US" dirty="0" smtClean="0"/>
              <a:t>Purchase items and by making </a:t>
            </a:r>
          </a:p>
          <a:p>
            <a:r>
              <a:rPr lang="en-US" dirty="0" smtClean="0"/>
              <a:t>Payments how orders are placed.</a:t>
            </a:r>
          </a:p>
          <a:p>
            <a:r>
              <a:rPr lang="en-US" dirty="0" smtClean="0"/>
              <a:t>The tables modification is done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0"/>
            <a:ext cx="254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352800"/>
            <a:ext cx="381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57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>
            <a:off x="3505200" y="1066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 flipH="1" flipV="1">
            <a:off x="0" y="2667000"/>
            <a:ext cx="2971800" cy="8382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743200"/>
            <a:ext cx="310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the details of the buyer</a:t>
            </a:r>
          </a:p>
          <a:p>
            <a:r>
              <a:rPr lang="en-US" dirty="0" smtClean="0"/>
              <a:t>Are shown.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896100" y="2324100"/>
            <a:ext cx="12954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7315200" y="304800"/>
            <a:ext cx="1828800" cy="2209800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15200" y="304800"/>
            <a:ext cx="1912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updating the</a:t>
            </a:r>
          </a:p>
          <a:p>
            <a:r>
              <a:rPr lang="en-US" dirty="0" smtClean="0"/>
              <a:t> details </a:t>
            </a:r>
          </a:p>
          <a:p>
            <a:r>
              <a:rPr lang="en-US" dirty="0" smtClean="0"/>
              <a:t>they are also </a:t>
            </a:r>
          </a:p>
          <a:p>
            <a:r>
              <a:rPr lang="en-US" dirty="0" smtClean="0"/>
              <a:t>updated in table.</a:t>
            </a:r>
            <a:endParaRPr lang="en-US" dirty="0"/>
          </a:p>
        </p:txBody>
      </p:sp>
      <p:sp>
        <p:nvSpPr>
          <p:cNvPr id="23" name="Round Single Corner Rectangle 22"/>
          <p:cNvSpPr/>
          <p:nvPr/>
        </p:nvSpPr>
        <p:spPr>
          <a:xfrm>
            <a:off x="4343400" y="4419600"/>
            <a:ext cx="609600" cy="1981200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759330" y="5232270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 table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599</Words>
  <Application>Microsoft Office PowerPoint</Application>
  <PresentationFormat>On-screen Show (4:3)</PresentationFormat>
  <Paragraphs>269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56</cp:revision>
  <dcterms:created xsi:type="dcterms:W3CDTF">2021-04-14T02:51:20Z</dcterms:created>
  <dcterms:modified xsi:type="dcterms:W3CDTF">2021-04-18T08:43:17Z</dcterms:modified>
</cp:coreProperties>
</file>