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0" r:id="rId7"/>
    <p:sldId id="258" r:id="rId8"/>
    <p:sldId id="286" r:id="rId9"/>
    <p:sldId id="287" r:id="rId10"/>
    <p:sldId id="288" r:id="rId11"/>
    <p:sldId id="289" r:id="rId12"/>
    <p:sldId id="290" r:id="rId13"/>
    <p:sldId id="291" r:id="rId14"/>
    <p:sldId id="293" r:id="rId15"/>
    <p:sldId id="292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C6"/>
    <a:srgbClr val="0C75AC"/>
    <a:srgbClr val="103350"/>
    <a:srgbClr val="0C4360"/>
    <a:srgbClr val="1B6872"/>
    <a:srgbClr val="002136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571" y="11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5/17/2024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509" y="1608882"/>
            <a:ext cx="10382491" cy="1692797"/>
          </a:xfrm>
        </p:spPr>
        <p:txBody>
          <a:bodyPr/>
          <a:lstStyle/>
          <a:p>
            <a:r>
              <a:rPr lang="en-US" sz="4000" dirty="0"/>
              <a:t>User Engagement and Course Performance Analysis using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1731" y="3675309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(SQL Data Analysis)</a:t>
            </a:r>
          </a:p>
          <a:p>
            <a:pPr marL="0" indent="0">
              <a:buNone/>
            </a:pPr>
            <a:r>
              <a:rPr lang="en-US" dirty="0"/>
              <a:t>- Harsh Kumar Gupta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D30D12-DC37-D68E-FF5B-7ABA7C622608}"/>
              </a:ext>
            </a:extLst>
          </p:cNvPr>
          <p:cNvGrpSpPr/>
          <p:nvPr/>
        </p:nvGrpSpPr>
        <p:grpSpPr>
          <a:xfrm>
            <a:off x="2416529" y="6130757"/>
            <a:ext cx="4016630" cy="478935"/>
            <a:chOff x="1413787" y="3061800"/>
            <a:chExt cx="4016630" cy="47893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78F6A7AF-7909-CE27-F329-483C8F8574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3787" y="3079069"/>
              <a:ext cx="461666" cy="461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4EED9B-DAFD-6993-D49A-0A89BCF7B737}"/>
                </a:ext>
              </a:extLst>
            </p:cNvPr>
            <p:cNvSpPr txBox="1"/>
            <p:nvPr/>
          </p:nvSpPr>
          <p:spPr>
            <a:xfrm>
              <a:off x="1875453" y="3061800"/>
              <a:ext cx="35549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chemeClr val="bg1"/>
                  </a:solidFill>
                </a:rPr>
                <a:t>harshkumargupta49</a:t>
              </a:r>
              <a:endParaRPr lang="en-IN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D52B5D7-3FB1-AA49-DD1C-C49978E053C9}"/>
              </a:ext>
            </a:extLst>
          </p:cNvPr>
          <p:cNvGrpSpPr/>
          <p:nvPr/>
        </p:nvGrpSpPr>
        <p:grpSpPr>
          <a:xfrm>
            <a:off x="6471334" y="6148027"/>
            <a:ext cx="4122453" cy="486831"/>
            <a:chOff x="1375612" y="4200664"/>
            <a:chExt cx="4122453" cy="486831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963DDA86-D944-F704-632E-9596D4FABA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5612" y="4225829"/>
              <a:ext cx="461666" cy="461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4E6854-752B-D512-C26A-F7436A04AE3A}"/>
                </a:ext>
              </a:extLst>
            </p:cNvPr>
            <p:cNvSpPr txBox="1"/>
            <p:nvPr/>
          </p:nvSpPr>
          <p:spPr>
            <a:xfrm>
              <a:off x="1875453" y="4200664"/>
              <a:ext cx="362261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400" dirty="0" err="1">
                  <a:solidFill>
                    <a:schemeClr val="bg1"/>
                  </a:solidFill>
                </a:rPr>
                <a:t>harshkumarguptagit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41" y="281531"/>
            <a:ext cx="11571317" cy="923330"/>
          </a:xfrm>
        </p:spPr>
        <p:txBody>
          <a:bodyPr/>
          <a:lstStyle/>
          <a:p>
            <a:r>
              <a:rPr lang="en-US" sz="3000" dirty="0"/>
              <a:t>What are the most common aspects mentioned in user feedback for the category "LIKED”?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E452BC-2555-0468-5305-E72BC367CACC}"/>
              </a:ext>
            </a:extLst>
          </p:cNvPr>
          <p:cNvGrpSpPr/>
          <p:nvPr/>
        </p:nvGrpSpPr>
        <p:grpSpPr>
          <a:xfrm>
            <a:off x="7620" y="1648589"/>
            <a:ext cx="1864373" cy="838201"/>
            <a:chOff x="1203960" y="3642359"/>
            <a:chExt cx="1739987" cy="838201"/>
          </a:xfrm>
          <a:solidFill>
            <a:srgbClr val="63B7C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7105D9A6-78DF-D757-E2C3-6F424FA95B06}"/>
                </a:ext>
              </a:extLst>
            </p:cNvPr>
            <p:cNvSpPr/>
            <p:nvPr/>
          </p:nvSpPr>
          <p:spPr>
            <a:xfrm>
              <a:off x="1203960" y="3642359"/>
              <a:ext cx="1478280" cy="83820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QUERY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5AE5D144-B3A0-E9A2-D186-B0FB930D4901}"/>
                </a:ext>
              </a:extLst>
            </p:cNvPr>
            <p:cNvSpPr/>
            <p:nvPr/>
          </p:nvSpPr>
          <p:spPr>
            <a:xfrm rot="5400000">
              <a:off x="2393994" y="3930605"/>
              <a:ext cx="838200" cy="2617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8EBDF2-1462-BC5E-F31F-B0C219780013}"/>
              </a:ext>
            </a:extLst>
          </p:cNvPr>
          <p:cNvGrpSpPr/>
          <p:nvPr/>
        </p:nvGrpSpPr>
        <p:grpSpPr>
          <a:xfrm rot="10800000">
            <a:off x="-2540" y="4371211"/>
            <a:ext cx="1864374" cy="838201"/>
            <a:chOff x="942252" y="3642358"/>
            <a:chExt cx="1739987" cy="838201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EA940F32-9356-5D10-0CED-9B74EA50FB55}"/>
                </a:ext>
              </a:extLst>
            </p:cNvPr>
            <p:cNvSpPr/>
            <p:nvPr/>
          </p:nvSpPr>
          <p:spPr>
            <a:xfrm rot="10800000">
              <a:off x="1203960" y="3642358"/>
              <a:ext cx="1478279" cy="83820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OUTPUT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22065E3-3536-C453-A60F-BFEDA7A4CA49}"/>
                </a:ext>
              </a:extLst>
            </p:cNvPr>
            <p:cNvSpPr/>
            <p:nvPr/>
          </p:nvSpPr>
          <p:spPr>
            <a:xfrm rot="16200000">
              <a:off x="654006" y="3930605"/>
              <a:ext cx="838200" cy="2617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C6FD47C-D238-4C2A-7D15-7CEA24F90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04" y="1371313"/>
            <a:ext cx="5363323" cy="2057687"/>
          </a:xfrm>
          <a:prstGeom prst="rect">
            <a:avLst/>
          </a:prstGeom>
          <a:ln w="76200" cmpd="tri">
            <a:solidFill>
              <a:srgbClr val="63B7C6"/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7B0504-EEA0-884E-D7FE-0622AE6AF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704" y="3923966"/>
            <a:ext cx="2924583" cy="2391109"/>
          </a:xfrm>
          <a:prstGeom prst="rect">
            <a:avLst/>
          </a:prstGeom>
          <a:ln w="76200" cmpd="tri">
            <a:solidFill>
              <a:srgbClr val="92D050"/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110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41" y="281531"/>
            <a:ext cx="11571317" cy="923330"/>
          </a:xfrm>
        </p:spPr>
        <p:txBody>
          <a:bodyPr/>
          <a:lstStyle/>
          <a:p>
            <a:r>
              <a:rPr lang="en-US" sz="3000" dirty="0"/>
              <a:t>What are the most common aspects mentioned in user feedback for the category "BETTER_TO_IMPROVE”?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E452BC-2555-0468-5305-E72BC367CACC}"/>
              </a:ext>
            </a:extLst>
          </p:cNvPr>
          <p:cNvGrpSpPr/>
          <p:nvPr/>
        </p:nvGrpSpPr>
        <p:grpSpPr>
          <a:xfrm>
            <a:off x="7620" y="1648589"/>
            <a:ext cx="1864373" cy="838201"/>
            <a:chOff x="1203960" y="3642359"/>
            <a:chExt cx="1739987" cy="838201"/>
          </a:xfrm>
          <a:solidFill>
            <a:srgbClr val="63B7C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7105D9A6-78DF-D757-E2C3-6F424FA95B06}"/>
                </a:ext>
              </a:extLst>
            </p:cNvPr>
            <p:cNvSpPr/>
            <p:nvPr/>
          </p:nvSpPr>
          <p:spPr>
            <a:xfrm>
              <a:off x="1203960" y="3642359"/>
              <a:ext cx="1478280" cy="83820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QUERY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5AE5D144-B3A0-E9A2-D186-B0FB930D4901}"/>
                </a:ext>
              </a:extLst>
            </p:cNvPr>
            <p:cNvSpPr/>
            <p:nvPr/>
          </p:nvSpPr>
          <p:spPr>
            <a:xfrm rot="5400000">
              <a:off x="2393994" y="3930605"/>
              <a:ext cx="838200" cy="2617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8EBDF2-1462-BC5E-F31F-B0C219780013}"/>
              </a:ext>
            </a:extLst>
          </p:cNvPr>
          <p:cNvGrpSpPr/>
          <p:nvPr/>
        </p:nvGrpSpPr>
        <p:grpSpPr>
          <a:xfrm rot="10800000">
            <a:off x="-2540" y="4371211"/>
            <a:ext cx="1864374" cy="838201"/>
            <a:chOff x="942252" y="3642358"/>
            <a:chExt cx="1739987" cy="838201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EA940F32-9356-5D10-0CED-9B74EA50FB55}"/>
                </a:ext>
              </a:extLst>
            </p:cNvPr>
            <p:cNvSpPr/>
            <p:nvPr/>
          </p:nvSpPr>
          <p:spPr>
            <a:xfrm rot="10800000">
              <a:off x="1203960" y="3642358"/>
              <a:ext cx="1478279" cy="83820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OUTPUT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22065E3-3536-C453-A60F-BFEDA7A4CA49}"/>
                </a:ext>
              </a:extLst>
            </p:cNvPr>
            <p:cNvSpPr/>
            <p:nvPr/>
          </p:nvSpPr>
          <p:spPr>
            <a:xfrm rot="16200000">
              <a:off x="654006" y="3930605"/>
              <a:ext cx="838200" cy="2617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1B19199-43B3-96FD-DA10-03C5D9959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04" y="1497464"/>
            <a:ext cx="6220693" cy="2133898"/>
          </a:xfrm>
          <a:prstGeom prst="rect">
            <a:avLst/>
          </a:prstGeom>
          <a:ln w="76200" cmpd="tri">
            <a:solidFill>
              <a:srgbClr val="63B7C6"/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BD8AD0-8339-3178-EAF0-82D37EA8F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063" y="4190023"/>
            <a:ext cx="3062457" cy="2257812"/>
          </a:xfrm>
          <a:prstGeom prst="rect">
            <a:avLst/>
          </a:prstGeom>
          <a:ln w="76200" cmpd="tri">
            <a:solidFill>
              <a:srgbClr val="92D050"/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0797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41" y="281531"/>
            <a:ext cx="11571317" cy="923330"/>
          </a:xfrm>
        </p:spPr>
        <p:txBody>
          <a:bodyPr/>
          <a:lstStyle/>
          <a:p>
            <a:r>
              <a:rPr lang="en-US" sz="3000" dirty="0"/>
              <a:t>How many users have logged progress in any lesson within the last 30 days?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2F54A5-467D-8EFB-B5DF-005F7FDE3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761" y="1484441"/>
            <a:ext cx="9830897" cy="1517018"/>
          </a:xfrm>
          <a:prstGeom prst="rect">
            <a:avLst/>
          </a:prstGeom>
          <a:ln w="76200" cmpd="tri">
            <a:solidFill>
              <a:srgbClr val="63B7C6"/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EE452BC-2555-0468-5305-E72BC367CACC}"/>
              </a:ext>
            </a:extLst>
          </p:cNvPr>
          <p:cNvGrpSpPr/>
          <p:nvPr/>
        </p:nvGrpSpPr>
        <p:grpSpPr>
          <a:xfrm>
            <a:off x="7620" y="1648589"/>
            <a:ext cx="1864373" cy="838201"/>
            <a:chOff x="1203960" y="3642359"/>
            <a:chExt cx="1739987" cy="838201"/>
          </a:xfrm>
          <a:solidFill>
            <a:srgbClr val="63B7C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7105D9A6-78DF-D757-E2C3-6F424FA95B06}"/>
                </a:ext>
              </a:extLst>
            </p:cNvPr>
            <p:cNvSpPr/>
            <p:nvPr/>
          </p:nvSpPr>
          <p:spPr>
            <a:xfrm>
              <a:off x="1203960" y="3642359"/>
              <a:ext cx="1478280" cy="83820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QUERY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5AE5D144-B3A0-E9A2-D186-B0FB930D4901}"/>
                </a:ext>
              </a:extLst>
            </p:cNvPr>
            <p:cNvSpPr/>
            <p:nvPr/>
          </p:nvSpPr>
          <p:spPr>
            <a:xfrm rot="5400000">
              <a:off x="2393994" y="3930605"/>
              <a:ext cx="838200" cy="2617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8EBDF2-1462-BC5E-F31F-B0C219780013}"/>
              </a:ext>
            </a:extLst>
          </p:cNvPr>
          <p:cNvGrpSpPr/>
          <p:nvPr/>
        </p:nvGrpSpPr>
        <p:grpSpPr>
          <a:xfrm rot="10800000">
            <a:off x="-2540" y="4371211"/>
            <a:ext cx="1864374" cy="838201"/>
            <a:chOff x="942252" y="3642358"/>
            <a:chExt cx="1739987" cy="838201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EA940F32-9356-5D10-0CED-9B74EA50FB55}"/>
                </a:ext>
              </a:extLst>
            </p:cNvPr>
            <p:cNvSpPr/>
            <p:nvPr/>
          </p:nvSpPr>
          <p:spPr>
            <a:xfrm rot="10800000">
              <a:off x="1203960" y="3642358"/>
              <a:ext cx="1478279" cy="83820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OUTPUT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22065E3-3536-C453-A60F-BFEDA7A4CA49}"/>
                </a:ext>
              </a:extLst>
            </p:cNvPr>
            <p:cNvSpPr/>
            <p:nvPr/>
          </p:nvSpPr>
          <p:spPr>
            <a:xfrm rot="16200000">
              <a:off x="654006" y="3930605"/>
              <a:ext cx="838200" cy="2617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4D24F9C-539B-F7D5-8DE5-34448A4DE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704" y="4142610"/>
            <a:ext cx="3132664" cy="1477335"/>
          </a:xfrm>
          <a:prstGeom prst="rect">
            <a:avLst/>
          </a:prstGeom>
          <a:ln w="76200" cmpd="tri">
            <a:solidFill>
              <a:srgbClr val="92D050"/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0990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11" y="409093"/>
            <a:ext cx="6258206" cy="1089529"/>
          </a:xfrm>
        </p:spPr>
        <p:txBody>
          <a:bodyPr/>
          <a:lstStyle/>
          <a:p>
            <a:r>
              <a:rPr lang="en-US" sz="7200" dirty="0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18D663-AF0E-3195-9F22-C1C78033EA18}"/>
              </a:ext>
            </a:extLst>
          </p:cNvPr>
          <p:cNvGrpSpPr/>
          <p:nvPr/>
        </p:nvGrpSpPr>
        <p:grpSpPr>
          <a:xfrm>
            <a:off x="779201" y="2326753"/>
            <a:ext cx="4089530" cy="534566"/>
            <a:chOff x="1340887" y="3052469"/>
            <a:chExt cx="4089530" cy="534566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54DC7EA-BFD7-6505-88D1-E78847044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0887" y="3052469"/>
              <a:ext cx="534566" cy="534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4975DA-2927-1C90-E81F-FE4106380513}"/>
                </a:ext>
              </a:extLst>
            </p:cNvPr>
            <p:cNvSpPr txBox="1"/>
            <p:nvPr/>
          </p:nvSpPr>
          <p:spPr>
            <a:xfrm>
              <a:off x="1875453" y="3061800"/>
              <a:ext cx="35549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bg1"/>
                  </a:solidFill>
                </a:rPr>
                <a:t>harshkumargupta49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72B942-104C-0E48-2B4A-CCA21990EE31}"/>
              </a:ext>
            </a:extLst>
          </p:cNvPr>
          <p:cNvGrpSpPr/>
          <p:nvPr/>
        </p:nvGrpSpPr>
        <p:grpSpPr>
          <a:xfrm>
            <a:off x="779201" y="3120567"/>
            <a:ext cx="4157178" cy="536581"/>
            <a:chOff x="1340887" y="4200664"/>
            <a:chExt cx="4157178" cy="536581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420D21B-FFB0-9A4C-0B4B-19F841E53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0887" y="4202679"/>
              <a:ext cx="534566" cy="534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55C1E4-A434-006C-E40E-D4E4F02A8647}"/>
                </a:ext>
              </a:extLst>
            </p:cNvPr>
            <p:cNvSpPr txBox="1"/>
            <p:nvPr/>
          </p:nvSpPr>
          <p:spPr>
            <a:xfrm>
              <a:off x="1875453" y="4200664"/>
              <a:ext cx="362261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800" dirty="0" err="1">
                  <a:solidFill>
                    <a:schemeClr val="bg1"/>
                  </a:solidFill>
                </a:rPr>
                <a:t>HarshKumarGuptagit</a:t>
              </a:r>
              <a:endParaRPr lang="en-IN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4" y="1063444"/>
            <a:ext cx="7781544" cy="859055"/>
          </a:xfrm>
        </p:spPr>
        <p:txBody>
          <a:bodyPr/>
          <a:lstStyle/>
          <a:p>
            <a:r>
              <a:rPr lang="en-US" dirty="0"/>
              <a:t>Understanding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4413" y="2395220"/>
            <a:ext cx="7781544" cy="335897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Source :</a:t>
            </a:r>
          </a:p>
          <a:p>
            <a:endParaRPr lang="en-US" sz="1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Tables used: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Tracks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Course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Topic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Lesson</a:t>
            </a:r>
          </a:p>
          <a:p>
            <a:pPr marL="342900" indent="-342900">
              <a:buAutoNum type="arabicPeriod"/>
            </a:pPr>
            <a:r>
              <a:rPr lang="en-US" sz="18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User_lesson_progress</a:t>
            </a:r>
            <a:endParaRPr lang="en-US" sz="1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Registrations</a:t>
            </a:r>
          </a:p>
          <a:p>
            <a:pPr marL="342900" indent="-342900">
              <a:buAutoNum type="arabicPeriod"/>
            </a:pPr>
            <a:r>
              <a:rPr lang="en-US" sz="18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User_feedback</a:t>
            </a:r>
            <a:r>
              <a:rPr lang="en-US" sz="1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  <a:p>
            <a:endParaRPr lang="en-US" sz="1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C122C92-7522-5846-7154-713203D03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339" y="2308833"/>
            <a:ext cx="1210253" cy="55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87680"/>
            <a:ext cx="7781544" cy="859055"/>
          </a:xfrm>
        </p:spPr>
        <p:txBody>
          <a:bodyPr/>
          <a:lstStyle/>
          <a:p>
            <a:r>
              <a:rPr lang="en-US" dirty="0"/>
              <a:t>Database Schema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B0D574-6D60-1B9E-DBAA-46074F4DB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46" y="1535430"/>
            <a:ext cx="11077553" cy="4653803"/>
          </a:xfrm>
          <a:prstGeom prst="rect">
            <a:avLst/>
          </a:prstGeom>
          <a:ln w="762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41" y="281531"/>
            <a:ext cx="11571317" cy="923330"/>
          </a:xfrm>
        </p:spPr>
        <p:txBody>
          <a:bodyPr/>
          <a:lstStyle/>
          <a:p>
            <a:r>
              <a:rPr lang="en-US" sz="3000" dirty="0"/>
              <a:t>How many users have logged progress in any lesson within the last 30 days?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2F54A5-467D-8EFB-B5DF-005F7FDE3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761" y="1484441"/>
            <a:ext cx="9830897" cy="1517018"/>
          </a:xfrm>
          <a:prstGeom prst="rect">
            <a:avLst/>
          </a:prstGeom>
          <a:ln w="76200" cmpd="tri">
            <a:solidFill>
              <a:srgbClr val="63B7C6"/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EE452BC-2555-0468-5305-E72BC367CACC}"/>
              </a:ext>
            </a:extLst>
          </p:cNvPr>
          <p:cNvGrpSpPr/>
          <p:nvPr/>
        </p:nvGrpSpPr>
        <p:grpSpPr>
          <a:xfrm>
            <a:off x="7620" y="1648589"/>
            <a:ext cx="1864373" cy="838201"/>
            <a:chOff x="1203960" y="3642359"/>
            <a:chExt cx="1739987" cy="838201"/>
          </a:xfrm>
          <a:solidFill>
            <a:srgbClr val="63B7C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7105D9A6-78DF-D757-E2C3-6F424FA95B06}"/>
                </a:ext>
              </a:extLst>
            </p:cNvPr>
            <p:cNvSpPr/>
            <p:nvPr/>
          </p:nvSpPr>
          <p:spPr>
            <a:xfrm>
              <a:off x="1203960" y="3642359"/>
              <a:ext cx="1478280" cy="83820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QUERY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5AE5D144-B3A0-E9A2-D186-B0FB930D4901}"/>
                </a:ext>
              </a:extLst>
            </p:cNvPr>
            <p:cNvSpPr/>
            <p:nvPr/>
          </p:nvSpPr>
          <p:spPr>
            <a:xfrm rot="5400000">
              <a:off x="2393994" y="3930605"/>
              <a:ext cx="838200" cy="2617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8EBDF2-1462-BC5E-F31F-B0C219780013}"/>
              </a:ext>
            </a:extLst>
          </p:cNvPr>
          <p:cNvGrpSpPr/>
          <p:nvPr/>
        </p:nvGrpSpPr>
        <p:grpSpPr>
          <a:xfrm rot="10800000">
            <a:off x="-2540" y="4371211"/>
            <a:ext cx="1864374" cy="838201"/>
            <a:chOff x="942252" y="3642358"/>
            <a:chExt cx="1739987" cy="838201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EA940F32-9356-5D10-0CED-9B74EA50FB55}"/>
                </a:ext>
              </a:extLst>
            </p:cNvPr>
            <p:cNvSpPr/>
            <p:nvPr/>
          </p:nvSpPr>
          <p:spPr>
            <a:xfrm rot="10800000">
              <a:off x="1203960" y="3642358"/>
              <a:ext cx="1478279" cy="83820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OUTPUT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22065E3-3536-C453-A60F-BFEDA7A4CA49}"/>
                </a:ext>
              </a:extLst>
            </p:cNvPr>
            <p:cNvSpPr/>
            <p:nvPr/>
          </p:nvSpPr>
          <p:spPr>
            <a:xfrm rot="16200000">
              <a:off x="654006" y="3930605"/>
              <a:ext cx="838200" cy="2617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4D24F9C-539B-F7D5-8DE5-34448A4DE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704" y="4142610"/>
            <a:ext cx="3132664" cy="1477335"/>
          </a:xfrm>
          <a:prstGeom prst="rect">
            <a:avLst/>
          </a:prstGeom>
          <a:ln w="76200" cmpd="tri">
            <a:solidFill>
              <a:srgbClr val="92D050"/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438" y="316267"/>
            <a:ext cx="11571317" cy="507831"/>
          </a:xfrm>
        </p:spPr>
        <p:txBody>
          <a:bodyPr/>
          <a:lstStyle/>
          <a:p>
            <a:r>
              <a:rPr lang="en-US" sz="3000" dirty="0"/>
              <a:t>How many courses are available for each track?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E452BC-2555-0468-5305-E72BC367CACC}"/>
              </a:ext>
            </a:extLst>
          </p:cNvPr>
          <p:cNvGrpSpPr/>
          <p:nvPr/>
        </p:nvGrpSpPr>
        <p:grpSpPr>
          <a:xfrm>
            <a:off x="7620" y="1648589"/>
            <a:ext cx="1864373" cy="838201"/>
            <a:chOff x="1203960" y="3642359"/>
            <a:chExt cx="1739987" cy="838201"/>
          </a:xfrm>
          <a:solidFill>
            <a:srgbClr val="63B7C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7105D9A6-78DF-D757-E2C3-6F424FA95B06}"/>
                </a:ext>
              </a:extLst>
            </p:cNvPr>
            <p:cNvSpPr/>
            <p:nvPr/>
          </p:nvSpPr>
          <p:spPr>
            <a:xfrm>
              <a:off x="1203960" y="3642359"/>
              <a:ext cx="1478280" cy="83820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QUERY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5AE5D144-B3A0-E9A2-D186-B0FB930D4901}"/>
                </a:ext>
              </a:extLst>
            </p:cNvPr>
            <p:cNvSpPr/>
            <p:nvPr/>
          </p:nvSpPr>
          <p:spPr>
            <a:xfrm rot="5400000">
              <a:off x="2393994" y="3930605"/>
              <a:ext cx="838200" cy="2617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8EBDF2-1462-BC5E-F31F-B0C219780013}"/>
              </a:ext>
            </a:extLst>
          </p:cNvPr>
          <p:cNvGrpSpPr/>
          <p:nvPr/>
        </p:nvGrpSpPr>
        <p:grpSpPr>
          <a:xfrm rot="10800000">
            <a:off x="-2540" y="4371211"/>
            <a:ext cx="1864374" cy="838201"/>
            <a:chOff x="942252" y="3642358"/>
            <a:chExt cx="1739987" cy="838201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EA940F32-9356-5D10-0CED-9B74EA50FB55}"/>
                </a:ext>
              </a:extLst>
            </p:cNvPr>
            <p:cNvSpPr/>
            <p:nvPr/>
          </p:nvSpPr>
          <p:spPr>
            <a:xfrm rot="10800000">
              <a:off x="1203960" y="3642358"/>
              <a:ext cx="1478279" cy="83820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OUTPUT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22065E3-3536-C453-A60F-BFEDA7A4CA49}"/>
                </a:ext>
              </a:extLst>
            </p:cNvPr>
            <p:cNvSpPr/>
            <p:nvPr/>
          </p:nvSpPr>
          <p:spPr>
            <a:xfrm rot="16200000">
              <a:off x="654006" y="3930605"/>
              <a:ext cx="838200" cy="2617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4257F7A-3FE6-64F4-DD2C-06CC67C06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13" y="1648589"/>
            <a:ext cx="9276287" cy="1477334"/>
          </a:xfrm>
          <a:prstGeom prst="rect">
            <a:avLst/>
          </a:prstGeom>
          <a:ln w="76200" cmpd="tri">
            <a:solidFill>
              <a:srgbClr val="63B7C6"/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A1FE21-E737-93D6-B5DD-A6EB14395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105" y="3985731"/>
            <a:ext cx="7257921" cy="2010733"/>
          </a:xfrm>
          <a:prstGeom prst="rect">
            <a:avLst/>
          </a:prstGeom>
          <a:ln w="76200" cmpd="tri">
            <a:solidFill>
              <a:srgbClr val="92D050"/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7830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41" y="281531"/>
            <a:ext cx="11571317" cy="507831"/>
          </a:xfrm>
        </p:spPr>
        <p:txBody>
          <a:bodyPr/>
          <a:lstStyle/>
          <a:p>
            <a:r>
              <a:rPr lang="en-US" sz="3000" dirty="0"/>
              <a:t>What is the average duration of lessons in each course?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2F54A5-467D-8EFB-B5DF-005F7FDE3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761" y="1484441"/>
            <a:ext cx="9830897" cy="1517018"/>
          </a:xfrm>
          <a:prstGeom prst="rect">
            <a:avLst/>
          </a:prstGeom>
          <a:ln w="76200" cmpd="tri">
            <a:solidFill>
              <a:srgbClr val="63B7C6"/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EE452BC-2555-0468-5305-E72BC367CACC}"/>
              </a:ext>
            </a:extLst>
          </p:cNvPr>
          <p:cNvGrpSpPr/>
          <p:nvPr/>
        </p:nvGrpSpPr>
        <p:grpSpPr>
          <a:xfrm>
            <a:off x="7620" y="1648589"/>
            <a:ext cx="1864373" cy="838201"/>
            <a:chOff x="1203960" y="3642359"/>
            <a:chExt cx="1739987" cy="838201"/>
          </a:xfrm>
          <a:solidFill>
            <a:srgbClr val="63B7C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7105D9A6-78DF-D757-E2C3-6F424FA95B06}"/>
                </a:ext>
              </a:extLst>
            </p:cNvPr>
            <p:cNvSpPr/>
            <p:nvPr/>
          </p:nvSpPr>
          <p:spPr>
            <a:xfrm>
              <a:off x="1203960" y="3642359"/>
              <a:ext cx="1478280" cy="83820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QUERY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5AE5D144-B3A0-E9A2-D186-B0FB930D4901}"/>
                </a:ext>
              </a:extLst>
            </p:cNvPr>
            <p:cNvSpPr/>
            <p:nvPr/>
          </p:nvSpPr>
          <p:spPr>
            <a:xfrm rot="5400000">
              <a:off x="2393994" y="3930605"/>
              <a:ext cx="838200" cy="2617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8EBDF2-1462-BC5E-F31F-B0C219780013}"/>
              </a:ext>
            </a:extLst>
          </p:cNvPr>
          <p:cNvGrpSpPr/>
          <p:nvPr/>
        </p:nvGrpSpPr>
        <p:grpSpPr>
          <a:xfrm rot="10800000">
            <a:off x="-2540" y="4371211"/>
            <a:ext cx="1864374" cy="838201"/>
            <a:chOff x="942252" y="3642358"/>
            <a:chExt cx="1739987" cy="838201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EA940F32-9356-5D10-0CED-9B74EA50FB55}"/>
                </a:ext>
              </a:extLst>
            </p:cNvPr>
            <p:cNvSpPr/>
            <p:nvPr/>
          </p:nvSpPr>
          <p:spPr>
            <a:xfrm rot="10800000">
              <a:off x="1203960" y="3642358"/>
              <a:ext cx="1478279" cy="83820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OUTPUT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22065E3-3536-C453-A60F-BFEDA7A4CA49}"/>
                </a:ext>
              </a:extLst>
            </p:cNvPr>
            <p:cNvSpPr/>
            <p:nvPr/>
          </p:nvSpPr>
          <p:spPr>
            <a:xfrm rot="16200000">
              <a:off x="654006" y="3930605"/>
              <a:ext cx="838200" cy="2617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848B482-F9BA-7B70-878B-218FA6221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641" y="3487346"/>
            <a:ext cx="6626598" cy="2827729"/>
          </a:xfrm>
          <a:prstGeom prst="rect">
            <a:avLst/>
          </a:prstGeom>
          <a:ln w="76200" cmpd="tri">
            <a:solidFill>
              <a:srgbClr val="92D050"/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036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41" y="281531"/>
            <a:ext cx="11571317" cy="923330"/>
          </a:xfrm>
        </p:spPr>
        <p:txBody>
          <a:bodyPr/>
          <a:lstStyle/>
          <a:p>
            <a:r>
              <a:rPr lang="en-US" sz="3000" dirty="0"/>
              <a:t>What is the overall completion percentage for each user on 'Google </a:t>
            </a:r>
            <a:r>
              <a:rPr lang="en-US" sz="3000" dirty="0" err="1"/>
              <a:t>Colab</a:t>
            </a:r>
            <a:r>
              <a:rPr lang="en-US" sz="3000" dirty="0"/>
              <a:t> and </a:t>
            </a:r>
            <a:r>
              <a:rPr lang="en-US" sz="3000" dirty="0" err="1"/>
              <a:t>Numpy</a:t>
            </a:r>
            <a:r>
              <a:rPr lang="en-US" sz="3000" dirty="0"/>
              <a:t>' lesson?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E452BC-2555-0468-5305-E72BC367CACC}"/>
              </a:ext>
            </a:extLst>
          </p:cNvPr>
          <p:cNvGrpSpPr/>
          <p:nvPr/>
        </p:nvGrpSpPr>
        <p:grpSpPr>
          <a:xfrm>
            <a:off x="7620" y="1648589"/>
            <a:ext cx="1864373" cy="838201"/>
            <a:chOff x="1203960" y="3642359"/>
            <a:chExt cx="1739987" cy="838201"/>
          </a:xfrm>
          <a:solidFill>
            <a:srgbClr val="63B7C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7105D9A6-78DF-D757-E2C3-6F424FA95B06}"/>
                </a:ext>
              </a:extLst>
            </p:cNvPr>
            <p:cNvSpPr/>
            <p:nvPr/>
          </p:nvSpPr>
          <p:spPr>
            <a:xfrm>
              <a:off x="1203960" y="3642359"/>
              <a:ext cx="1478280" cy="83820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QUERY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5AE5D144-B3A0-E9A2-D186-B0FB930D4901}"/>
                </a:ext>
              </a:extLst>
            </p:cNvPr>
            <p:cNvSpPr/>
            <p:nvPr/>
          </p:nvSpPr>
          <p:spPr>
            <a:xfrm rot="5400000">
              <a:off x="2393994" y="3930605"/>
              <a:ext cx="838200" cy="2617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8EBDF2-1462-BC5E-F31F-B0C219780013}"/>
              </a:ext>
            </a:extLst>
          </p:cNvPr>
          <p:cNvGrpSpPr/>
          <p:nvPr/>
        </p:nvGrpSpPr>
        <p:grpSpPr>
          <a:xfrm rot="10800000">
            <a:off x="-2540" y="4371211"/>
            <a:ext cx="1864374" cy="838201"/>
            <a:chOff x="942252" y="3642358"/>
            <a:chExt cx="1739987" cy="838201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EA940F32-9356-5D10-0CED-9B74EA50FB55}"/>
                </a:ext>
              </a:extLst>
            </p:cNvPr>
            <p:cNvSpPr/>
            <p:nvPr/>
          </p:nvSpPr>
          <p:spPr>
            <a:xfrm rot="10800000">
              <a:off x="1203960" y="3642358"/>
              <a:ext cx="1478279" cy="83820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OUTPUT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22065E3-3536-C453-A60F-BFEDA7A4CA49}"/>
                </a:ext>
              </a:extLst>
            </p:cNvPr>
            <p:cNvSpPr/>
            <p:nvPr/>
          </p:nvSpPr>
          <p:spPr>
            <a:xfrm rot="16200000">
              <a:off x="654006" y="3930605"/>
              <a:ext cx="838200" cy="2617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D8B444F-BA5D-824B-AD8A-0D820E3C6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94" y="1352355"/>
            <a:ext cx="5290805" cy="1581160"/>
          </a:xfrm>
          <a:prstGeom prst="rect">
            <a:avLst/>
          </a:prstGeom>
          <a:ln w="76200" cmpd="tri">
            <a:solidFill>
              <a:srgbClr val="63B7C6"/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3C7575-537C-7A7A-81E7-3287C4EFA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484" y="3353948"/>
            <a:ext cx="3629532" cy="3143689"/>
          </a:xfrm>
          <a:prstGeom prst="rect">
            <a:avLst/>
          </a:prstGeom>
          <a:ln w="76200" cmpd="tri">
            <a:solidFill>
              <a:srgbClr val="92D050"/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1953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41" y="281531"/>
            <a:ext cx="11571317" cy="923330"/>
          </a:xfrm>
        </p:spPr>
        <p:txBody>
          <a:bodyPr/>
          <a:lstStyle/>
          <a:p>
            <a:r>
              <a:rPr lang="en-US" sz="3000" dirty="0"/>
              <a:t>What is the average completion percentage of lessons across all users?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E452BC-2555-0468-5305-E72BC367CACC}"/>
              </a:ext>
            </a:extLst>
          </p:cNvPr>
          <p:cNvGrpSpPr/>
          <p:nvPr/>
        </p:nvGrpSpPr>
        <p:grpSpPr>
          <a:xfrm>
            <a:off x="7620" y="1648589"/>
            <a:ext cx="1864373" cy="838201"/>
            <a:chOff x="1203960" y="3642359"/>
            <a:chExt cx="1739987" cy="838201"/>
          </a:xfrm>
          <a:solidFill>
            <a:srgbClr val="63B7C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7105D9A6-78DF-D757-E2C3-6F424FA95B06}"/>
                </a:ext>
              </a:extLst>
            </p:cNvPr>
            <p:cNvSpPr/>
            <p:nvPr/>
          </p:nvSpPr>
          <p:spPr>
            <a:xfrm>
              <a:off x="1203960" y="3642359"/>
              <a:ext cx="1478280" cy="83820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QUERY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5AE5D144-B3A0-E9A2-D186-B0FB930D4901}"/>
                </a:ext>
              </a:extLst>
            </p:cNvPr>
            <p:cNvSpPr/>
            <p:nvPr/>
          </p:nvSpPr>
          <p:spPr>
            <a:xfrm rot="5400000">
              <a:off x="2393994" y="3930605"/>
              <a:ext cx="838200" cy="2617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8EBDF2-1462-BC5E-F31F-B0C219780013}"/>
              </a:ext>
            </a:extLst>
          </p:cNvPr>
          <p:cNvGrpSpPr/>
          <p:nvPr/>
        </p:nvGrpSpPr>
        <p:grpSpPr>
          <a:xfrm rot="10800000">
            <a:off x="-2540" y="4371211"/>
            <a:ext cx="1864374" cy="838201"/>
            <a:chOff x="942252" y="3642358"/>
            <a:chExt cx="1739987" cy="838201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EA940F32-9356-5D10-0CED-9B74EA50FB55}"/>
                </a:ext>
              </a:extLst>
            </p:cNvPr>
            <p:cNvSpPr/>
            <p:nvPr/>
          </p:nvSpPr>
          <p:spPr>
            <a:xfrm rot="10800000">
              <a:off x="1203960" y="3642358"/>
              <a:ext cx="1478279" cy="83820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OUTPUT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22065E3-3536-C453-A60F-BFEDA7A4CA49}"/>
                </a:ext>
              </a:extLst>
            </p:cNvPr>
            <p:cNvSpPr/>
            <p:nvPr/>
          </p:nvSpPr>
          <p:spPr>
            <a:xfrm rot="16200000">
              <a:off x="654006" y="3930605"/>
              <a:ext cx="838200" cy="2617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6E5A98F-B438-F07B-9CBB-8D6212667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65" y="1454350"/>
            <a:ext cx="8283624" cy="1477334"/>
          </a:xfrm>
          <a:prstGeom prst="rect">
            <a:avLst/>
          </a:prstGeom>
          <a:ln w="76200" cmpd="tri">
            <a:solidFill>
              <a:srgbClr val="63B7C6"/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F505E1-9582-549F-E0DD-D083C81C37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159"/>
          <a:stretch/>
        </p:blipFill>
        <p:spPr>
          <a:xfrm>
            <a:off x="2144416" y="3702267"/>
            <a:ext cx="3671167" cy="2612808"/>
          </a:xfrm>
          <a:prstGeom prst="rect">
            <a:avLst/>
          </a:prstGeom>
          <a:ln w="76200" cmpd="tri">
            <a:solidFill>
              <a:srgbClr val="92D050"/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FAC54F-8130-6527-56AE-93F8A29D74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575"/>
          <a:stretch/>
        </p:blipFill>
        <p:spPr>
          <a:xfrm>
            <a:off x="6376419" y="3702267"/>
            <a:ext cx="3680542" cy="2650152"/>
          </a:xfrm>
          <a:prstGeom prst="rect">
            <a:avLst/>
          </a:prstGeom>
          <a:ln w="76200" cmpd="tri">
            <a:solidFill>
              <a:srgbClr val="92D050"/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7751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41" y="281531"/>
            <a:ext cx="11571317" cy="507831"/>
          </a:xfrm>
        </p:spPr>
        <p:txBody>
          <a:bodyPr/>
          <a:lstStyle/>
          <a:p>
            <a:r>
              <a:rPr lang="en-US" sz="3000" dirty="0"/>
              <a:t>How many feedback entries have been submitted for each lesson?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E452BC-2555-0468-5305-E72BC367CACC}"/>
              </a:ext>
            </a:extLst>
          </p:cNvPr>
          <p:cNvGrpSpPr/>
          <p:nvPr/>
        </p:nvGrpSpPr>
        <p:grpSpPr>
          <a:xfrm>
            <a:off x="7620" y="1648589"/>
            <a:ext cx="1864373" cy="838201"/>
            <a:chOff x="1203960" y="3642359"/>
            <a:chExt cx="1739987" cy="838201"/>
          </a:xfrm>
          <a:solidFill>
            <a:srgbClr val="63B7C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7105D9A6-78DF-D757-E2C3-6F424FA95B06}"/>
                </a:ext>
              </a:extLst>
            </p:cNvPr>
            <p:cNvSpPr/>
            <p:nvPr/>
          </p:nvSpPr>
          <p:spPr>
            <a:xfrm>
              <a:off x="1203960" y="3642359"/>
              <a:ext cx="1478280" cy="83820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QUERY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5AE5D144-B3A0-E9A2-D186-B0FB930D4901}"/>
                </a:ext>
              </a:extLst>
            </p:cNvPr>
            <p:cNvSpPr/>
            <p:nvPr/>
          </p:nvSpPr>
          <p:spPr>
            <a:xfrm rot="5400000">
              <a:off x="2393994" y="3930605"/>
              <a:ext cx="838200" cy="2617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8EBDF2-1462-BC5E-F31F-B0C219780013}"/>
              </a:ext>
            </a:extLst>
          </p:cNvPr>
          <p:cNvGrpSpPr/>
          <p:nvPr/>
        </p:nvGrpSpPr>
        <p:grpSpPr>
          <a:xfrm rot="10800000">
            <a:off x="-2540" y="4371211"/>
            <a:ext cx="1864374" cy="838201"/>
            <a:chOff x="942252" y="3642358"/>
            <a:chExt cx="1739987" cy="838201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EA940F32-9356-5D10-0CED-9B74EA50FB55}"/>
                </a:ext>
              </a:extLst>
            </p:cNvPr>
            <p:cNvSpPr/>
            <p:nvPr/>
          </p:nvSpPr>
          <p:spPr>
            <a:xfrm rot="10800000">
              <a:off x="1203960" y="3642358"/>
              <a:ext cx="1478279" cy="83820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OUTPUT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22065E3-3536-C453-A60F-BFEDA7A4CA49}"/>
                </a:ext>
              </a:extLst>
            </p:cNvPr>
            <p:cNvSpPr/>
            <p:nvPr/>
          </p:nvSpPr>
          <p:spPr>
            <a:xfrm rot="16200000">
              <a:off x="654006" y="3930605"/>
              <a:ext cx="838200" cy="2617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F0FF51A-4B6D-3145-E6BE-27B2CBC01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04" y="1337588"/>
            <a:ext cx="7129152" cy="1477334"/>
          </a:xfrm>
          <a:prstGeom prst="rect">
            <a:avLst/>
          </a:prstGeom>
          <a:ln w="76200" cmpd="tri">
            <a:solidFill>
              <a:srgbClr val="63B7C6"/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E02A0D-5136-D299-07CA-A15371F84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864" y="3577040"/>
            <a:ext cx="4486901" cy="2562583"/>
          </a:xfrm>
          <a:prstGeom prst="rect">
            <a:avLst/>
          </a:prstGeom>
          <a:ln w="76200" cmpd="tri">
            <a:solidFill>
              <a:srgbClr val="92D050"/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CD06E4-1639-DB3B-BF1A-70FC8808B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213" y="3577040"/>
            <a:ext cx="4525006" cy="1943371"/>
          </a:xfrm>
          <a:prstGeom prst="rect">
            <a:avLst/>
          </a:prstGeom>
          <a:ln w="76200" cmpd="tri">
            <a:solidFill>
              <a:srgbClr val="92D050"/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7301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66</TotalTime>
  <Words>201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ADLaM Display</vt:lpstr>
      <vt:lpstr>Arial</vt:lpstr>
      <vt:lpstr>Calibri</vt:lpstr>
      <vt:lpstr>Trade Gothic LT Pro</vt:lpstr>
      <vt:lpstr>Trebuchet MS</vt:lpstr>
      <vt:lpstr>Office Theme</vt:lpstr>
      <vt:lpstr>User Engagement and Course Performance Analysis using SQL</vt:lpstr>
      <vt:lpstr>Understanding Dataset</vt:lpstr>
      <vt:lpstr>Database Schema</vt:lpstr>
      <vt:lpstr>How many users have logged progress in any lesson within the last 30 days?</vt:lpstr>
      <vt:lpstr>How many courses are available for each track?</vt:lpstr>
      <vt:lpstr>What is the average duration of lessons in each course?</vt:lpstr>
      <vt:lpstr>What is the overall completion percentage for each user on 'Google Colab and Numpy' lesson?</vt:lpstr>
      <vt:lpstr>What is the average completion percentage of lessons across all users?</vt:lpstr>
      <vt:lpstr>How many feedback entries have been submitted for each lesson?</vt:lpstr>
      <vt:lpstr>What are the most common aspects mentioned in user feedback for the category "LIKED”?</vt:lpstr>
      <vt:lpstr>What are the most common aspects mentioned in user feedback for the category "BETTER_TO_IMPROVE”?</vt:lpstr>
      <vt:lpstr>How many users have logged progress in any lesson within the last 30 days?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Engagement and Course Performance Analysis using SQL</dc:title>
  <dc:creator>Harsh Kumar Gupta</dc:creator>
  <cp:lastModifiedBy>Harsh Kumar Gupta</cp:lastModifiedBy>
  <cp:revision>1</cp:revision>
  <dcterms:created xsi:type="dcterms:W3CDTF">2024-05-17T02:28:45Z</dcterms:created>
  <dcterms:modified xsi:type="dcterms:W3CDTF">2024-05-17T03:34:46Z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