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oboto"/>
      <p:regular r:id="rId28"/>
      <p:bold r:id="rId29"/>
      <p:italic r:id="rId30"/>
      <p:boldItalic r:id="rId31"/>
    </p:embeddedFont>
    <p:embeddedFont>
      <p:font typeface="Lora"/>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8AF5D43-D956-4204-BDE6-F3D0923AA9B6}">
  <a:tblStyle styleId="{48AF5D43-D956-4204-BDE6-F3D0923AA9B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33" Type="http://schemas.openxmlformats.org/officeDocument/2006/relationships/font" Target="fonts/Lora-bold.fntdata"/><Relationship Id="rId10" Type="http://schemas.openxmlformats.org/officeDocument/2006/relationships/slide" Target="slides/slide4.xml"/><Relationship Id="rId32" Type="http://schemas.openxmlformats.org/officeDocument/2006/relationships/font" Target="fonts/Lora-regular.fntdata"/><Relationship Id="rId13" Type="http://schemas.openxmlformats.org/officeDocument/2006/relationships/slide" Target="slides/slide7.xml"/><Relationship Id="rId35" Type="http://schemas.openxmlformats.org/officeDocument/2006/relationships/font" Target="fonts/Lora-boldItalic.fntdata"/><Relationship Id="rId12" Type="http://schemas.openxmlformats.org/officeDocument/2006/relationships/slide" Target="slides/slide6.xml"/><Relationship Id="rId34" Type="http://schemas.openxmlformats.org/officeDocument/2006/relationships/font" Target="fonts/Lora-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bf731343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bf731343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bf731343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bf731343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bf731343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bf731343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bf856d7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bf856d7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bf856d7c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bf856d7c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bf856d7c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bf856d7c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bf856d7c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bf856d7c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9a599181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9a599181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9a599181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9a599181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9a59918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9a59918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59a599181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9a599181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5bf856d7c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5bf856d7c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bf856d7c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5bf856d7c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9a599181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9a599181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59a599181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59a599181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bf856d7c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bf856d7c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bf856d7c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bf856d7c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9a599181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9a599181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9a599181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9a599181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9a599181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9a599181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analyticsvidhya.com/blog/2015/11/quick-introduction-boosting-algorithms-machine-learning/" TargetMode="External"/><Relationship Id="rId4" Type="http://schemas.openxmlformats.org/officeDocument/2006/relationships/hyperlink" Target="https://www.quora.com/What-is-the-difference-between-gradient-boosting-and-adaboos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hyperlink" Target="https://www.analyticsvidhya.com/blog/2017/06/which-algorithm-takes-the-crown-light-gbm-vs-xgboost/" TargetMode="External"/><Relationship Id="rId6" Type="http://schemas.openxmlformats.org/officeDocument/2006/relationships/hyperlink" Target="https://www.quora.com/How-does-the-LightGBM-algorithm-work-conceptually"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jpg"/><Relationship Id="rId4" Type="http://schemas.openxmlformats.org/officeDocument/2006/relationships/hyperlink" Target="https://towardsdatascience.com/https-medium-com-vishalmorde-xgboost-algorithm-long-she-may-rein-edd9f99be63d"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researchgate.net/post/When_we_use_Support_Vector_machine_for_Classification" TargetMode="External"/><Relationship Id="rId4" Type="http://schemas.openxmlformats.org/officeDocument/2006/relationships/hyperlink" Target="https://discuss.analyticsvidhya.com/t/how-to-decide-when-to-use-naive-bayes-for-classification/5720/3"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www.ke.tu-darmstadt.de/lehre/archiv/ws0910/mldm/ensembles.pdf"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hyperlink" Target="https://www.kaggle.com/yassineghouzam/titanic-top-4-with-ensemble-modeling/dat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atascience.stackexchange.com/questions/6048/decision-tree-or-logistic-regress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hyperlink" Target="https://blog.bigml.com/2016/09/28/logistic-regression-versus-decision-tre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medium.com/@rishabhjain_22692/decision-trees-it-begins-here-93ff54ef134" TargetMode="External"/><Relationship Id="rId4" Type="http://schemas.openxmlformats.org/officeDocument/2006/relationships/hyperlink" Target="https://www.saedsayad.com/decision_tree.ht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1.gif"/><Relationship Id="rId5" Type="http://schemas.openxmlformats.org/officeDocument/2006/relationships/hyperlink" Target="https://towardsdatascience.com/why-random-forests-outperform-decision-trees-1b0f175a0b5"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stats.stackexchange.com/questions/173390/gradient-boosting-tree-vs-random-forest" TargetMode="Externa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hyperlink" Target="https://www.researchgate.net/figure/Training-of-an-AdaBoost-classifier-The-first-classifier-trains-on-unweighted-data-then_fig3_306054843"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3851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ML Model Selection</a:t>
            </a:r>
            <a:endParaRPr/>
          </a:p>
        </p:txBody>
      </p:sp>
      <p:sp>
        <p:nvSpPr>
          <p:cNvPr id="55" name="Google Shape;55;p13"/>
          <p:cNvSpPr txBox="1"/>
          <p:nvPr>
            <p:ph idx="1" type="subTitle"/>
          </p:nvPr>
        </p:nvSpPr>
        <p:spPr>
          <a:xfrm>
            <a:off x="311700" y="24377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With Case Study</a:t>
            </a:r>
            <a:endParaRPr/>
          </a:p>
        </p:txBody>
      </p:sp>
      <p:sp>
        <p:nvSpPr>
          <p:cNvPr id="56" name="Google Shape;56;p13"/>
          <p:cNvSpPr txBox="1"/>
          <p:nvPr/>
        </p:nvSpPr>
        <p:spPr>
          <a:xfrm>
            <a:off x="4622950" y="4201575"/>
            <a:ext cx="7138800" cy="8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B5394"/>
                </a:solidFill>
                <a:latin typeface="Lora"/>
                <a:ea typeface="Lora"/>
                <a:cs typeface="Lora"/>
                <a:sym typeface="Lora"/>
              </a:rPr>
              <a:t>Presentation by Harsh Madhyan, IIT Gandhinagar </a:t>
            </a:r>
            <a:endParaRPr b="1">
              <a:solidFill>
                <a:srgbClr val="0B5394"/>
              </a:solidFill>
              <a:latin typeface="Lora"/>
              <a:ea typeface="Lora"/>
              <a:cs typeface="Lora"/>
              <a:sym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AdaBoost versus GBM</a:t>
            </a:r>
            <a:endParaRPr/>
          </a:p>
        </p:txBody>
      </p:sp>
      <p:sp>
        <p:nvSpPr>
          <p:cNvPr id="130" name="Google Shape;13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Lora"/>
                <a:ea typeface="Lora"/>
                <a:cs typeface="Lora"/>
                <a:sym typeface="Lora"/>
              </a:rPr>
              <a:t>Both are boosting algorithms which improve the performance of individual weak learners to make them strong. However, they use different techniques to achieve the same task.</a:t>
            </a:r>
            <a:endParaRPr b="1">
              <a:solidFill>
                <a:srgbClr val="000000"/>
              </a:solidFill>
              <a:latin typeface="Lora"/>
              <a:ea typeface="Lora"/>
              <a:cs typeface="Lora"/>
              <a:sym typeface="Lora"/>
            </a:endParaRPr>
          </a:p>
          <a:p>
            <a:pPr indent="0" lvl="0" marL="0" rtl="0" algn="l">
              <a:spcBef>
                <a:spcPts val="1600"/>
              </a:spcBef>
              <a:spcAft>
                <a:spcPts val="0"/>
              </a:spcAft>
              <a:buNone/>
            </a:pPr>
            <a:r>
              <a:rPr b="1" lang="en">
                <a:solidFill>
                  <a:srgbClr val="000000"/>
                </a:solidFill>
                <a:latin typeface="Lora"/>
                <a:ea typeface="Lora"/>
                <a:cs typeface="Lora"/>
                <a:sym typeface="Lora"/>
              </a:rPr>
              <a:t>GBM uses Gradient (loss minimization) by adding weak learner to a strong learner sequentially. AdaBoost assigns more weights (votes) to the targets misclassified by the models, and iterates across decision stamps, to achieve superior performance. </a:t>
            </a:r>
            <a:endParaRPr b="1">
              <a:solidFill>
                <a:srgbClr val="000000"/>
              </a:solidFill>
              <a:latin typeface="Lora"/>
              <a:ea typeface="Lora"/>
              <a:cs typeface="Lora"/>
              <a:sym typeface="Lora"/>
            </a:endParaRPr>
          </a:p>
          <a:p>
            <a:pPr indent="0" lvl="0" marL="0" rtl="0" algn="l">
              <a:spcBef>
                <a:spcPts val="1600"/>
              </a:spcBef>
              <a:spcAft>
                <a:spcPts val="1600"/>
              </a:spcAft>
              <a:buNone/>
            </a:pPr>
            <a:r>
              <a:t/>
            </a:r>
            <a:endParaRPr b="1">
              <a:solidFill>
                <a:srgbClr val="000000"/>
              </a:solidFill>
              <a:latin typeface="Lora"/>
              <a:ea typeface="Lora"/>
              <a:cs typeface="Lora"/>
              <a:sym typeface="Lora"/>
            </a:endParaRPr>
          </a:p>
        </p:txBody>
      </p:sp>
      <p:sp>
        <p:nvSpPr>
          <p:cNvPr id="131" name="Google Shape;131;p22"/>
          <p:cNvSpPr txBox="1"/>
          <p:nvPr/>
        </p:nvSpPr>
        <p:spPr>
          <a:xfrm>
            <a:off x="2515550" y="4703625"/>
            <a:ext cx="73413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https://www.analyticsvidhya.com/blog/2015/11/quick-introduction-boosting-algorithms-machine-learning/</a:t>
            </a:r>
            <a:endParaRPr/>
          </a:p>
        </p:txBody>
      </p:sp>
      <p:sp>
        <p:nvSpPr>
          <p:cNvPr id="132" name="Google Shape;132;p22"/>
          <p:cNvSpPr txBox="1"/>
          <p:nvPr/>
        </p:nvSpPr>
        <p:spPr>
          <a:xfrm>
            <a:off x="2515550" y="4870550"/>
            <a:ext cx="73413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4"/>
              </a:rPr>
              <a:t>https://www.quora.com/What-is-the-difference-between-gradient-boosting-and-adaboost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199288"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Extreme Gradient Boosting (XGBoost)</a:t>
            </a:r>
            <a:endParaRPr/>
          </a:p>
        </p:txBody>
      </p:sp>
      <p:sp>
        <p:nvSpPr>
          <p:cNvPr id="138" name="Google Shape;138;p23"/>
          <p:cNvSpPr txBox="1"/>
          <p:nvPr>
            <p:ph idx="1" type="body"/>
          </p:nvPr>
        </p:nvSpPr>
        <p:spPr>
          <a:xfrm>
            <a:off x="311700" y="680450"/>
            <a:ext cx="8520600" cy="144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Lora"/>
                <a:ea typeface="Lora"/>
                <a:cs typeface="Lora"/>
                <a:sym typeface="Lora"/>
              </a:rPr>
              <a:t>Its main features are high execution speed, owing to parallelization of operation, preventing overfitting and making efficient use of memory. It works on only numeric data, has the ability to deal with missing values and is scalable (same model) to new data.</a:t>
            </a:r>
            <a:endParaRPr b="1">
              <a:solidFill>
                <a:srgbClr val="000000"/>
              </a:solidFill>
              <a:latin typeface="Lora"/>
              <a:ea typeface="Lora"/>
              <a:cs typeface="Lora"/>
              <a:sym typeface="Lora"/>
            </a:endParaRPr>
          </a:p>
          <a:p>
            <a:pPr indent="0" lvl="0" marL="0" rtl="0" algn="l">
              <a:spcBef>
                <a:spcPts val="1600"/>
              </a:spcBef>
              <a:spcAft>
                <a:spcPts val="1600"/>
              </a:spcAft>
              <a:buNone/>
            </a:pPr>
            <a:r>
              <a:t/>
            </a:r>
            <a:endParaRPr b="1">
              <a:solidFill>
                <a:srgbClr val="000000"/>
              </a:solidFill>
              <a:latin typeface="Lora"/>
              <a:ea typeface="Lora"/>
              <a:cs typeface="Lora"/>
              <a:sym typeface="Lora"/>
            </a:endParaRPr>
          </a:p>
        </p:txBody>
      </p:sp>
      <p:pic>
        <p:nvPicPr>
          <p:cNvPr id="139" name="Google Shape;139;p23"/>
          <p:cNvPicPr preferRelativeResize="0"/>
          <p:nvPr/>
        </p:nvPicPr>
        <p:blipFill rotWithShape="1">
          <a:blip r:embed="rId3">
            <a:alphaModFix/>
          </a:blip>
          <a:srcRect b="0" l="0" r="0" t="4952"/>
          <a:stretch/>
        </p:blipFill>
        <p:spPr>
          <a:xfrm>
            <a:off x="759125" y="2121950"/>
            <a:ext cx="7400925" cy="2965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Light Gradient Boosted Machine (LightGBM)</a:t>
            </a:r>
            <a:endParaRPr/>
          </a:p>
        </p:txBody>
      </p:sp>
      <p:sp>
        <p:nvSpPr>
          <p:cNvPr id="145" name="Google Shape;145;p24"/>
          <p:cNvSpPr txBox="1"/>
          <p:nvPr>
            <p:ph idx="1" type="body"/>
          </p:nvPr>
        </p:nvSpPr>
        <p:spPr>
          <a:xfrm>
            <a:off x="311700" y="605325"/>
            <a:ext cx="8832300" cy="82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solidFill>
                  <a:srgbClr val="000000"/>
                </a:solidFill>
                <a:latin typeface="Lora"/>
                <a:ea typeface="Lora"/>
                <a:cs typeface="Lora"/>
                <a:sym typeface="Lora"/>
              </a:rPr>
              <a:t>It can handle categorical values. It works faster even without one hot encoding them. But categorical values need to be converted to int type before passing into it. It supports Parallel Learning and outperforms all other boosting methods, </a:t>
            </a:r>
            <a:r>
              <a:rPr b="1" lang="en" sz="1400">
                <a:solidFill>
                  <a:schemeClr val="dk1"/>
                </a:solidFill>
                <a:latin typeface="Lora"/>
                <a:ea typeface="Lora"/>
                <a:cs typeface="Lora"/>
                <a:sym typeface="Lora"/>
              </a:rPr>
              <a:t>both in terms of speed and accuracy</a:t>
            </a:r>
            <a:r>
              <a:rPr b="1" lang="en" sz="1400">
                <a:solidFill>
                  <a:srgbClr val="000000"/>
                </a:solidFill>
                <a:latin typeface="Lora"/>
                <a:ea typeface="Lora"/>
                <a:cs typeface="Lora"/>
                <a:sym typeface="Lora"/>
              </a:rPr>
              <a:t>, most of the time, because of the complex leaf wise tree growth. It is prone to overfitting, but can be controlled by max-tree depth parameter.</a:t>
            </a:r>
            <a:endParaRPr b="1" sz="1400">
              <a:solidFill>
                <a:srgbClr val="000000"/>
              </a:solidFill>
              <a:latin typeface="Lora"/>
              <a:ea typeface="Lora"/>
              <a:cs typeface="Lora"/>
              <a:sym typeface="Lora"/>
            </a:endParaRPr>
          </a:p>
        </p:txBody>
      </p:sp>
      <p:pic>
        <p:nvPicPr>
          <p:cNvPr id="146" name="Google Shape;146;p24"/>
          <p:cNvPicPr preferRelativeResize="0"/>
          <p:nvPr/>
        </p:nvPicPr>
        <p:blipFill rotWithShape="1">
          <a:blip r:embed="rId3">
            <a:alphaModFix/>
          </a:blip>
          <a:srcRect b="0" l="0" r="5105" t="5598"/>
          <a:stretch/>
        </p:blipFill>
        <p:spPr>
          <a:xfrm>
            <a:off x="0" y="2424400"/>
            <a:ext cx="4272200" cy="2122050"/>
          </a:xfrm>
          <a:prstGeom prst="rect">
            <a:avLst/>
          </a:prstGeom>
          <a:noFill/>
          <a:ln>
            <a:noFill/>
          </a:ln>
        </p:spPr>
      </p:pic>
      <p:pic>
        <p:nvPicPr>
          <p:cNvPr id="147" name="Google Shape;147;p24"/>
          <p:cNvPicPr preferRelativeResize="0"/>
          <p:nvPr/>
        </p:nvPicPr>
        <p:blipFill>
          <a:blip r:embed="rId4">
            <a:alphaModFix/>
          </a:blip>
          <a:stretch>
            <a:fillRect/>
          </a:stretch>
        </p:blipFill>
        <p:spPr>
          <a:xfrm>
            <a:off x="4571900" y="2424400"/>
            <a:ext cx="4571999" cy="2543175"/>
          </a:xfrm>
          <a:prstGeom prst="rect">
            <a:avLst/>
          </a:prstGeom>
          <a:noFill/>
          <a:ln>
            <a:noFill/>
          </a:ln>
        </p:spPr>
      </p:pic>
      <p:sp>
        <p:nvSpPr>
          <p:cNvPr id="148" name="Google Shape;148;p24"/>
          <p:cNvSpPr txBox="1"/>
          <p:nvPr/>
        </p:nvSpPr>
        <p:spPr>
          <a:xfrm>
            <a:off x="367950" y="1990100"/>
            <a:ext cx="3733200" cy="5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Lora"/>
                <a:ea typeface="Lora"/>
                <a:cs typeface="Lora"/>
                <a:sym typeface="Lora"/>
              </a:rPr>
              <a:t>XGBoost (less prone to overfitting)</a:t>
            </a:r>
            <a:endParaRPr b="1" sz="1600">
              <a:latin typeface="Lora"/>
              <a:ea typeface="Lora"/>
              <a:cs typeface="Lora"/>
              <a:sym typeface="Lora"/>
            </a:endParaRPr>
          </a:p>
        </p:txBody>
      </p:sp>
      <p:sp>
        <p:nvSpPr>
          <p:cNvPr id="149" name="Google Shape;149;p24"/>
          <p:cNvSpPr txBox="1"/>
          <p:nvPr/>
        </p:nvSpPr>
        <p:spPr>
          <a:xfrm>
            <a:off x="4787600" y="1990088"/>
            <a:ext cx="4140600" cy="5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Lora"/>
                <a:ea typeface="Lora"/>
                <a:cs typeface="Lora"/>
                <a:sym typeface="Lora"/>
              </a:rPr>
              <a:t>LightGBM</a:t>
            </a:r>
            <a:r>
              <a:rPr b="1" lang="en" sz="1600">
                <a:latin typeface="Lora"/>
                <a:ea typeface="Lora"/>
                <a:cs typeface="Lora"/>
                <a:sym typeface="Lora"/>
              </a:rPr>
              <a:t> (more complex, but superior)</a:t>
            </a:r>
            <a:endParaRPr b="1" sz="1600">
              <a:latin typeface="Lora"/>
              <a:ea typeface="Lora"/>
              <a:cs typeface="Lora"/>
              <a:sym typeface="Lora"/>
            </a:endParaRPr>
          </a:p>
        </p:txBody>
      </p:sp>
      <p:cxnSp>
        <p:nvCxnSpPr>
          <p:cNvPr id="150" name="Google Shape;150;p24"/>
          <p:cNvCxnSpPr/>
          <p:nvPr/>
        </p:nvCxnSpPr>
        <p:spPr>
          <a:xfrm>
            <a:off x="4330513" y="1990100"/>
            <a:ext cx="12000" cy="2866800"/>
          </a:xfrm>
          <a:prstGeom prst="straightConnector1">
            <a:avLst/>
          </a:prstGeom>
          <a:noFill/>
          <a:ln cap="flat" cmpd="sng" w="9525">
            <a:solidFill>
              <a:schemeClr val="dk2"/>
            </a:solidFill>
            <a:prstDash val="solid"/>
            <a:round/>
            <a:headEnd len="med" w="med" type="none"/>
            <a:tailEnd len="med" w="med" type="none"/>
          </a:ln>
        </p:spPr>
      </p:cxnSp>
      <p:sp>
        <p:nvSpPr>
          <p:cNvPr id="151" name="Google Shape;151;p24"/>
          <p:cNvSpPr txBox="1"/>
          <p:nvPr/>
        </p:nvSpPr>
        <p:spPr>
          <a:xfrm>
            <a:off x="2555275" y="4686975"/>
            <a:ext cx="6499500" cy="35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5"/>
              </a:rPr>
              <a:t>https://www.analyticsvidhya.com/blog/2017/06/which-algorithm-takes-the-crown-light-gbm-vs-xgboost/</a:t>
            </a:r>
            <a:endParaRPr/>
          </a:p>
        </p:txBody>
      </p:sp>
      <p:sp>
        <p:nvSpPr>
          <p:cNvPr id="152" name="Google Shape;152;p24"/>
          <p:cNvSpPr txBox="1"/>
          <p:nvPr/>
        </p:nvSpPr>
        <p:spPr>
          <a:xfrm>
            <a:off x="4016825" y="4856900"/>
            <a:ext cx="5202000" cy="35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6"/>
              </a:rPr>
              <a:t>https://www.quora.com/How-does-the-LightGBM-algorithm-work-conceptually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267025" y="0"/>
            <a:ext cx="1784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pic>
        <p:nvPicPr>
          <p:cNvPr id="158" name="Google Shape;158;p25"/>
          <p:cNvPicPr preferRelativeResize="0"/>
          <p:nvPr/>
        </p:nvPicPr>
        <p:blipFill rotWithShape="1">
          <a:blip r:embed="rId3">
            <a:alphaModFix/>
          </a:blip>
          <a:srcRect b="0" l="0" r="1864" t="0"/>
          <a:stretch/>
        </p:blipFill>
        <p:spPr>
          <a:xfrm>
            <a:off x="431750" y="618300"/>
            <a:ext cx="8646676" cy="4356525"/>
          </a:xfrm>
          <a:prstGeom prst="rect">
            <a:avLst/>
          </a:prstGeom>
          <a:noFill/>
          <a:ln>
            <a:noFill/>
          </a:ln>
        </p:spPr>
      </p:pic>
      <p:sp>
        <p:nvSpPr>
          <p:cNvPr id="159" name="Google Shape;159;p25"/>
          <p:cNvSpPr txBox="1"/>
          <p:nvPr/>
        </p:nvSpPr>
        <p:spPr>
          <a:xfrm>
            <a:off x="1349125" y="4862400"/>
            <a:ext cx="76281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4"/>
              </a:rPr>
              <a:t>https://towardsdatascience.com/https-medium-com-vishalmorde-xgboost-algorithm-long-she-may-rein-edd9f99be63d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0" y="-103050"/>
            <a:ext cx="487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SVM, Naive Bayes and KNN</a:t>
            </a:r>
            <a:endParaRPr/>
          </a:p>
        </p:txBody>
      </p:sp>
      <p:sp>
        <p:nvSpPr>
          <p:cNvPr id="165" name="Google Shape;165;p26"/>
          <p:cNvSpPr txBox="1"/>
          <p:nvPr>
            <p:ph idx="1" type="body"/>
          </p:nvPr>
        </p:nvSpPr>
        <p:spPr>
          <a:xfrm>
            <a:off x="0" y="497100"/>
            <a:ext cx="9331500" cy="414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solidFill>
                  <a:srgbClr val="000000"/>
                </a:solidFill>
                <a:latin typeface="Lora"/>
                <a:ea typeface="Lora"/>
                <a:cs typeface="Lora"/>
                <a:sym typeface="Lora"/>
              </a:rPr>
              <a:t>Support Vector Machine</a:t>
            </a:r>
            <a:endParaRPr b="1" sz="1600" u="sng">
              <a:solidFill>
                <a:srgbClr val="000000"/>
              </a:solidFill>
              <a:latin typeface="Lora"/>
              <a:ea typeface="Lora"/>
              <a:cs typeface="Lora"/>
              <a:sym typeface="Lora"/>
            </a:endParaRPr>
          </a:p>
          <a:p>
            <a:pPr indent="0" lvl="0" marL="0" rtl="0" algn="l">
              <a:spcBef>
                <a:spcPts val="1600"/>
              </a:spcBef>
              <a:spcAft>
                <a:spcPts val="0"/>
              </a:spcAft>
              <a:buNone/>
            </a:pPr>
            <a:r>
              <a:rPr b="1" lang="en" sz="1600">
                <a:solidFill>
                  <a:srgbClr val="000000"/>
                </a:solidFill>
                <a:latin typeface="Lora"/>
                <a:ea typeface="Lora"/>
                <a:cs typeface="Lora"/>
                <a:sym typeface="Lora"/>
              </a:rPr>
              <a:t>Generally preferred where sparsity is high (example in document classification), and where the dataset size and number of features is near million. It uses kernel trick to shrink the dimensionality and deduce non-linear relations via. Decision boundary</a:t>
            </a:r>
            <a:endParaRPr b="1" sz="1600">
              <a:solidFill>
                <a:srgbClr val="000000"/>
              </a:solidFill>
              <a:latin typeface="Lora"/>
              <a:ea typeface="Lora"/>
              <a:cs typeface="Lora"/>
              <a:sym typeface="Lora"/>
            </a:endParaRPr>
          </a:p>
          <a:p>
            <a:pPr indent="0" lvl="0" marL="0" rtl="0" algn="l">
              <a:spcBef>
                <a:spcPts val="1600"/>
              </a:spcBef>
              <a:spcAft>
                <a:spcPts val="0"/>
              </a:spcAft>
              <a:buNone/>
            </a:pPr>
            <a:r>
              <a:rPr b="1" lang="en" sz="1600" u="sng">
                <a:solidFill>
                  <a:srgbClr val="000000"/>
                </a:solidFill>
                <a:latin typeface="Lora"/>
                <a:ea typeface="Lora"/>
                <a:cs typeface="Lora"/>
                <a:sym typeface="Lora"/>
              </a:rPr>
              <a:t>Naive Bayes</a:t>
            </a:r>
            <a:endParaRPr b="1" sz="1600" u="sng">
              <a:solidFill>
                <a:srgbClr val="000000"/>
              </a:solidFill>
              <a:latin typeface="Lora"/>
              <a:ea typeface="Lora"/>
              <a:cs typeface="Lora"/>
              <a:sym typeface="Lora"/>
            </a:endParaRPr>
          </a:p>
          <a:p>
            <a:pPr indent="0" lvl="0" marL="0" rtl="0" algn="l">
              <a:spcBef>
                <a:spcPts val="1600"/>
              </a:spcBef>
              <a:spcAft>
                <a:spcPts val="0"/>
              </a:spcAft>
              <a:buNone/>
            </a:pPr>
            <a:r>
              <a:rPr b="1" lang="en" sz="1600">
                <a:solidFill>
                  <a:srgbClr val="000000"/>
                </a:solidFill>
                <a:latin typeface="Lora"/>
                <a:ea typeface="Lora"/>
                <a:cs typeface="Lora"/>
                <a:sym typeface="Lora"/>
              </a:rPr>
              <a:t>It assumes the features to be completely independent (0 corr), but works well many times. It requires less data and time for even relatively high accuracy. It can adapt to new data easily, and is preferred for text data (only) most of the time.</a:t>
            </a:r>
            <a:endParaRPr b="1" sz="1600">
              <a:solidFill>
                <a:srgbClr val="000000"/>
              </a:solidFill>
              <a:latin typeface="Lora"/>
              <a:ea typeface="Lora"/>
              <a:cs typeface="Lora"/>
              <a:sym typeface="Lora"/>
            </a:endParaRPr>
          </a:p>
          <a:p>
            <a:pPr indent="0" lvl="0" marL="0" rtl="0" algn="l">
              <a:spcBef>
                <a:spcPts val="1600"/>
              </a:spcBef>
              <a:spcAft>
                <a:spcPts val="0"/>
              </a:spcAft>
              <a:buNone/>
            </a:pPr>
            <a:r>
              <a:rPr b="1" lang="en" sz="1600" u="sng">
                <a:solidFill>
                  <a:srgbClr val="000000"/>
                </a:solidFill>
                <a:latin typeface="Lora"/>
                <a:ea typeface="Lora"/>
                <a:cs typeface="Lora"/>
                <a:sym typeface="Lora"/>
              </a:rPr>
              <a:t>KNN</a:t>
            </a:r>
            <a:endParaRPr b="1" sz="1600" u="sng">
              <a:solidFill>
                <a:srgbClr val="000000"/>
              </a:solidFill>
              <a:latin typeface="Lora"/>
              <a:ea typeface="Lora"/>
              <a:cs typeface="Lora"/>
              <a:sym typeface="Lora"/>
            </a:endParaRPr>
          </a:p>
          <a:p>
            <a:pPr indent="0" lvl="0" marL="0" rtl="0" algn="l">
              <a:spcBef>
                <a:spcPts val="1600"/>
              </a:spcBef>
              <a:spcAft>
                <a:spcPts val="0"/>
              </a:spcAft>
              <a:buNone/>
            </a:pPr>
            <a:r>
              <a:rPr b="1" lang="en" sz="1600">
                <a:solidFill>
                  <a:srgbClr val="000000"/>
                </a:solidFill>
                <a:latin typeface="Lora"/>
                <a:ea typeface="Lora"/>
                <a:cs typeface="Lora"/>
                <a:sym typeface="Lora"/>
              </a:rPr>
              <a:t>Preferred when distribution of the data is not known well. Requires feature scaling. Hardly ever outperforms other models. Very sensitive to outliers and choice of features. Not scalable.</a:t>
            </a:r>
            <a:endParaRPr b="1" sz="1600">
              <a:solidFill>
                <a:srgbClr val="000000"/>
              </a:solidFill>
              <a:latin typeface="Lora"/>
              <a:ea typeface="Lora"/>
              <a:cs typeface="Lora"/>
              <a:sym typeface="Lora"/>
            </a:endParaRPr>
          </a:p>
          <a:p>
            <a:pPr indent="0" lvl="0" marL="0" rtl="0" algn="l">
              <a:spcBef>
                <a:spcPts val="1600"/>
              </a:spcBef>
              <a:spcAft>
                <a:spcPts val="0"/>
              </a:spcAft>
              <a:buNone/>
            </a:pPr>
            <a:r>
              <a:t/>
            </a:r>
            <a:endParaRPr b="1" sz="1600" u="sng">
              <a:solidFill>
                <a:srgbClr val="000000"/>
              </a:solidFill>
              <a:latin typeface="Lora"/>
              <a:ea typeface="Lora"/>
              <a:cs typeface="Lora"/>
              <a:sym typeface="Lora"/>
            </a:endParaRPr>
          </a:p>
          <a:p>
            <a:pPr indent="0" lvl="0" marL="0" rtl="0" algn="l">
              <a:spcBef>
                <a:spcPts val="1600"/>
              </a:spcBef>
              <a:spcAft>
                <a:spcPts val="0"/>
              </a:spcAft>
              <a:buNone/>
            </a:pPr>
            <a:r>
              <a:t/>
            </a:r>
            <a:endParaRPr b="1" sz="1600" u="sng">
              <a:solidFill>
                <a:srgbClr val="000000"/>
              </a:solidFill>
              <a:latin typeface="Lora"/>
              <a:ea typeface="Lora"/>
              <a:cs typeface="Lora"/>
              <a:sym typeface="Lora"/>
            </a:endParaRPr>
          </a:p>
          <a:p>
            <a:pPr indent="0" lvl="0" marL="0" rtl="0" algn="l">
              <a:spcBef>
                <a:spcPts val="1600"/>
              </a:spcBef>
              <a:spcAft>
                <a:spcPts val="0"/>
              </a:spcAft>
              <a:buNone/>
            </a:pPr>
            <a:r>
              <a:t/>
            </a:r>
            <a:endParaRPr b="1" sz="1600" u="sng">
              <a:solidFill>
                <a:srgbClr val="000000"/>
              </a:solidFill>
              <a:latin typeface="Lora"/>
              <a:ea typeface="Lora"/>
              <a:cs typeface="Lora"/>
              <a:sym typeface="Lora"/>
            </a:endParaRPr>
          </a:p>
          <a:p>
            <a:pPr indent="0" lvl="0" marL="0" rtl="0" algn="l">
              <a:spcBef>
                <a:spcPts val="1600"/>
              </a:spcBef>
              <a:spcAft>
                <a:spcPts val="1600"/>
              </a:spcAft>
              <a:buNone/>
            </a:pPr>
            <a:r>
              <a:t/>
            </a:r>
            <a:endParaRPr b="1" sz="1600" u="sng">
              <a:solidFill>
                <a:srgbClr val="000000"/>
              </a:solidFill>
              <a:latin typeface="Lora"/>
              <a:ea typeface="Lora"/>
              <a:cs typeface="Lora"/>
              <a:sym typeface="Lora"/>
            </a:endParaRPr>
          </a:p>
        </p:txBody>
      </p:sp>
      <p:sp>
        <p:nvSpPr>
          <p:cNvPr id="166" name="Google Shape;166;p26"/>
          <p:cNvSpPr txBox="1"/>
          <p:nvPr/>
        </p:nvSpPr>
        <p:spPr>
          <a:xfrm>
            <a:off x="3162000" y="4873225"/>
            <a:ext cx="6042900" cy="3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https://www.researchgate.net/post/When_we_use_Support_Vector_machine_for_Classification</a:t>
            </a:r>
            <a:endParaRPr/>
          </a:p>
        </p:txBody>
      </p:sp>
      <p:sp>
        <p:nvSpPr>
          <p:cNvPr id="167" name="Google Shape;167;p26"/>
          <p:cNvSpPr txBox="1"/>
          <p:nvPr/>
        </p:nvSpPr>
        <p:spPr>
          <a:xfrm>
            <a:off x="2726375" y="4673850"/>
            <a:ext cx="73413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4"/>
              </a:rPr>
              <a:t>https://discuss.analyticsvidhya.com/t/how-to-decide-when-to-use-naive-bayes-for-classification/5720/3</a:t>
            </a:r>
            <a:endParaRPr/>
          </a:p>
        </p:txBody>
      </p:sp>
      <p:sp>
        <p:nvSpPr>
          <p:cNvPr id="168" name="Google Shape;168;p26"/>
          <p:cNvSpPr txBox="1"/>
          <p:nvPr/>
        </p:nvSpPr>
        <p:spPr>
          <a:xfrm>
            <a:off x="2838750" y="4707850"/>
            <a:ext cx="73413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6"/>
          <p:cNvSpPr txBox="1"/>
          <p:nvPr/>
        </p:nvSpPr>
        <p:spPr>
          <a:xfrm>
            <a:off x="3344675" y="4701925"/>
            <a:ext cx="73413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2714775" y="1999050"/>
            <a:ext cx="3412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2: Case Study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396025" y="299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for our case - Titanic Dataset</a:t>
            </a:r>
            <a:endParaRPr/>
          </a:p>
        </p:txBody>
      </p:sp>
      <p:sp>
        <p:nvSpPr>
          <p:cNvPr id="180" name="Google Shape;180;p28"/>
          <p:cNvSpPr txBox="1"/>
          <p:nvPr>
            <p:ph type="title"/>
          </p:nvPr>
        </p:nvSpPr>
        <p:spPr>
          <a:xfrm>
            <a:off x="464100" y="3007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t>
            </a:r>
            <a:endParaRPr/>
          </a:p>
        </p:txBody>
      </p:sp>
      <p:sp>
        <p:nvSpPr>
          <p:cNvPr id="181" name="Google Shape;181;p28"/>
          <p:cNvSpPr txBox="1"/>
          <p:nvPr>
            <p:ph idx="1" type="body"/>
          </p:nvPr>
        </p:nvSpPr>
        <p:spPr>
          <a:xfrm>
            <a:off x="464100" y="1760350"/>
            <a:ext cx="8520600" cy="113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latin typeface="Lora"/>
                <a:ea typeface="Lora"/>
                <a:cs typeface="Lora"/>
                <a:sym typeface="Lora"/>
              </a:rPr>
              <a:t>Based on their personal characteristics and the conditions dictated by the situation at the ship, determine whether or not a person with given attributes will survive the tragedy.</a:t>
            </a:r>
            <a:endParaRPr>
              <a:solidFill>
                <a:srgbClr val="000000"/>
              </a:solidFill>
              <a:latin typeface="Lora"/>
              <a:ea typeface="Lora"/>
              <a:cs typeface="Lora"/>
              <a:sym typeface="Lora"/>
            </a:endParaRPr>
          </a:p>
        </p:txBody>
      </p:sp>
      <p:sp>
        <p:nvSpPr>
          <p:cNvPr id="182" name="Google Shape;182;p28"/>
          <p:cNvSpPr txBox="1"/>
          <p:nvPr>
            <p:ph type="title"/>
          </p:nvPr>
        </p:nvSpPr>
        <p:spPr>
          <a:xfrm>
            <a:off x="464100" y="1075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a:t>
            </a:r>
            <a:endParaRPr/>
          </a:p>
        </p:txBody>
      </p:sp>
      <p:sp>
        <p:nvSpPr>
          <p:cNvPr id="183" name="Google Shape;183;p28"/>
          <p:cNvSpPr txBox="1"/>
          <p:nvPr/>
        </p:nvSpPr>
        <p:spPr>
          <a:xfrm>
            <a:off x="464100" y="3693100"/>
            <a:ext cx="7678800" cy="45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ora"/>
                <a:ea typeface="Lora"/>
                <a:cs typeface="Lora"/>
                <a:sym typeface="Lora"/>
              </a:rPr>
              <a:t>891 people (training) and 11 features; 418 people (test set); 34 KB data</a:t>
            </a:r>
            <a:endParaRPr sz="1800">
              <a:latin typeface="Lora"/>
              <a:ea typeface="Lora"/>
              <a:cs typeface="Lora"/>
              <a:sym typeface="Lor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311700" y="197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Set Analysis (Binary Classification)</a:t>
            </a:r>
            <a:endParaRPr/>
          </a:p>
        </p:txBody>
      </p:sp>
      <p:graphicFrame>
        <p:nvGraphicFramePr>
          <p:cNvPr id="189" name="Google Shape;189;p29"/>
          <p:cNvGraphicFramePr/>
          <p:nvPr/>
        </p:nvGraphicFramePr>
        <p:xfrm>
          <a:off x="1119150" y="955850"/>
          <a:ext cx="3000000" cy="3000000"/>
        </p:xfrm>
        <a:graphic>
          <a:graphicData uri="http://schemas.openxmlformats.org/drawingml/2006/table">
            <a:tbl>
              <a:tblPr>
                <a:noFill/>
                <a:tableStyleId>{48AF5D43-D956-4204-BDE6-F3D0923AA9B6}</a:tableStyleId>
              </a:tblPr>
              <a:tblGrid>
                <a:gridCol w="3191700"/>
                <a:gridCol w="4303450"/>
              </a:tblGrid>
              <a:tr h="271250">
                <a:tc>
                  <a:txBody>
                    <a:bodyPr>
                      <a:noAutofit/>
                    </a:bodyPr>
                    <a:lstStyle/>
                    <a:p>
                      <a:pPr indent="0" lvl="0" marL="0" rtl="0" algn="ctr">
                        <a:lnSpc>
                          <a:spcPct val="115000"/>
                        </a:lnSpc>
                        <a:spcBef>
                          <a:spcPts val="0"/>
                        </a:spcBef>
                        <a:spcAft>
                          <a:spcPts val="0"/>
                        </a:spcAft>
                        <a:buNone/>
                      </a:pPr>
                      <a:r>
                        <a:rPr b="1" lang="en" sz="1100">
                          <a:latin typeface="Roboto"/>
                          <a:ea typeface="Roboto"/>
                          <a:cs typeface="Roboto"/>
                          <a:sym typeface="Roboto"/>
                        </a:rPr>
                        <a:t>Feature Name</a:t>
                      </a:r>
                      <a:endParaRPr b="1" sz="1100">
                        <a:latin typeface="Roboto"/>
                        <a:ea typeface="Roboto"/>
                        <a:cs typeface="Roboto"/>
                        <a:sym typeface="Roboto"/>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100">
                          <a:latin typeface="Roboto"/>
                          <a:ea typeface="Roboto"/>
                          <a:cs typeface="Roboto"/>
                          <a:sym typeface="Roboto"/>
                        </a:rPr>
                        <a:t>Type</a:t>
                      </a:r>
                      <a:endParaRPr b="1" sz="1100">
                        <a:latin typeface="Roboto"/>
                        <a:ea typeface="Roboto"/>
                        <a:cs typeface="Roboto"/>
                        <a:sym typeface="Roboto"/>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271250">
                <a:tc>
                  <a:txBody>
                    <a:bodyPr>
                      <a:noAutofit/>
                    </a:bodyPr>
                    <a:lstStyle/>
                    <a:p>
                      <a:pPr indent="0" lvl="0" marL="0" rtl="0" algn="ctr">
                        <a:lnSpc>
                          <a:spcPct val="115000"/>
                        </a:lnSpc>
                        <a:spcBef>
                          <a:spcPts val="0"/>
                        </a:spcBef>
                        <a:spcAft>
                          <a:spcPts val="0"/>
                        </a:spcAft>
                        <a:buNone/>
                      </a:pPr>
                      <a:r>
                        <a:rPr lang="en" sz="1100">
                          <a:latin typeface="Roboto"/>
                          <a:ea typeface="Roboto"/>
                          <a:cs typeface="Roboto"/>
                          <a:sym typeface="Roboto"/>
                        </a:rPr>
                        <a:t>Passenger ID</a:t>
                      </a:r>
                      <a:endParaRPr sz="1100">
                        <a:latin typeface="Roboto"/>
                        <a:ea typeface="Roboto"/>
                        <a:cs typeface="Roboto"/>
                        <a:sym typeface="Roboto"/>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100">
                          <a:latin typeface="Roboto"/>
                          <a:ea typeface="Roboto"/>
                          <a:cs typeface="Roboto"/>
                          <a:sym typeface="Roboto"/>
                        </a:rPr>
                        <a:t>Integers</a:t>
                      </a:r>
                      <a:endParaRPr sz="1100">
                        <a:latin typeface="Roboto"/>
                        <a:ea typeface="Roboto"/>
                        <a:cs typeface="Roboto"/>
                        <a:sym typeface="Roboto"/>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76A5AF"/>
                    </a:solidFill>
                  </a:tcPr>
                </a:tc>
              </a:tr>
              <a:tr h="271250">
                <a:tc>
                  <a:txBody>
                    <a:bodyPr>
                      <a:noAutofit/>
                    </a:bodyPr>
                    <a:lstStyle/>
                    <a:p>
                      <a:pPr indent="0" lvl="0" marL="0" rtl="0" algn="ctr">
                        <a:lnSpc>
                          <a:spcPct val="115000"/>
                        </a:lnSpc>
                        <a:spcBef>
                          <a:spcPts val="0"/>
                        </a:spcBef>
                        <a:spcAft>
                          <a:spcPts val="0"/>
                        </a:spcAft>
                        <a:buNone/>
                      </a:pPr>
                      <a:r>
                        <a:rPr lang="en" sz="1100">
                          <a:latin typeface="Roboto"/>
                          <a:ea typeface="Roboto"/>
                          <a:cs typeface="Roboto"/>
                          <a:sym typeface="Roboto"/>
                        </a:rPr>
                        <a:t>Name</a:t>
                      </a:r>
                      <a:endParaRPr sz="1100">
                        <a:latin typeface="Roboto"/>
                        <a:ea typeface="Roboto"/>
                        <a:cs typeface="Roboto"/>
                        <a:sym typeface="Roboto"/>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100">
                          <a:latin typeface="Roboto"/>
                          <a:ea typeface="Roboto"/>
                          <a:cs typeface="Roboto"/>
                          <a:sym typeface="Roboto"/>
                        </a:rPr>
                        <a:t>Non-Numeric</a:t>
                      </a:r>
                      <a:endParaRPr sz="1100">
                        <a:latin typeface="Roboto"/>
                        <a:ea typeface="Roboto"/>
                        <a:cs typeface="Roboto"/>
                        <a:sym typeface="Roboto"/>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A64D79"/>
                    </a:solidFill>
                  </a:tcPr>
                </a:tc>
              </a:tr>
              <a:tr h="271250">
                <a:tc>
                  <a:txBody>
                    <a:bodyPr>
                      <a:noAutofit/>
                    </a:bodyPr>
                    <a:lstStyle/>
                    <a:p>
                      <a:pPr indent="0" lvl="0" marL="0" rtl="0" algn="ctr">
                        <a:lnSpc>
                          <a:spcPct val="115000"/>
                        </a:lnSpc>
                        <a:spcBef>
                          <a:spcPts val="0"/>
                        </a:spcBef>
                        <a:spcAft>
                          <a:spcPts val="0"/>
                        </a:spcAft>
                        <a:buNone/>
                      </a:pPr>
                      <a:r>
                        <a:rPr lang="en" sz="1100">
                          <a:latin typeface="Roboto"/>
                          <a:ea typeface="Roboto"/>
                          <a:cs typeface="Roboto"/>
                          <a:sym typeface="Roboto"/>
                        </a:rPr>
                        <a:t>P Class</a:t>
                      </a:r>
                      <a:endParaRPr sz="1100">
                        <a:latin typeface="Roboto"/>
                        <a:ea typeface="Roboto"/>
                        <a:cs typeface="Roboto"/>
                        <a:sym typeface="Roboto"/>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100">
                          <a:latin typeface="Roboto"/>
                          <a:ea typeface="Roboto"/>
                          <a:cs typeface="Roboto"/>
                          <a:sym typeface="Roboto"/>
                        </a:rPr>
                        <a:t>Numeric Categorical</a:t>
                      </a:r>
                      <a:endParaRPr sz="1100">
                        <a:latin typeface="Roboto"/>
                        <a:ea typeface="Roboto"/>
                        <a:cs typeface="Roboto"/>
                        <a:sym typeface="Roboto"/>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7F6000"/>
                    </a:solidFill>
                  </a:tcPr>
                </a:tc>
              </a:tr>
              <a:tr h="271250">
                <a:tc>
                  <a:txBody>
                    <a:bodyPr>
                      <a:noAutofit/>
                    </a:bodyPr>
                    <a:lstStyle/>
                    <a:p>
                      <a:pPr indent="0" lvl="0" marL="0" rtl="0" algn="ctr">
                        <a:lnSpc>
                          <a:spcPct val="115000"/>
                        </a:lnSpc>
                        <a:spcBef>
                          <a:spcPts val="0"/>
                        </a:spcBef>
                        <a:spcAft>
                          <a:spcPts val="0"/>
                        </a:spcAft>
                        <a:buNone/>
                      </a:pPr>
                      <a:r>
                        <a:rPr lang="en" sz="1100">
                          <a:latin typeface="Roboto"/>
                          <a:ea typeface="Roboto"/>
                          <a:cs typeface="Roboto"/>
                          <a:sym typeface="Roboto"/>
                        </a:rPr>
                        <a:t>Sex</a:t>
                      </a:r>
                      <a:endParaRPr sz="1100">
                        <a:latin typeface="Roboto"/>
                        <a:ea typeface="Roboto"/>
                        <a:cs typeface="Roboto"/>
                        <a:sym typeface="Roboto"/>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100">
                          <a:latin typeface="Roboto"/>
                          <a:ea typeface="Roboto"/>
                          <a:cs typeface="Roboto"/>
                          <a:sym typeface="Roboto"/>
                        </a:rPr>
                        <a:t>Non-Numeric Categorical</a:t>
                      </a:r>
                      <a:endParaRPr sz="1100">
                        <a:latin typeface="Roboto"/>
                        <a:ea typeface="Roboto"/>
                        <a:cs typeface="Roboto"/>
                        <a:sym typeface="Roboto"/>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E06666"/>
                    </a:solidFill>
                  </a:tcPr>
                </a:tc>
              </a:tr>
              <a:tr h="271250">
                <a:tc>
                  <a:txBody>
                    <a:bodyPr>
                      <a:noAutofit/>
                    </a:bodyPr>
                    <a:lstStyle/>
                    <a:p>
                      <a:pPr indent="0" lvl="0" marL="0" rtl="0" algn="ctr">
                        <a:lnSpc>
                          <a:spcPct val="115000"/>
                        </a:lnSpc>
                        <a:spcBef>
                          <a:spcPts val="0"/>
                        </a:spcBef>
                        <a:spcAft>
                          <a:spcPts val="0"/>
                        </a:spcAft>
                        <a:buNone/>
                      </a:pPr>
                      <a:r>
                        <a:rPr lang="en" sz="1100">
                          <a:latin typeface="Roboto"/>
                          <a:ea typeface="Roboto"/>
                          <a:cs typeface="Roboto"/>
                          <a:sym typeface="Roboto"/>
                        </a:rPr>
                        <a:t>Age</a:t>
                      </a:r>
                      <a:endParaRPr sz="1100">
                        <a:latin typeface="Roboto"/>
                        <a:ea typeface="Roboto"/>
                        <a:cs typeface="Roboto"/>
                        <a:sym typeface="Roboto"/>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100">
                          <a:latin typeface="Roboto"/>
                          <a:ea typeface="Roboto"/>
                          <a:cs typeface="Roboto"/>
                          <a:sym typeface="Roboto"/>
                        </a:rPr>
                        <a:t>Numeric</a:t>
                      </a:r>
                      <a:endParaRPr sz="1100">
                        <a:latin typeface="Roboto"/>
                        <a:ea typeface="Roboto"/>
                        <a:cs typeface="Roboto"/>
                        <a:sym typeface="Roboto"/>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00FF00"/>
                    </a:solidFill>
                  </a:tcPr>
                </a:tc>
              </a:tr>
              <a:tr h="271250">
                <a:tc>
                  <a:txBody>
                    <a:bodyPr>
                      <a:noAutofit/>
                    </a:bodyPr>
                    <a:lstStyle/>
                    <a:p>
                      <a:pPr indent="0" lvl="0" marL="0" rtl="0" algn="ctr">
                        <a:lnSpc>
                          <a:spcPct val="115000"/>
                        </a:lnSpc>
                        <a:spcBef>
                          <a:spcPts val="0"/>
                        </a:spcBef>
                        <a:spcAft>
                          <a:spcPts val="0"/>
                        </a:spcAft>
                        <a:buNone/>
                      </a:pPr>
                      <a:r>
                        <a:rPr lang="en" sz="1100">
                          <a:latin typeface="Roboto"/>
                          <a:ea typeface="Roboto"/>
                          <a:cs typeface="Roboto"/>
                          <a:sym typeface="Roboto"/>
                        </a:rPr>
                        <a:t>No. of siblings</a:t>
                      </a:r>
                      <a:endParaRPr sz="1100">
                        <a:latin typeface="Roboto"/>
                        <a:ea typeface="Roboto"/>
                        <a:cs typeface="Roboto"/>
                        <a:sym typeface="Roboto"/>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100">
                          <a:latin typeface="Roboto"/>
                          <a:ea typeface="Roboto"/>
                          <a:cs typeface="Roboto"/>
                          <a:sym typeface="Roboto"/>
                        </a:rPr>
                        <a:t>Numeric</a:t>
                      </a:r>
                      <a:endParaRPr sz="1100">
                        <a:latin typeface="Roboto"/>
                        <a:ea typeface="Roboto"/>
                        <a:cs typeface="Roboto"/>
                        <a:sym typeface="Roboto"/>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00FF00"/>
                    </a:solidFill>
                  </a:tcPr>
                </a:tc>
              </a:tr>
              <a:tr h="271250">
                <a:tc>
                  <a:txBody>
                    <a:bodyPr>
                      <a:noAutofit/>
                    </a:bodyPr>
                    <a:lstStyle/>
                    <a:p>
                      <a:pPr indent="0" lvl="0" marL="0" rtl="0" algn="ctr">
                        <a:lnSpc>
                          <a:spcPct val="115000"/>
                        </a:lnSpc>
                        <a:spcBef>
                          <a:spcPts val="0"/>
                        </a:spcBef>
                        <a:spcAft>
                          <a:spcPts val="0"/>
                        </a:spcAft>
                        <a:buNone/>
                      </a:pPr>
                      <a:r>
                        <a:rPr lang="en" sz="1100">
                          <a:latin typeface="Roboto"/>
                          <a:ea typeface="Roboto"/>
                          <a:cs typeface="Roboto"/>
                          <a:sym typeface="Roboto"/>
                        </a:rPr>
                        <a:t>No. of parents/Child</a:t>
                      </a:r>
                      <a:endParaRPr sz="1100">
                        <a:latin typeface="Roboto"/>
                        <a:ea typeface="Roboto"/>
                        <a:cs typeface="Roboto"/>
                        <a:sym typeface="Roboto"/>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100">
                          <a:latin typeface="Roboto"/>
                          <a:ea typeface="Roboto"/>
                          <a:cs typeface="Roboto"/>
                          <a:sym typeface="Roboto"/>
                        </a:rPr>
                        <a:t>Numeric</a:t>
                      </a:r>
                      <a:endParaRPr sz="1100">
                        <a:latin typeface="Roboto"/>
                        <a:ea typeface="Roboto"/>
                        <a:cs typeface="Roboto"/>
                        <a:sym typeface="Roboto"/>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00FF00"/>
                    </a:solidFill>
                  </a:tcPr>
                </a:tc>
              </a:tr>
              <a:tr h="271250">
                <a:tc>
                  <a:txBody>
                    <a:bodyPr>
                      <a:noAutofit/>
                    </a:bodyPr>
                    <a:lstStyle/>
                    <a:p>
                      <a:pPr indent="0" lvl="0" marL="0" rtl="0" algn="ctr">
                        <a:lnSpc>
                          <a:spcPct val="115000"/>
                        </a:lnSpc>
                        <a:spcBef>
                          <a:spcPts val="0"/>
                        </a:spcBef>
                        <a:spcAft>
                          <a:spcPts val="0"/>
                        </a:spcAft>
                        <a:buNone/>
                      </a:pPr>
                      <a:r>
                        <a:rPr lang="en" sz="1100">
                          <a:latin typeface="Roboto"/>
                          <a:ea typeface="Roboto"/>
                          <a:cs typeface="Roboto"/>
                          <a:sym typeface="Roboto"/>
                        </a:rPr>
                        <a:t>Ticket Number</a:t>
                      </a:r>
                      <a:endParaRPr sz="1100">
                        <a:latin typeface="Roboto"/>
                        <a:ea typeface="Roboto"/>
                        <a:cs typeface="Roboto"/>
                        <a:sym typeface="Roboto"/>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100">
                          <a:latin typeface="Roboto"/>
                          <a:ea typeface="Roboto"/>
                          <a:cs typeface="Roboto"/>
                          <a:sym typeface="Roboto"/>
                        </a:rPr>
                        <a:t>Char + Numeric</a:t>
                      </a:r>
                      <a:endParaRPr sz="1100">
                        <a:latin typeface="Roboto"/>
                        <a:ea typeface="Roboto"/>
                        <a:cs typeface="Roboto"/>
                        <a:sym typeface="Roboto"/>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B4A7D6"/>
                    </a:solidFill>
                  </a:tcPr>
                </a:tc>
              </a:tr>
              <a:tr h="271250">
                <a:tc>
                  <a:txBody>
                    <a:bodyPr>
                      <a:noAutofit/>
                    </a:bodyPr>
                    <a:lstStyle/>
                    <a:p>
                      <a:pPr indent="0" lvl="0" marL="0" rtl="0" algn="ctr">
                        <a:lnSpc>
                          <a:spcPct val="115000"/>
                        </a:lnSpc>
                        <a:spcBef>
                          <a:spcPts val="0"/>
                        </a:spcBef>
                        <a:spcAft>
                          <a:spcPts val="0"/>
                        </a:spcAft>
                        <a:buNone/>
                      </a:pPr>
                      <a:r>
                        <a:rPr lang="en" sz="1100">
                          <a:latin typeface="Roboto"/>
                          <a:ea typeface="Roboto"/>
                          <a:cs typeface="Roboto"/>
                          <a:sym typeface="Roboto"/>
                        </a:rPr>
                        <a:t>Fare</a:t>
                      </a:r>
                      <a:endParaRPr sz="1100">
                        <a:latin typeface="Roboto"/>
                        <a:ea typeface="Roboto"/>
                        <a:cs typeface="Roboto"/>
                        <a:sym typeface="Roboto"/>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100">
                          <a:latin typeface="Roboto"/>
                          <a:ea typeface="Roboto"/>
                          <a:cs typeface="Roboto"/>
                          <a:sym typeface="Roboto"/>
                        </a:rPr>
                        <a:t>Numeric</a:t>
                      </a:r>
                      <a:endParaRPr sz="1100">
                        <a:latin typeface="Roboto"/>
                        <a:ea typeface="Roboto"/>
                        <a:cs typeface="Roboto"/>
                        <a:sym typeface="Roboto"/>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00FF00"/>
                    </a:solidFill>
                  </a:tcPr>
                </a:tc>
              </a:tr>
              <a:tr h="271250">
                <a:tc>
                  <a:txBody>
                    <a:bodyPr>
                      <a:noAutofit/>
                    </a:bodyPr>
                    <a:lstStyle/>
                    <a:p>
                      <a:pPr indent="0" lvl="0" marL="0" rtl="0" algn="ctr">
                        <a:lnSpc>
                          <a:spcPct val="115000"/>
                        </a:lnSpc>
                        <a:spcBef>
                          <a:spcPts val="0"/>
                        </a:spcBef>
                        <a:spcAft>
                          <a:spcPts val="0"/>
                        </a:spcAft>
                        <a:buNone/>
                      </a:pPr>
                      <a:r>
                        <a:rPr lang="en" sz="1100">
                          <a:latin typeface="Roboto"/>
                          <a:ea typeface="Roboto"/>
                          <a:cs typeface="Roboto"/>
                          <a:sym typeface="Roboto"/>
                        </a:rPr>
                        <a:t>Cabin Number</a:t>
                      </a:r>
                      <a:endParaRPr sz="1100">
                        <a:latin typeface="Roboto"/>
                        <a:ea typeface="Roboto"/>
                        <a:cs typeface="Roboto"/>
                        <a:sym typeface="Roboto"/>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100">
                          <a:latin typeface="Roboto"/>
                          <a:ea typeface="Roboto"/>
                          <a:cs typeface="Roboto"/>
                          <a:sym typeface="Roboto"/>
                        </a:rPr>
                        <a:t>Char + Numeric</a:t>
                      </a:r>
                      <a:endParaRPr sz="1100">
                        <a:latin typeface="Roboto"/>
                        <a:ea typeface="Roboto"/>
                        <a:cs typeface="Roboto"/>
                        <a:sym typeface="Roboto"/>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B4A7D6"/>
                    </a:solidFill>
                  </a:tcPr>
                </a:tc>
              </a:tr>
              <a:tr h="271250">
                <a:tc>
                  <a:txBody>
                    <a:bodyPr>
                      <a:noAutofit/>
                    </a:bodyPr>
                    <a:lstStyle/>
                    <a:p>
                      <a:pPr indent="0" lvl="0" marL="0" rtl="0" algn="ctr">
                        <a:lnSpc>
                          <a:spcPct val="115000"/>
                        </a:lnSpc>
                        <a:spcBef>
                          <a:spcPts val="0"/>
                        </a:spcBef>
                        <a:spcAft>
                          <a:spcPts val="0"/>
                        </a:spcAft>
                        <a:buNone/>
                      </a:pPr>
                      <a:r>
                        <a:rPr lang="en" sz="1100">
                          <a:latin typeface="Roboto"/>
                          <a:ea typeface="Roboto"/>
                          <a:cs typeface="Roboto"/>
                          <a:sym typeface="Roboto"/>
                        </a:rPr>
                        <a:t>Embarkation Port</a:t>
                      </a:r>
                      <a:endParaRPr sz="1100">
                        <a:latin typeface="Roboto"/>
                        <a:ea typeface="Roboto"/>
                        <a:cs typeface="Roboto"/>
                        <a:sym typeface="Roboto"/>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100">
                          <a:latin typeface="Roboto"/>
                          <a:ea typeface="Roboto"/>
                          <a:cs typeface="Roboto"/>
                          <a:sym typeface="Roboto"/>
                        </a:rPr>
                        <a:t>Non-Numeric Categorical</a:t>
                      </a:r>
                      <a:endParaRPr sz="1100">
                        <a:latin typeface="Roboto"/>
                        <a:ea typeface="Roboto"/>
                        <a:cs typeface="Roboto"/>
                        <a:sym typeface="Roboto"/>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E06666"/>
                    </a:solidFill>
                  </a:tcPr>
                </a:tc>
              </a:tr>
              <a:tr h="271250">
                <a:tc>
                  <a:txBody>
                    <a:bodyPr>
                      <a:noAutofit/>
                    </a:bodyPr>
                    <a:lstStyle/>
                    <a:p>
                      <a:pPr indent="0" lvl="0" marL="0" rtl="0" algn="ctr">
                        <a:lnSpc>
                          <a:spcPct val="115000"/>
                        </a:lnSpc>
                        <a:spcBef>
                          <a:spcPts val="0"/>
                        </a:spcBef>
                        <a:spcAft>
                          <a:spcPts val="0"/>
                        </a:spcAft>
                        <a:buNone/>
                      </a:pPr>
                      <a:r>
                        <a:rPr b="1" lang="en" sz="1100">
                          <a:latin typeface="Roboto"/>
                          <a:ea typeface="Roboto"/>
                          <a:cs typeface="Roboto"/>
                          <a:sym typeface="Roboto"/>
                        </a:rPr>
                        <a:t>Target Variable</a:t>
                      </a:r>
                      <a:endParaRPr b="1" sz="1100">
                        <a:latin typeface="Roboto"/>
                        <a:ea typeface="Roboto"/>
                        <a:cs typeface="Roboto"/>
                        <a:sym typeface="Roboto"/>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100">
                          <a:latin typeface="Roboto"/>
                          <a:ea typeface="Roboto"/>
                          <a:cs typeface="Roboto"/>
                          <a:sym typeface="Roboto"/>
                        </a:rPr>
                        <a:t>Type</a:t>
                      </a:r>
                      <a:endParaRPr b="1" sz="1100">
                        <a:latin typeface="Roboto"/>
                        <a:ea typeface="Roboto"/>
                        <a:cs typeface="Roboto"/>
                        <a:sym typeface="Roboto"/>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271250">
                <a:tc>
                  <a:txBody>
                    <a:bodyPr>
                      <a:noAutofit/>
                    </a:bodyPr>
                    <a:lstStyle/>
                    <a:p>
                      <a:pPr indent="0" lvl="0" marL="0" rtl="0" algn="ctr">
                        <a:lnSpc>
                          <a:spcPct val="115000"/>
                        </a:lnSpc>
                        <a:spcBef>
                          <a:spcPts val="0"/>
                        </a:spcBef>
                        <a:spcAft>
                          <a:spcPts val="0"/>
                        </a:spcAft>
                        <a:buNone/>
                      </a:pPr>
                      <a:r>
                        <a:rPr lang="en" sz="1100">
                          <a:latin typeface="Roboto"/>
                          <a:ea typeface="Roboto"/>
                          <a:cs typeface="Roboto"/>
                          <a:sym typeface="Roboto"/>
                        </a:rPr>
                        <a:t>Survived</a:t>
                      </a:r>
                      <a:endParaRPr sz="1100">
                        <a:latin typeface="Roboto"/>
                        <a:ea typeface="Roboto"/>
                        <a:cs typeface="Roboto"/>
                        <a:sym typeface="Roboto"/>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100">
                          <a:latin typeface="Roboto"/>
                          <a:ea typeface="Roboto"/>
                          <a:cs typeface="Roboto"/>
                          <a:sym typeface="Roboto"/>
                        </a:rPr>
                        <a:t>Numeric Categorical</a:t>
                      </a:r>
                      <a:endParaRPr sz="1100">
                        <a:latin typeface="Roboto"/>
                        <a:ea typeface="Roboto"/>
                        <a:cs typeface="Roboto"/>
                        <a:sym typeface="Roboto"/>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7F6000"/>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pic>
        <p:nvPicPr>
          <p:cNvPr id="194" name="Google Shape;194;p30"/>
          <p:cNvPicPr preferRelativeResize="0"/>
          <p:nvPr/>
        </p:nvPicPr>
        <p:blipFill>
          <a:blip r:embed="rId3">
            <a:alphaModFix/>
          </a:blip>
          <a:stretch>
            <a:fillRect/>
          </a:stretch>
        </p:blipFill>
        <p:spPr>
          <a:xfrm>
            <a:off x="0" y="421600"/>
            <a:ext cx="9064374" cy="4721900"/>
          </a:xfrm>
          <a:prstGeom prst="rect">
            <a:avLst/>
          </a:prstGeom>
          <a:noFill/>
          <a:ln>
            <a:noFill/>
          </a:ln>
        </p:spPr>
      </p:pic>
      <p:sp>
        <p:nvSpPr>
          <p:cNvPr id="195" name="Google Shape;195;p30"/>
          <p:cNvSpPr txBox="1"/>
          <p:nvPr/>
        </p:nvSpPr>
        <p:spPr>
          <a:xfrm>
            <a:off x="435625" y="0"/>
            <a:ext cx="73413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Lora"/>
                <a:ea typeface="Lora"/>
                <a:cs typeface="Lora"/>
                <a:sym typeface="Lora"/>
              </a:rPr>
              <a:t>EDA</a:t>
            </a:r>
            <a:endParaRPr b="1" sz="1800">
              <a:latin typeface="Lora"/>
              <a:ea typeface="Lora"/>
              <a:cs typeface="Lora"/>
              <a:sym typeface="Lor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1"/>
          <p:cNvSpPr txBox="1"/>
          <p:nvPr/>
        </p:nvSpPr>
        <p:spPr>
          <a:xfrm>
            <a:off x="210800" y="224875"/>
            <a:ext cx="6773700" cy="47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Lora"/>
                <a:ea typeface="Lora"/>
                <a:cs typeface="Lora"/>
                <a:sym typeface="Lora"/>
              </a:rPr>
              <a:t>Qualitative Data Interpretation and Analysis</a:t>
            </a:r>
            <a:endParaRPr b="1" sz="2400">
              <a:latin typeface="Lora"/>
              <a:ea typeface="Lora"/>
              <a:cs typeface="Lora"/>
              <a:sym typeface="Lora"/>
            </a:endParaRPr>
          </a:p>
        </p:txBody>
      </p:sp>
      <p:sp>
        <p:nvSpPr>
          <p:cNvPr id="201" name="Google Shape;201;p31"/>
          <p:cNvSpPr txBox="1"/>
          <p:nvPr/>
        </p:nvSpPr>
        <p:spPr>
          <a:xfrm>
            <a:off x="421600" y="1258875"/>
            <a:ext cx="73413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1"/>
          <p:cNvSpPr txBox="1"/>
          <p:nvPr/>
        </p:nvSpPr>
        <p:spPr>
          <a:xfrm>
            <a:off x="210800" y="857250"/>
            <a:ext cx="8797500" cy="42861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Lora"/>
              <a:buChar char="●"/>
            </a:pPr>
            <a:r>
              <a:rPr b="1" lang="en" sz="1600">
                <a:latin typeface="Lora"/>
                <a:ea typeface="Lora"/>
                <a:cs typeface="Lora"/>
                <a:sym typeface="Lora"/>
              </a:rPr>
              <a:t>Once we one hot encode the categorical features, we end up with little over 40 features. With little EDA, we can easily deduce that the data is no where near linearly separable. Also, assuming the features to be completely independent is far from realistic. For example, Fare and Cabin location are even intuitively correlated. These facts, along with earlier stated theory, rule out KNN, Naive Bayes, Logistic Regression, Decision Tree; and suggests strong probability of high performance of SVM and other bagging and boosting methods </a:t>
            </a:r>
            <a:endParaRPr b="1" sz="1600">
              <a:latin typeface="Lora"/>
              <a:ea typeface="Lora"/>
              <a:cs typeface="Lora"/>
              <a:sym typeface="Lora"/>
            </a:endParaRPr>
          </a:p>
          <a:p>
            <a:pPr indent="-330200" lvl="0" marL="457200" rtl="0" algn="l">
              <a:spcBef>
                <a:spcPts val="0"/>
              </a:spcBef>
              <a:spcAft>
                <a:spcPts val="0"/>
              </a:spcAft>
              <a:buSzPts val="1600"/>
              <a:buFont typeface="Lora"/>
              <a:buChar char="●"/>
            </a:pPr>
            <a:r>
              <a:rPr b="1" lang="en" sz="1600">
                <a:latin typeface="Lora"/>
                <a:ea typeface="Lora"/>
                <a:cs typeface="Lora"/>
                <a:sym typeface="Lora"/>
              </a:rPr>
              <a:t>Further, accuracy can be improved using Stratified K-Fold Cross Validation owing to the somewhat imbalanced dataset (see EDA), </a:t>
            </a:r>
            <a:r>
              <a:rPr b="1" lang="en" sz="1600">
                <a:latin typeface="Lora"/>
                <a:ea typeface="Lora"/>
                <a:cs typeface="Lora"/>
                <a:sym typeface="Lora"/>
              </a:rPr>
              <a:t>Randomized Search CV</a:t>
            </a:r>
            <a:r>
              <a:rPr b="1" lang="en" sz="1600">
                <a:latin typeface="Lora"/>
                <a:ea typeface="Lora"/>
                <a:cs typeface="Lora"/>
                <a:sym typeface="Lora"/>
              </a:rPr>
              <a:t> for tuning, and finally, appropriately ensembling the top performing models.</a:t>
            </a:r>
            <a:endParaRPr b="1" sz="1600">
              <a:latin typeface="Lora"/>
              <a:ea typeface="Lora"/>
              <a:cs typeface="Lora"/>
              <a:sym typeface="Lora"/>
            </a:endParaRPr>
          </a:p>
          <a:p>
            <a:pPr indent="-330200" lvl="0" marL="457200" rtl="0" algn="l">
              <a:spcBef>
                <a:spcPts val="0"/>
              </a:spcBef>
              <a:spcAft>
                <a:spcPts val="0"/>
              </a:spcAft>
              <a:buSzPts val="1600"/>
              <a:buFont typeface="Lora"/>
              <a:buChar char="●"/>
            </a:pPr>
            <a:r>
              <a:rPr b="1" lang="en" sz="1600">
                <a:latin typeface="Lora"/>
                <a:ea typeface="Lora"/>
                <a:cs typeface="Lora"/>
                <a:sym typeface="Lora"/>
              </a:rPr>
              <a:t>For the remaining models, their performance can be only known by actually running on the dataset and using cross-validation. Other techniques could include, but not limited to, selection of only the best features for a model, different imputation strategies for missing values (eg: Age), binning followed by numerical category, deploying different types of ensembling - Weighted Voting, Superlearner, Stacking or Blending.</a:t>
            </a:r>
            <a:endParaRPr b="1" sz="1600">
              <a:latin typeface="Lora"/>
              <a:ea typeface="Lora"/>
              <a:cs typeface="Lora"/>
              <a:sym typeface="Lora"/>
            </a:endParaRPr>
          </a:p>
          <a:p>
            <a:pPr indent="0" lvl="0" marL="457200" rtl="0" algn="l">
              <a:spcBef>
                <a:spcPts val="0"/>
              </a:spcBef>
              <a:spcAft>
                <a:spcPts val="0"/>
              </a:spcAft>
              <a:buNone/>
            </a:pPr>
            <a:r>
              <a:t/>
            </a:r>
            <a:endParaRPr b="1" sz="1600">
              <a:latin typeface="Lora"/>
              <a:ea typeface="Lora"/>
              <a:cs typeface="Lora"/>
              <a:sym typeface="Lor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1846925" y="1723850"/>
            <a:ext cx="6191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Lora"/>
                <a:ea typeface="Lora"/>
                <a:cs typeface="Lora"/>
                <a:sym typeface="Lora"/>
              </a:rPr>
              <a:t>Part 1: </a:t>
            </a:r>
            <a:r>
              <a:rPr lang="en" sz="3600">
                <a:latin typeface="Lora"/>
                <a:ea typeface="Lora"/>
                <a:cs typeface="Lora"/>
                <a:sym typeface="Lora"/>
              </a:rPr>
              <a:t>ML Model Analysis</a:t>
            </a:r>
            <a:endParaRPr sz="3600">
              <a:latin typeface="Lora"/>
              <a:ea typeface="Lora"/>
              <a:cs typeface="Lora"/>
              <a:sym typeface="Lor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Ensembles, and their working</a:t>
            </a:r>
            <a:endParaRPr/>
          </a:p>
        </p:txBody>
      </p:sp>
      <p:sp>
        <p:nvSpPr>
          <p:cNvPr id="208" name="Google Shape;208;p32"/>
          <p:cNvSpPr txBox="1"/>
          <p:nvPr>
            <p:ph idx="1" type="body"/>
          </p:nvPr>
        </p:nvSpPr>
        <p:spPr>
          <a:xfrm>
            <a:off x="0" y="1270700"/>
            <a:ext cx="9233100" cy="23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00000"/>
                </a:solidFill>
                <a:latin typeface="Lora"/>
                <a:ea typeface="Lora"/>
                <a:cs typeface="Lora"/>
                <a:sym typeface="Lora"/>
              </a:rPr>
              <a:t>Ensembles make </a:t>
            </a:r>
            <a:r>
              <a:rPr b="1" i="1" lang="en" sz="1600">
                <a:solidFill>
                  <a:srgbClr val="000000"/>
                </a:solidFill>
                <a:latin typeface="Lora"/>
                <a:ea typeface="Lora"/>
                <a:cs typeface="Lora"/>
                <a:sym typeface="Lora"/>
              </a:rPr>
              <a:t>a set of classifiers</a:t>
            </a:r>
            <a:r>
              <a:rPr b="1" lang="en" sz="1600">
                <a:solidFill>
                  <a:srgbClr val="000000"/>
                </a:solidFill>
                <a:latin typeface="Lora"/>
                <a:ea typeface="Lora"/>
                <a:cs typeface="Lora"/>
                <a:sym typeface="Lora"/>
              </a:rPr>
              <a:t> learn simultaneously and combines their prediction. Quite intuitively, it reduces bias as well as variance, as a result of prediction votes from diverse classifiers.</a:t>
            </a:r>
            <a:endParaRPr b="1" sz="1600">
              <a:solidFill>
                <a:srgbClr val="000000"/>
              </a:solidFill>
              <a:latin typeface="Lora"/>
              <a:ea typeface="Lora"/>
              <a:cs typeface="Lora"/>
              <a:sym typeface="Lora"/>
            </a:endParaRPr>
          </a:p>
          <a:p>
            <a:pPr indent="0" lvl="0" marL="0" rtl="0" algn="l">
              <a:spcBef>
                <a:spcPts val="1600"/>
              </a:spcBef>
              <a:spcAft>
                <a:spcPts val="0"/>
              </a:spcAft>
              <a:buNone/>
            </a:pPr>
            <a:r>
              <a:rPr b="1" lang="en" sz="1600">
                <a:solidFill>
                  <a:srgbClr val="000000"/>
                </a:solidFill>
                <a:latin typeface="Lora"/>
                <a:ea typeface="Lora"/>
                <a:cs typeface="Lora"/>
                <a:sym typeface="Lora"/>
              </a:rPr>
              <a:t>For instance, if there are 25 base classifiers, with each classifier having error rate of 0.35 (say), then, the ensemble (i.e. our final model) makes a wrong prediction only if majority of the classifiers constituting the ensemble make a wrong prediction, which has a very low error rate. Using Bernoulli Principle, the probability that 13 or more classifiers predict wrongly is just 0.06.</a:t>
            </a:r>
            <a:endParaRPr b="1" sz="1600">
              <a:solidFill>
                <a:srgbClr val="000000"/>
              </a:solidFill>
              <a:latin typeface="Lora"/>
              <a:ea typeface="Lora"/>
              <a:cs typeface="Lora"/>
              <a:sym typeface="Lora"/>
            </a:endParaRPr>
          </a:p>
          <a:p>
            <a:pPr indent="0" lvl="0" marL="0" rtl="0" algn="l">
              <a:spcBef>
                <a:spcPts val="1600"/>
              </a:spcBef>
              <a:spcAft>
                <a:spcPts val="1600"/>
              </a:spcAft>
              <a:buNone/>
            </a:pPr>
            <a:r>
              <a:t/>
            </a:r>
            <a:endParaRPr b="1" sz="1600">
              <a:solidFill>
                <a:srgbClr val="000000"/>
              </a:solidFill>
              <a:latin typeface="Lora"/>
              <a:ea typeface="Lora"/>
              <a:cs typeface="Lora"/>
              <a:sym typeface="Lora"/>
            </a:endParaRPr>
          </a:p>
        </p:txBody>
      </p:sp>
      <p:sp>
        <p:nvSpPr>
          <p:cNvPr id="209" name="Google Shape;209;p32"/>
          <p:cNvSpPr txBox="1"/>
          <p:nvPr/>
        </p:nvSpPr>
        <p:spPr>
          <a:xfrm>
            <a:off x="4572000" y="4701925"/>
            <a:ext cx="73413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http://www.ke.tu-darmstadt.de/lehre/archiv/ws0910/mldm/ensembles.pdf</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325750" y="0"/>
            <a:ext cx="8752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Results (in line with previous discussion)</a:t>
            </a:r>
            <a:endParaRPr/>
          </a:p>
        </p:txBody>
      </p:sp>
      <p:pic>
        <p:nvPicPr>
          <p:cNvPr id="215" name="Google Shape;215;p33"/>
          <p:cNvPicPr preferRelativeResize="0"/>
          <p:nvPr/>
        </p:nvPicPr>
        <p:blipFill>
          <a:blip r:embed="rId3">
            <a:alphaModFix/>
          </a:blip>
          <a:stretch>
            <a:fillRect/>
          </a:stretch>
        </p:blipFill>
        <p:spPr>
          <a:xfrm>
            <a:off x="714525" y="591375"/>
            <a:ext cx="7173664" cy="4285100"/>
          </a:xfrm>
          <a:prstGeom prst="rect">
            <a:avLst/>
          </a:prstGeom>
          <a:noFill/>
          <a:ln>
            <a:noFill/>
          </a:ln>
        </p:spPr>
      </p:pic>
      <p:sp>
        <p:nvSpPr>
          <p:cNvPr id="216" name="Google Shape;216;p33"/>
          <p:cNvSpPr txBox="1"/>
          <p:nvPr/>
        </p:nvSpPr>
        <p:spPr>
          <a:xfrm>
            <a:off x="3836550" y="4876475"/>
            <a:ext cx="73413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4"/>
              </a:rPr>
              <a:t>https://www.kaggle.com/yassineghouzam/titanic-top-4-with-ensemble-modeling/data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273000" y="991550"/>
            <a:ext cx="8520600" cy="572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AutoNum type="arabicPeriod"/>
            </a:pPr>
            <a:r>
              <a:rPr lang="en"/>
              <a:t>Linear Regression</a:t>
            </a:r>
            <a:endParaRPr/>
          </a:p>
        </p:txBody>
      </p:sp>
      <p:sp>
        <p:nvSpPr>
          <p:cNvPr id="67" name="Google Shape;67;p15"/>
          <p:cNvSpPr txBox="1"/>
          <p:nvPr>
            <p:ph idx="1" type="body"/>
          </p:nvPr>
        </p:nvSpPr>
        <p:spPr>
          <a:xfrm>
            <a:off x="311700" y="1641088"/>
            <a:ext cx="8520600" cy="85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Lora"/>
                <a:ea typeface="Lora"/>
                <a:cs typeface="Lora"/>
                <a:sym typeface="Lora"/>
              </a:rPr>
              <a:t>Not useful, since the nature of target variable is categorical, and not continuous.</a:t>
            </a:r>
            <a:endParaRPr b="1">
              <a:solidFill>
                <a:srgbClr val="000000"/>
              </a:solidFill>
              <a:latin typeface="Lora"/>
              <a:ea typeface="Lora"/>
              <a:cs typeface="Lora"/>
              <a:sym typeface="Lora"/>
            </a:endParaRPr>
          </a:p>
          <a:p>
            <a:pPr indent="0" lvl="0" marL="0" rtl="0" algn="l">
              <a:spcBef>
                <a:spcPts val="1600"/>
              </a:spcBef>
              <a:spcAft>
                <a:spcPts val="0"/>
              </a:spcAft>
              <a:buNone/>
            </a:pPr>
            <a:r>
              <a:t/>
            </a:r>
            <a:endParaRPr>
              <a:solidFill>
                <a:srgbClr val="000000"/>
              </a:solidFill>
              <a:latin typeface="Lora"/>
              <a:ea typeface="Lora"/>
              <a:cs typeface="Lora"/>
              <a:sym typeface="Lora"/>
            </a:endParaRPr>
          </a:p>
          <a:p>
            <a:pPr indent="0" lvl="0" marL="0" rtl="0" algn="l">
              <a:spcBef>
                <a:spcPts val="1600"/>
              </a:spcBef>
              <a:spcAft>
                <a:spcPts val="1600"/>
              </a:spcAft>
              <a:buNone/>
            </a:pPr>
            <a:r>
              <a:t/>
            </a:r>
            <a:endParaRPr/>
          </a:p>
        </p:txBody>
      </p:sp>
      <p:sp>
        <p:nvSpPr>
          <p:cNvPr id="68" name="Google Shape;68;p15"/>
          <p:cNvSpPr txBox="1"/>
          <p:nvPr>
            <p:ph type="title"/>
          </p:nvPr>
        </p:nvSpPr>
        <p:spPr>
          <a:xfrm>
            <a:off x="183025" y="2575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a:t>
            </a:r>
            <a:r>
              <a:rPr lang="en"/>
              <a:t>Logistic Regression</a:t>
            </a:r>
            <a:endParaRPr/>
          </a:p>
        </p:txBody>
      </p:sp>
      <p:sp>
        <p:nvSpPr>
          <p:cNvPr id="69" name="Google Shape;69;p15"/>
          <p:cNvSpPr txBox="1"/>
          <p:nvPr/>
        </p:nvSpPr>
        <p:spPr>
          <a:xfrm>
            <a:off x="273000" y="3282800"/>
            <a:ext cx="85980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Lora"/>
                <a:ea typeface="Lora"/>
                <a:cs typeface="Lora"/>
                <a:sym typeface="Lora"/>
              </a:rPr>
              <a:t>Will work fine, but not good enough. It does not automatically take into account the interaction between independent feature variables. Also, it does not construct a more efficient non-linear decision boundary, where linear separation may not be possible.</a:t>
            </a:r>
            <a:endParaRPr b="1" sz="1800">
              <a:latin typeface="Lora"/>
              <a:ea typeface="Lora"/>
              <a:cs typeface="Lora"/>
              <a:sym typeface="Lora"/>
            </a:endParaRPr>
          </a:p>
        </p:txBody>
      </p:sp>
      <p:sp>
        <p:nvSpPr>
          <p:cNvPr id="70" name="Google Shape;70;p15"/>
          <p:cNvSpPr txBox="1"/>
          <p:nvPr/>
        </p:nvSpPr>
        <p:spPr>
          <a:xfrm>
            <a:off x="3429025" y="4705075"/>
            <a:ext cx="73413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https://datascience.stackexchange.com/questions/6048/decision-tree-or-logistic-regression</a:t>
            </a:r>
            <a:endParaRPr/>
          </a:p>
        </p:txBody>
      </p:sp>
      <p:sp>
        <p:nvSpPr>
          <p:cNvPr id="71" name="Google Shape;71;p15"/>
          <p:cNvSpPr txBox="1"/>
          <p:nvPr/>
        </p:nvSpPr>
        <p:spPr>
          <a:xfrm>
            <a:off x="-70250" y="244000"/>
            <a:ext cx="4932600" cy="39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800">
                <a:solidFill>
                  <a:schemeClr val="dk2"/>
                </a:solidFill>
              </a:rPr>
              <a:t>Example: Titanic Dataset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171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Decision Tree</a:t>
            </a:r>
            <a:endParaRPr/>
          </a:p>
        </p:txBody>
      </p:sp>
      <p:sp>
        <p:nvSpPr>
          <p:cNvPr id="77" name="Google Shape;77;p16"/>
          <p:cNvSpPr txBox="1"/>
          <p:nvPr/>
        </p:nvSpPr>
        <p:spPr>
          <a:xfrm>
            <a:off x="466275" y="744075"/>
            <a:ext cx="73413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Lora"/>
                <a:ea typeface="Lora"/>
                <a:cs typeface="Lora"/>
                <a:sym typeface="Lora"/>
              </a:rPr>
              <a:t>Higher likelihood of being more accurate as a result of non-linearity and feature interaction consideration. But, is prone to overfitting and its performance is usually inferior to ensemble tree based classifiers (Bagging &amp; Boosting).</a:t>
            </a:r>
            <a:endParaRPr b="1" sz="1800">
              <a:latin typeface="Lora"/>
              <a:ea typeface="Lora"/>
              <a:cs typeface="Lora"/>
              <a:sym typeface="Lora"/>
            </a:endParaRPr>
          </a:p>
        </p:txBody>
      </p:sp>
      <p:pic>
        <p:nvPicPr>
          <p:cNvPr id="78" name="Google Shape;78;p16"/>
          <p:cNvPicPr preferRelativeResize="0"/>
          <p:nvPr/>
        </p:nvPicPr>
        <p:blipFill rotWithShape="1">
          <a:blip r:embed="rId3">
            <a:alphaModFix/>
          </a:blip>
          <a:srcRect b="0" l="5212" r="8207" t="0"/>
          <a:stretch/>
        </p:blipFill>
        <p:spPr>
          <a:xfrm>
            <a:off x="79900" y="1953400"/>
            <a:ext cx="4431200" cy="2993350"/>
          </a:xfrm>
          <a:prstGeom prst="rect">
            <a:avLst/>
          </a:prstGeom>
          <a:noFill/>
          <a:ln>
            <a:noFill/>
          </a:ln>
        </p:spPr>
      </p:pic>
      <p:pic>
        <p:nvPicPr>
          <p:cNvPr id="79" name="Google Shape;79;p16"/>
          <p:cNvPicPr preferRelativeResize="0"/>
          <p:nvPr/>
        </p:nvPicPr>
        <p:blipFill rotWithShape="1">
          <a:blip r:embed="rId4">
            <a:alphaModFix/>
          </a:blip>
          <a:srcRect b="0" l="4495" r="8214" t="0"/>
          <a:stretch/>
        </p:blipFill>
        <p:spPr>
          <a:xfrm>
            <a:off x="4511100" y="1995563"/>
            <a:ext cx="4468950" cy="2909025"/>
          </a:xfrm>
          <a:prstGeom prst="rect">
            <a:avLst/>
          </a:prstGeom>
          <a:noFill/>
          <a:ln>
            <a:noFill/>
          </a:ln>
        </p:spPr>
      </p:pic>
      <p:sp>
        <p:nvSpPr>
          <p:cNvPr id="80" name="Google Shape;80;p16"/>
          <p:cNvSpPr txBox="1"/>
          <p:nvPr/>
        </p:nvSpPr>
        <p:spPr>
          <a:xfrm>
            <a:off x="4215975" y="4834325"/>
            <a:ext cx="73413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5"/>
              </a:rPr>
              <a:t>https://blog.bigml.com/2016/09/28/logistic-regression-versus-decision-trees/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168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how does Decision Tree work?</a:t>
            </a:r>
            <a:endParaRPr/>
          </a:p>
        </p:txBody>
      </p:sp>
      <p:sp>
        <p:nvSpPr>
          <p:cNvPr id="86" name="Google Shape;86;p17"/>
          <p:cNvSpPr txBox="1"/>
          <p:nvPr>
            <p:ph idx="1" type="body"/>
          </p:nvPr>
        </p:nvSpPr>
        <p:spPr>
          <a:xfrm>
            <a:off x="311700" y="1078625"/>
            <a:ext cx="8832300" cy="295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Lora"/>
                <a:ea typeface="Lora"/>
                <a:cs typeface="Lora"/>
                <a:sym typeface="Lora"/>
              </a:rPr>
              <a:t>It uses ‘Information Gain’ to prioritize weightage to different features, to move along its depth. The feature with maximum information gain becomes the root node for further decisions. </a:t>
            </a:r>
            <a:endParaRPr b="1">
              <a:solidFill>
                <a:srgbClr val="000000"/>
              </a:solidFill>
              <a:latin typeface="Lora"/>
              <a:ea typeface="Lora"/>
              <a:cs typeface="Lora"/>
              <a:sym typeface="Lora"/>
            </a:endParaRPr>
          </a:p>
          <a:p>
            <a:pPr indent="0" lvl="0" marL="0" rtl="0" algn="l">
              <a:spcBef>
                <a:spcPts val="1600"/>
              </a:spcBef>
              <a:spcAft>
                <a:spcPts val="0"/>
              </a:spcAft>
              <a:buNone/>
            </a:pPr>
            <a:r>
              <a:rPr b="1" lang="en">
                <a:solidFill>
                  <a:srgbClr val="000000"/>
                </a:solidFill>
                <a:latin typeface="Lora"/>
                <a:ea typeface="Lora"/>
                <a:cs typeface="Lora"/>
                <a:sym typeface="Lora"/>
              </a:rPr>
              <a:t>Information gain of a feature variable is the difference of entropy before and after splitting the target variable on that feature variable. </a:t>
            </a:r>
            <a:endParaRPr b="1">
              <a:solidFill>
                <a:srgbClr val="000000"/>
              </a:solidFill>
              <a:latin typeface="Lora"/>
              <a:ea typeface="Lora"/>
              <a:cs typeface="Lora"/>
              <a:sym typeface="Lora"/>
            </a:endParaRPr>
          </a:p>
          <a:p>
            <a:pPr indent="0" lvl="0" marL="0" rtl="0" algn="l">
              <a:spcBef>
                <a:spcPts val="1600"/>
              </a:spcBef>
              <a:spcAft>
                <a:spcPts val="0"/>
              </a:spcAft>
              <a:buNone/>
            </a:pPr>
            <a:r>
              <a:rPr b="1" lang="en">
                <a:solidFill>
                  <a:srgbClr val="000000"/>
                </a:solidFill>
                <a:latin typeface="Lora"/>
                <a:ea typeface="Lora"/>
                <a:cs typeface="Lora"/>
                <a:sym typeface="Lora"/>
              </a:rPr>
              <a:t>Demerits/Shortcomings: Working with binnings, Pruning (to prevent overfitting) thus scope for accuracy improvement, inefficient in case of large number of unique attributes, cannot automatically handle missing values</a:t>
            </a:r>
            <a:endParaRPr b="1">
              <a:solidFill>
                <a:srgbClr val="000000"/>
              </a:solidFill>
              <a:latin typeface="Lora"/>
              <a:ea typeface="Lora"/>
              <a:cs typeface="Lora"/>
              <a:sym typeface="Lora"/>
            </a:endParaRPr>
          </a:p>
          <a:p>
            <a:pPr indent="0" lvl="0" marL="0" rtl="0" algn="l">
              <a:spcBef>
                <a:spcPts val="1600"/>
              </a:spcBef>
              <a:spcAft>
                <a:spcPts val="1600"/>
              </a:spcAft>
              <a:buNone/>
            </a:pPr>
            <a:r>
              <a:t/>
            </a:r>
            <a:endParaRPr b="1">
              <a:solidFill>
                <a:srgbClr val="000000"/>
              </a:solidFill>
              <a:latin typeface="Lora"/>
              <a:ea typeface="Lora"/>
              <a:cs typeface="Lora"/>
              <a:sym typeface="Lora"/>
            </a:endParaRPr>
          </a:p>
        </p:txBody>
      </p:sp>
      <p:sp>
        <p:nvSpPr>
          <p:cNvPr id="87" name="Google Shape;87;p17"/>
          <p:cNvSpPr txBox="1"/>
          <p:nvPr/>
        </p:nvSpPr>
        <p:spPr>
          <a:xfrm>
            <a:off x="3714750" y="4127525"/>
            <a:ext cx="5448000" cy="37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https://medium.com/@rishabhjain_22692/decision-trees-it-begins-here-93ff54ef134</a:t>
            </a:r>
            <a:endParaRPr/>
          </a:p>
        </p:txBody>
      </p:sp>
      <p:sp>
        <p:nvSpPr>
          <p:cNvPr id="88" name="Google Shape;88;p17"/>
          <p:cNvSpPr txBox="1"/>
          <p:nvPr/>
        </p:nvSpPr>
        <p:spPr>
          <a:xfrm>
            <a:off x="5939975" y="4350619"/>
            <a:ext cx="3302400" cy="37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4"/>
              </a:rPr>
              <a:t>https://www.saedsayad.com/decision_tree.htm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pic>
        <p:nvPicPr>
          <p:cNvPr id="93" name="Google Shape;93;p18"/>
          <p:cNvPicPr preferRelativeResize="0"/>
          <p:nvPr/>
        </p:nvPicPr>
        <p:blipFill rotWithShape="1">
          <a:blip r:embed="rId3">
            <a:alphaModFix/>
          </a:blip>
          <a:srcRect b="0" l="0" r="0" t="2553"/>
          <a:stretch/>
        </p:blipFill>
        <p:spPr>
          <a:xfrm>
            <a:off x="5002800" y="0"/>
            <a:ext cx="4047500" cy="3176050"/>
          </a:xfrm>
          <a:prstGeom prst="rect">
            <a:avLst/>
          </a:prstGeom>
          <a:noFill/>
          <a:ln>
            <a:noFill/>
          </a:ln>
        </p:spPr>
      </p:pic>
      <p:pic>
        <p:nvPicPr>
          <p:cNvPr id="94" name="Google Shape;94;p18"/>
          <p:cNvPicPr preferRelativeResize="0"/>
          <p:nvPr/>
        </p:nvPicPr>
        <p:blipFill rotWithShape="1">
          <a:blip r:embed="rId4">
            <a:alphaModFix/>
          </a:blip>
          <a:srcRect b="0" l="3576" r="2808" t="4534"/>
          <a:stretch/>
        </p:blipFill>
        <p:spPr>
          <a:xfrm>
            <a:off x="335125" y="2521753"/>
            <a:ext cx="4162900" cy="2598310"/>
          </a:xfrm>
          <a:prstGeom prst="rect">
            <a:avLst/>
          </a:prstGeom>
          <a:noFill/>
          <a:ln>
            <a:noFill/>
          </a:ln>
        </p:spPr>
      </p:pic>
      <p:pic>
        <p:nvPicPr>
          <p:cNvPr id="95" name="Google Shape;95;p18"/>
          <p:cNvPicPr preferRelativeResize="0"/>
          <p:nvPr/>
        </p:nvPicPr>
        <p:blipFill rotWithShape="1">
          <a:blip r:embed="rId5">
            <a:alphaModFix/>
          </a:blip>
          <a:srcRect b="0" l="0" r="0" t="5740"/>
          <a:stretch/>
        </p:blipFill>
        <p:spPr>
          <a:xfrm>
            <a:off x="5135525" y="3397750"/>
            <a:ext cx="3914775" cy="1605225"/>
          </a:xfrm>
          <a:prstGeom prst="rect">
            <a:avLst/>
          </a:prstGeom>
          <a:noFill/>
          <a:ln>
            <a:noFill/>
          </a:ln>
        </p:spPr>
      </p:pic>
      <p:pic>
        <p:nvPicPr>
          <p:cNvPr id="96" name="Google Shape;96;p18"/>
          <p:cNvPicPr preferRelativeResize="0"/>
          <p:nvPr/>
        </p:nvPicPr>
        <p:blipFill>
          <a:blip r:embed="rId6">
            <a:alphaModFix/>
          </a:blip>
          <a:stretch>
            <a:fillRect/>
          </a:stretch>
        </p:blipFill>
        <p:spPr>
          <a:xfrm>
            <a:off x="32425" y="50287"/>
            <a:ext cx="4539575" cy="2381750"/>
          </a:xfrm>
          <a:prstGeom prst="rect">
            <a:avLst/>
          </a:prstGeom>
          <a:noFill/>
          <a:ln>
            <a:noFill/>
          </a:ln>
        </p:spPr>
      </p:pic>
      <p:cxnSp>
        <p:nvCxnSpPr>
          <p:cNvPr id="97" name="Google Shape;97;p18"/>
          <p:cNvCxnSpPr/>
          <p:nvPr/>
        </p:nvCxnSpPr>
        <p:spPr>
          <a:xfrm>
            <a:off x="4721900" y="997775"/>
            <a:ext cx="646500" cy="14100"/>
          </a:xfrm>
          <a:prstGeom prst="straightConnector1">
            <a:avLst/>
          </a:prstGeom>
          <a:noFill/>
          <a:ln cap="flat" cmpd="sng" w="9525">
            <a:solidFill>
              <a:schemeClr val="dk2"/>
            </a:solidFill>
            <a:prstDash val="solid"/>
            <a:round/>
            <a:headEnd len="med" w="med" type="none"/>
            <a:tailEnd len="med" w="med" type="triangle"/>
          </a:ln>
        </p:spPr>
      </p:cxnSp>
      <p:cxnSp>
        <p:nvCxnSpPr>
          <p:cNvPr id="98" name="Google Shape;98;p18"/>
          <p:cNvCxnSpPr/>
          <p:nvPr/>
        </p:nvCxnSpPr>
        <p:spPr>
          <a:xfrm flipH="1">
            <a:off x="4019150" y="2571750"/>
            <a:ext cx="843300" cy="548100"/>
          </a:xfrm>
          <a:prstGeom prst="straightConnector1">
            <a:avLst/>
          </a:prstGeom>
          <a:noFill/>
          <a:ln cap="flat" cmpd="sng" w="9525">
            <a:solidFill>
              <a:schemeClr val="dk2"/>
            </a:solidFill>
            <a:prstDash val="solid"/>
            <a:round/>
            <a:headEnd len="med" w="med" type="none"/>
            <a:tailEnd len="med" w="med" type="triangle"/>
          </a:ln>
        </p:spPr>
      </p:cxnSp>
      <p:cxnSp>
        <p:nvCxnSpPr>
          <p:cNvPr id="99" name="Google Shape;99;p18"/>
          <p:cNvCxnSpPr>
            <a:stCxn id="94" idx="3"/>
          </p:cNvCxnSpPr>
          <p:nvPr/>
        </p:nvCxnSpPr>
        <p:spPr>
          <a:xfrm flipH="1" rot="10800000">
            <a:off x="4498025" y="3814008"/>
            <a:ext cx="557400" cy="6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107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Random Forest </a:t>
            </a:r>
            <a:endParaRPr/>
          </a:p>
        </p:txBody>
      </p:sp>
      <p:pic>
        <p:nvPicPr>
          <p:cNvPr id="105" name="Google Shape;105;p19"/>
          <p:cNvPicPr preferRelativeResize="0"/>
          <p:nvPr/>
        </p:nvPicPr>
        <p:blipFill>
          <a:blip r:embed="rId3">
            <a:alphaModFix/>
          </a:blip>
          <a:stretch>
            <a:fillRect/>
          </a:stretch>
        </p:blipFill>
        <p:spPr>
          <a:xfrm>
            <a:off x="0" y="1937300"/>
            <a:ext cx="4572001" cy="2816600"/>
          </a:xfrm>
          <a:prstGeom prst="rect">
            <a:avLst/>
          </a:prstGeom>
          <a:noFill/>
          <a:ln>
            <a:noFill/>
          </a:ln>
        </p:spPr>
      </p:pic>
      <p:sp>
        <p:nvSpPr>
          <p:cNvPr id="106" name="Google Shape;106;p19"/>
          <p:cNvSpPr txBox="1"/>
          <p:nvPr/>
        </p:nvSpPr>
        <p:spPr>
          <a:xfrm>
            <a:off x="570125" y="1313750"/>
            <a:ext cx="7138800" cy="8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07" name="Google Shape;107;p19"/>
          <p:cNvPicPr preferRelativeResize="0"/>
          <p:nvPr/>
        </p:nvPicPr>
        <p:blipFill>
          <a:blip r:embed="rId4">
            <a:alphaModFix/>
          </a:blip>
          <a:stretch>
            <a:fillRect/>
          </a:stretch>
        </p:blipFill>
        <p:spPr>
          <a:xfrm>
            <a:off x="4572000" y="1999525"/>
            <a:ext cx="4398675" cy="2692150"/>
          </a:xfrm>
          <a:prstGeom prst="rect">
            <a:avLst/>
          </a:prstGeom>
          <a:noFill/>
          <a:ln>
            <a:noFill/>
          </a:ln>
        </p:spPr>
      </p:pic>
      <p:sp>
        <p:nvSpPr>
          <p:cNvPr id="108" name="Google Shape;108;p19"/>
          <p:cNvSpPr txBox="1"/>
          <p:nvPr/>
        </p:nvSpPr>
        <p:spPr>
          <a:xfrm>
            <a:off x="182700" y="680450"/>
            <a:ext cx="8520600" cy="65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Lora"/>
                <a:ea typeface="Lora"/>
                <a:cs typeface="Lora"/>
                <a:sym typeface="Lora"/>
              </a:rPr>
              <a:t>Trees in RF are unpruned, and thus feature space is split into more and smaller regions. The data sample as well as the feature set is randomly split among (voting) trees. Diversity and ‘non-overfitting’ improves performance.</a:t>
            </a:r>
            <a:endParaRPr b="1" sz="1800">
              <a:latin typeface="Lora"/>
              <a:ea typeface="Lora"/>
              <a:cs typeface="Lora"/>
              <a:sym typeface="Lora"/>
            </a:endParaRPr>
          </a:p>
        </p:txBody>
      </p:sp>
      <p:sp>
        <p:nvSpPr>
          <p:cNvPr id="109" name="Google Shape;109;p19"/>
          <p:cNvSpPr txBox="1"/>
          <p:nvPr/>
        </p:nvSpPr>
        <p:spPr>
          <a:xfrm>
            <a:off x="3260350" y="4848375"/>
            <a:ext cx="73413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5"/>
              </a:rPr>
              <a:t>https://towardsdatascience.com/why-random-forests-outperform-decision-trees-1b0f175a0b5</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 Boosted Trees</a:t>
            </a:r>
            <a:endParaRPr/>
          </a:p>
        </p:txBody>
      </p:sp>
      <p:sp>
        <p:nvSpPr>
          <p:cNvPr id="115" name="Google Shape;115;p20"/>
          <p:cNvSpPr txBox="1"/>
          <p:nvPr>
            <p:ph idx="1" type="body"/>
          </p:nvPr>
        </p:nvSpPr>
        <p:spPr>
          <a:xfrm>
            <a:off x="311700" y="511800"/>
            <a:ext cx="864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Lora"/>
                <a:ea typeface="Lora"/>
                <a:cs typeface="Lora"/>
                <a:sym typeface="Lora"/>
              </a:rPr>
              <a:t>GBM is sequential and reduces error by maximizing the reduction in bias, unlike RF, which is parallel and </a:t>
            </a:r>
            <a:r>
              <a:rPr b="1" lang="en">
                <a:solidFill>
                  <a:srgbClr val="000000"/>
                </a:solidFill>
                <a:latin typeface="Lora"/>
                <a:ea typeface="Lora"/>
                <a:cs typeface="Lora"/>
                <a:sym typeface="Lora"/>
              </a:rPr>
              <a:t>reduces error by maximizing the reduction in variance. GBM architecture consists of one layer of weak learners followed by another, it however requires hyperparameter tuning. </a:t>
            </a:r>
            <a:r>
              <a:rPr b="1" lang="en">
                <a:solidFill>
                  <a:schemeClr val="dk1"/>
                </a:solidFill>
                <a:latin typeface="Lora"/>
                <a:ea typeface="Lora"/>
                <a:cs typeface="Lora"/>
                <a:sym typeface="Lora"/>
              </a:rPr>
              <a:t>It generally outperforms RF. Weights of individual model is decided by its performance, in case of GBM; which in case of RF is random (simple average).</a:t>
            </a:r>
            <a:endParaRPr/>
          </a:p>
          <a:p>
            <a:pPr indent="0" lvl="0" marL="0" rtl="0" algn="l">
              <a:spcBef>
                <a:spcPts val="1600"/>
              </a:spcBef>
              <a:spcAft>
                <a:spcPts val="1600"/>
              </a:spcAft>
              <a:buNone/>
            </a:pPr>
            <a:r>
              <a:t/>
            </a:r>
            <a:endParaRPr b="1">
              <a:solidFill>
                <a:srgbClr val="000000"/>
              </a:solidFill>
              <a:latin typeface="Lora"/>
              <a:ea typeface="Lora"/>
              <a:cs typeface="Lora"/>
              <a:sym typeface="Lora"/>
            </a:endParaRPr>
          </a:p>
        </p:txBody>
      </p:sp>
      <p:sp>
        <p:nvSpPr>
          <p:cNvPr id="116" name="Google Shape;116;p20"/>
          <p:cNvSpPr txBox="1"/>
          <p:nvPr/>
        </p:nvSpPr>
        <p:spPr>
          <a:xfrm>
            <a:off x="3344675" y="4816050"/>
            <a:ext cx="73413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https://stats.stackexchange.com/questions/173390/gradient-boosting-tree-vs-random-forest</a:t>
            </a:r>
            <a:endParaRPr/>
          </a:p>
        </p:txBody>
      </p:sp>
      <p:pic>
        <p:nvPicPr>
          <p:cNvPr id="117" name="Google Shape;117;p20"/>
          <p:cNvPicPr preferRelativeResize="0"/>
          <p:nvPr/>
        </p:nvPicPr>
        <p:blipFill>
          <a:blip r:embed="rId4">
            <a:alphaModFix/>
          </a:blip>
          <a:stretch>
            <a:fillRect/>
          </a:stretch>
        </p:blipFill>
        <p:spPr>
          <a:xfrm>
            <a:off x="393500" y="2509600"/>
            <a:ext cx="8438800" cy="2306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187375" y="121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Adaptive Boosting (AdaBoost Trees)</a:t>
            </a:r>
            <a:endParaRPr/>
          </a:p>
        </p:txBody>
      </p:sp>
      <p:pic>
        <p:nvPicPr>
          <p:cNvPr id="123" name="Google Shape;123;p21"/>
          <p:cNvPicPr preferRelativeResize="0"/>
          <p:nvPr/>
        </p:nvPicPr>
        <p:blipFill>
          <a:blip r:embed="rId3">
            <a:alphaModFix/>
          </a:blip>
          <a:stretch>
            <a:fillRect/>
          </a:stretch>
        </p:blipFill>
        <p:spPr>
          <a:xfrm>
            <a:off x="187375" y="941575"/>
            <a:ext cx="8769250" cy="3583600"/>
          </a:xfrm>
          <a:prstGeom prst="rect">
            <a:avLst/>
          </a:prstGeom>
          <a:noFill/>
          <a:ln>
            <a:noFill/>
          </a:ln>
        </p:spPr>
      </p:pic>
      <p:sp>
        <p:nvSpPr>
          <p:cNvPr id="124" name="Google Shape;124;p21"/>
          <p:cNvSpPr txBox="1"/>
          <p:nvPr/>
        </p:nvSpPr>
        <p:spPr>
          <a:xfrm>
            <a:off x="396025" y="4772275"/>
            <a:ext cx="88323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4"/>
              </a:rPr>
              <a:t>https://www.researchgate.net/figure/Training-of-an-AdaBoost-classifier-The-first-classifier-trains-on-unweighted-data-then_fig3_306054843</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