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rimo" charset="1" panose="020B0604020202020204"/>
      <p:regular r:id="rId6"/>
      <p:bold r:id="rId7"/>
      <p:italic r:id="rId8"/>
      <p:boldItalic r:id="rId9"/>
    </p:embeddedFont>
    <p:embeddedFont>
      <p:font typeface="Roboto Condensed" charset="1" panose="02000000000000000000"/>
      <p:regular r:id="rId10"/>
      <p:bold r:id="rId11"/>
      <p:italic r:id="rId12"/>
      <p:boldItalic r:id="rId13"/>
    </p:embeddedFont>
    <p:embeddedFont>
      <p:font typeface="Roboto" charset="1" panose="02000000000000000000"/>
      <p:regular r:id="rId14"/>
      <p:bold r:id="rId15"/>
      <p:italic r:id="rId16"/>
      <p:boldItalic r:id="rId17"/>
    </p:embeddedFont>
    <p:embeddedFont>
      <p:font typeface="Abhaya Libre Regular" charset="1" panose="0200050300000000000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https://data.ct.gov/Housing-and-Development/Real-Estate-Sales-2001-2016/5mzw-sjtu" TargetMode="External" Type="http://schemas.openxmlformats.org/officeDocument/2006/relationships/hyperlink"/><Relationship Id="rId4" Target="https://data.ct.gov/browse?tags=mill+rates" TargetMode="External" Type="http://schemas.openxmlformats.org/officeDocument/2006/relationships/hyperlink"/><Relationship Id="rId5" Target="https://data.ct.gov/Housing-and-Development/Affordable-Housing-by-Town-2011-Present/3udy-56vi" TargetMode="External" Type="http://schemas.openxmlformats.org/officeDocument/2006/relationships/hyperlink"/><Relationship Id="rId6" Target="https://github.com/HarshMadhyan/Data-Visualization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5054" t="5429" r="6003" b="542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7086" y="125623"/>
            <a:ext cx="14273829" cy="10035753"/>
            <a:chOff x="0" y="0"/>
            <a:chExt cx="19031772" cy="133810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816674"/>
              <a:ext cx="19031772" cy="7093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806"/>
                </a:lnSpc>
              </a:pPr>
              <a:r>
                <a:rPr lang="en-US" b="true" sz="12551" spc="1418">
                  <a:solidFill>
                    <a:srgbClr val="F2FAFF"/>
                  </a:solidFill>
                  <a:latin typeface="Roboto Condensed"/>
                </a:rPr>
                <a:t>   CONNECTICUT        HOUSING ANALYSIS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282531" y="12620441"/>
              <a:ext cx="16466710" cy="7605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47"/>
                </a:lnSpc>
              </a:pPr>
              <a:r>
                <a:rPr lang="en-US" sz="3274" spc="81">
                  <a:solidFill>
                    <a:srgbClr val="F2FAFF"/>
                  </a:solidFill>
                  <a:latin typeface="Roboto"/>
                </a:rPr>
                <a:t>Harsh Madhyan, Senior Undergraduate, IIT Gandhinagar, India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282531" y="-104775"/>
              <a:ext cx="16466710" cy="2003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71"/>
                </a:lnSpc>
              </a:pPr>
              <a:r>
                <a:rPr lang="en-US" b="false" sz="4256" spc="446">
                  <a:solidFill>
                    <a:srgbClr val="F2FAFF"/>
                  </a:solidFill>
                  <a:latin typeface="Roboto"/>
                </a:rPr>
                <a:t>TRAVELERS STAT-A-THON HOUSING CHALLENGE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1647520" y="2581221"/>
              <a:ext cx="15778699" cy="120151"/>
            </a:xfrm>
            <a:prstGeom prst="rect">
              <a:avLst/>
            </a:prstGeom>
            <a:solidFill>
              <a:srgbClr val="F2FAFF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647520" y="11806237"/>
              <a:ext cx="15778699" cy="120151"/>
            </a:xfrm>
            <a:prstGeom prst="rect">
              <a:avLst/>
            </a:prstGeom>
            <a:solidFill>
              <a:srgbClr val="F2FAFF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5054" t="5429" r="6003" b="542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20457" y="7493000"/>
            <a:ext cx="7532787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5757"/>
                </a:solidFill>
                <a:latin typeface="Abhaya Libre Regular"/>
              </a:rPr>
              <a:t>Thank You 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9507" y="468833"/>
            <a:ext cx="16413586" cy="1569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Abhaya Libre Regular"/>
                <a:hlinkClick r:id="rId3" tooltip="https://data.ct.gov/Housing-and-Development/Real-Estate-Sales-2001-2016/5mzw-sjtu"/>
              </a:rPr>
              <a:t>1) Real estate sales (2001-16) by the State of Connecticut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4307" y="2343150"/>
            <a:ext cx="1641358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Abhaya Libre Regular"/>
                <a:hlinkClick r:id="rId4" tooltip="https://data.ct.gov/browse?tags=mill+rates"/>
              </a:rPr>
              <a:t>2) Mill Rates (2014,'17,'18,'19) by the State of Connecticut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9507" y="3463214"/>
            <a:ext cx="1759468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Abhaya Libre Regular"/>
                <a:hlinkClick r:id="rId5" tooltip="https://data.ct.gov/Housing-and-Development/Affordable-Housing-by-Town-2011-Present/3udy-56vi"/>
              </a:rPr>
              <a:t>3) Affordable Housing by Town 2001-16 by the State of Connecticut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55047" y="4705350"/>
            <a:ext cx="5282505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Abhaya Libre Regular"/>
              </a:rPr>
              <a:t>Codes &amp; Data Analysis: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4727" y="5949315"/>
            <a:ext cx="15525750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Abhaya Libre Regular"/>
                <a:hlinkClick r:id="rId6" tooltip="https://github.com/HarshMadhyan/Data-Visualization"/>
              </a:rPr>
              <a:t>https://github.com/HarshMadhyan/Data-Visualization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83882" y="150698"/>
            <a:ext cx="7005935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Abhaya Libre Regular"/>
              </a:rPr>
              <a:t>References (Links embedded):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5054" t="5429" r="6003" b="542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2901" t="144" r="0" b="1292"/>
          <a:stretch>
            <a:fillRect/>
          </a:stretch>
        </p:blipFill>
        <p:spPr>
          <a:xfrm flipH="false" flipV="false" rot="0">
            <a:off x="293900" y="1325974"/>
            <a:ext cx="17700201" cy="896102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306705"/>
            <a:ext cx="1372760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bhaya Libre Regular"/>
              </a:rPr>
              <a:t>                    How did Sale Price affect demand for Housing?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5054" t="5429" r="6003" b="542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851" t="0" r="851" b="0"/>
          <a:stretch>
            <a:fillRect/>
          </a:stretch>
        </p:blipFill>
        <p:spPr>
          <a:xfrm flipH="false" flipV="false" rot="0">
            <a:off x="0" y="252797"/>
            <a:ext cx="17970061" cy="9392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5054" t="5429" r="6003" b="542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864" t="0" r="3062" b="0"/>
          <a:stretch>
            <a:fillRect/>
          </a:stretch>
        </p:blipFill>
        <p:spPr>
          <a:xfrm flipH="false" flipV="false" rot="0">
            <a:off x="114558" y="1948026"/>
            <a:ext cx="18058884" cy="639094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-381000" y="624840"/>
            <a:ext cx="6798394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bhaya Libre Regular"/>
              </a:rPr>
              <a:t>Going a step deeper...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5054" t="5429" r="6003" b="542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213" t="0" r="213" b="0"/>
          <a:stretch>
            <a:fillRect/>
          </a:stretch>
        </p:blipFill>
        <p:spPr>
          <a:xfrm flipH="false" flipV="false" rot="0">
            <a:off x="0" y="1373309"/>
            <a:ext cx="18159778" cy="891369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38325" y="306705"/>
            <a:ext cx="1556385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bhaya Libre Regular"/>
              </a:rPr>
              <a:t>How did Assisted Units affect Housing Sales?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5054" t="5429" r="6003" b="542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230" t="646" r="1487" b="0"/>
          <a:stretch>
            <a:fillRect/>
          </a:stretch>
        </p:blipFill>
        <p:spPr>
          <a:xfrm flipH="false" flipV="false" rot="0">
            <a:off x="1572357" y="113528"/>
            <a:ext cx="15219485" cy="10250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5054" t="5429" r="6003" b="542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454" r="0" b="454"/>
          <a:stretch>
            <a:fillRect/>
          </a:stretch>
        </p:blipFill>
        <p:spPr>
          <a:xfrm flipH="false" flipV="false" rot="0">
            <a:off x="10077145" y="0"/>
            <a:ext cx="8210855" cy="53699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321313" y="5143500"/>
            <a:ext cx="7704241" cy="510406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495" r="0" b="495"/>
          <a:stretch>
            <a:fillRect/>
          </a:stretch>
        </p:blipFill>
        <p:spPr>
          <a:xfrm flipH="false" flipV="false" rot="0">
            <a:off x="329252" y="-39912"/>
            <a:ext cx="7984121" cy="52568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5054" t="5429" r="6003" b="542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0960" y="1575947"/>
            <a:ext cx="18237040" cy="768235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00100" y="306705"/>
            <a:ext cx="1721167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bhaya Libre Regular"/>
              </a:rPr>
              <a:t>Increasing Tax Rate (FY 2014 &lt; FY 2017 &lt; FY 2019) and its implications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5054" t="5429" r="6003" b="542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79459" y="624840"/>
            <a:ext cx="1676027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bhaya Libre Regular"/>
              </a:rPr>
              <a:t>How did CHFA Mortgage and Sale Price Variation affect Affordability?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0" y="2043283"/>
            <a:ext cx="18376880" cy="69143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DADXrGlZmYY</dc:identifier>
  <dcterms:modified xsi:type="dcterms:W3CDTF">2011-08-01T06:04:30Z</dcterms:modified>
  <cp:revision>1</cp:revision>
  <dc:title>Stat-a-thon_Xplorers</dc:title>
</cp:coreProperties>
</file>