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95" r:id="rId2"/>
    <p:sldId id="296" r:id="rId3"/>
    <p:sldId id="297" r:id="rId4"/>
    <p:sldId id="298" r:id="rId5"/>
    <p:sldId id="299" r:id="rId6"/>
    <p:sldId id="300" r:id="rId7"/>
    <p:sldId id="301" r:id="rId8"/>
    <p:sldId id="302" r:id="rId9"/>
    <p:sldId id="303" r:id="rId10"/>
    <p:sldId id="258" r:id="rId11"/>
    <p:sldId id="304" r:id="rId12"/>
    <p:sldId id="305" r:id="rId13"/>
    <p:sldId id="311" r:id="rId14"/>
    <p:sldId id="312" r:id="rId15"/>
    <p:sldId id="306" r:id="rId16"/>
    <p:sldId id="307" r:id="rId17"/>
    <p:sldId id="313" r:id="rId18"/>
    <p:sldId id="314" r:id="rId19"/>
    <p:sldId id="308" r:id="rId20"/>
    <p:sldId id="309" r:id="rId21"/>
    <p:sldId id="310" r:id="rId22"/>
  </p:sldIdLst>
  <p:sldSz cx="9144000" cy="5143500" type="screen16x9"/>
  <p:notesSz cx="6858000" cy="9144000"/>
  <p:embeddedFontLst>
    <p:embeddedFont>
      <p:font typeface="Cousine"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017c7e61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23017c7e61_7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58436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148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017c7e61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23017c7e61_7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5529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35aa590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1235aa5903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99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017c7e61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23017c7e61_7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08024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35aa590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1235aa5903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9971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017c7e61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23017c7e61_7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6935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35aa590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1235aa5903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16905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017c7e61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23017c7e61_7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7607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600"/>
              </a:spcBef>
              <a:spcAft>
                <a:spcPts val="0"/>
              </a:spcAft>
              <a:buClr>
                <a:schemeClr val="dk1"/>
              </a:buClr>
              <a:buSzPts val="1500"/>
              <a:buFont typeface="Cousine"/>
              <a:buChar char="●"/>
            </a:pPr>
            <a:r>
              <a:rPr lang="en" sz="1500">
                <a:solidFill>
                  <a:schemeClr val="dk1"/>
                </a:solidFill>
                <a:latin typeface="Cousine"/>
                <a:ea typeface="Cousine"/>
                <a:cs typeface="Cousine"/>
                <a:sym typeface="Cousine"/>
              </a:rPr>
              <a:t>Literature Review</a:t>
            </a:r>
            <a:endParaRPr sz="1500">
              <a:solidFill>
                <a:schemeClr val="dk1"/>
              </a:solidFill>
              <a:latin typeface="Cousine"/>
              <a:ea typeface="Cousine"/>
              <a:cs typeface="Cousine"/>
              <a:sym typeface="Cousine"/>
            </a:endParaRPr>
          </a:p>
          <a:p>
            <a:pPr marL="457200" lvl="0" indent="-323850" algn="l" rtl="0">
              <a:lnSpc>
                <a:spcPct val="100000"/>
              </a:lnSpc>
              <a:spcBef>
                <a:spcPts val="0"/>
              </a:spcBef>
              <a:spcAft>
                <a:spcPts val="0"/>
              </a:spcAft>
              <a:buClr>
                <a:schemeClr val="dk1"/>
              </a:buClr>
              <a:buSzPts val="1500"/>
              <a:buFont typeface="Cousine"/>
              <a:buChar char="●"/>
            </a:pPr>
            <a:r>
              <a:rPr lang="en" sz="1500">
                <a:solidFill>
                  <a:schemeClr val="dk1"/>
                </a:solidFill>
                <a:latin typeface="Cousine"/>
                <a:ea typeface="Cousine"/>
                <a:cs typeface="Cousine"/>
                <a:sym typeface="Cousine"/>
              </a:rPr>
              <a:t>Design</a:t>
            </a:r>
            <a:endParaRPr sz="1500">
              <a:solidFill>
                <a:schemeClr val="dk1"/>
              </a:solidFill>
              <a:latin typeface="Cousine"/>
              <a:ea typeface="Cousine"/>
              <a:cs typeface="Cousine"/>
              <a:sym typeface="Cousine"/>
            </a:endParaRPr>
          </a:p>
          <a:p>
            <a:pPr marL="457200" lvl="0" indent="-323850" algn="l" rtl="0">
              <a:lnSpc>
                <a:spcPct val="100000"/>
              </a:lnSpc>
              <a:spcBef>
                <a:spcPts val="0"/>
              </a:spcBef>
              <a:spcAft>
                <a:spcPts val="0"/>
              </a:spcAft>
              <a:buClr>
                <a:schemeClr val="dk1"/>
              </a:buClr>
              <a:buSzPts val="1500"/>
              <a:buFont typeface="Cousine"/>
              <a:buChar char="●"/>
            </a:pPr>
            <a:r>
              <a:rPr lang="en" sz="1500">
                <a:solidFill>
                  <a:schemeClr val="dk1"/>
                </a:solidFill>
                <a:latin typeface="Cousine"/>
                <a:ea typeface="Cousine"/>
                <a:cs typeface="Cousine"/>
                <a:sym typeface="Cousine"/>
              </a:rPr>
              <a:t>Methodology</a:t>
            </a:r>
            <a:endParaRPr sz="1500">
              <a:solidFill>
                <a:schemeClr val="dk1"/>
              </a:solidFill>
              <a:latin typeface="Cousine"/>
              <a:ea typeface="Cousine"/>
              <a:cs typeface="Cousine"/>
              <a:sym typeface="Cousine"/>
            </a:endParaRPr>
          </a:p>
          <a:p>
            <a:pPr marL="457200" lvl="0" indent="-323850" algn="l" rtl="0">
              <a:lnSpc>
                <a:spcPct val="100000"/>
              </a:lnSpc>
              <a:spcBef>
                <a:spcPts val="0"/>
              </a:spcBef>
              <a:spcAft>
                <a:spcPts val="0"/>
              </a:spcAft>
              <a:buClr>
                <a:schemeClr val="dk1"/>
              </a:buClr>
              <a:buSzPts val="1500"/>
              <a:buFont typeface="Cousine"/>
              <a:buChar char="●"/>
            </a:pPr>
            <a:r>
              <a:rPr lang="en" sz="1500">
                <a:solidFill>
                  <a:schemeClr val="dk1"/>
                </a:solidFill>
                <a:latin typeface="Cousine"/>
                <a:ea typeface="Cousine"/>
                <a:cs typeface="Cousine"/>
                <a:sym typeface="Cousine"/>
              </a:rPr>
              <a:t>Implementation</a:t>
            </a:r>
            <a:endParaRPr sz="1500">
              <a:solidFill>
                <a:schemeClr val="dk1"/>
              </a:solidFill>
              <a:latin typeface="Cousine"/>
              <a:ea typeface="Cousine"/>
              <a:cs typeface="Cousine"/>
              <a:sym typeface="Cousine"/>
            </a:endParaRPr>
          </a:p>
          <a:p>
            <a:pPr marL="457200" lvl="0" indent="-323850" algn="l" rtl="0">
              <a:lnSpc>
                <a:spcPct val="100000"/>
              </a:lnSpc>
              <a:spcBef>
                <a:spcPts val="0"/>
              </a:spcBef>
              <a:spcAft>
                <a:spcPts val="0"/>
              </a:spcAft>
              <a:buClr>
                <a:schemeClr val="dk1"/>
              </a:buClr>
              <a:buSzPts val="1500"/>
              <a:buFont typeface="Cousine"/>
              <a:buChar char="●"/>
            </a:pPr>
            <a:r>
              <a:rPr lang="en" sz="1500">
                <a:solidFill>
                  <a:schemeClr val="dk1"/>
                </a:solidFill>
                <a:latin typeface="Cousine"/>
                <a:ea typeface="Cousine"/>
                <a:cs typeface="Cousine"/>
                <a:sym typeface="Cousine"/>
              </a:rPr>
              <a:t>Results and Conclusion</a:t>
            </a:r>
            <a:endParaRPr sz="1500">
              <a:solidFill>
                <a:schemeClr val="dk1"/>
              </a:solidFill>
              <a:latin typeface="Cousine"/>
              <a:ea typeface="Cousine"/>
              <a:cs typeface="Cousine"/>
              <a:sym typeface="Cousine"/>
            </a:endParaRPr>
          </a:p>
          <a:p>
            <a:pPr marL="457200" lvl="0" indent="-323850" algn="l" rtl="0">
              <a:lnSpc>
                <a:spcPct val="100000"/>
              </a:lnSpc>
              <a:spcBef>
                <a:spcPts val="0"/>
              </a:spcBef>
              <a:spcAft>
                <a:spcPts val="0"/>
              </a:spcAft>
              <a:buClr>
                <a:schemeClr val="dk1"/>
              </a:buClr>
              <a:buSzPts val="1500"/>
              <a:buFont typeface="Cousine"/>
              <a:buChar char="●"/>
            </a:pPr>
            <a:r>
              <a:rPr lang="en" sz="1500">
                <a:solidFill>
                  <a:schemeClr val="dk1"/>
                </a:solidFill>
                <a:latin typeface="Cousine"/>
                <a:ea typeface="Cousine"/>
                <a:cs typeface="Cousine"/>
                <a:sym typeface="Cousine"/>
              </a:rPr>
              <a:t>Contributions</a:t>
            </a:r>
            <a:endParaRPr sz="1500">
              <a:solidFill>
                <a:schemeClr val="dk1"/>
              </a:solidFill>
              <a:latin typeface="Cousine"/>
              <a:ea typeface="Cousine"/>
              <a:cs typeface="Cousine"/>
              <a:sym typeface="Cousine"/>
            </a:endParaRPr>
          </a:p>
          <a:p>
            <a:pPr marL="457200" lvl="0" indent="-323850" algn="l" rtl="0">
              <a:lnSpc>
                <a:spcPct val="100000"/>
              </a:lnSpc>
              <a:spcBef>
                <a:spcPts val="0"/>
              </a:spcBef>
              <a:spcAft>
                <a:spcPts val="0"/>
              </a:spcAft>
              <a:buClr>
                <a:schemeClr val="dk1"/>
              </a:buClr>
              <a:buSzPts val="1500"/>
              <a:buFont typeface="Cousine"/>
              <a:buChar char="●"/>
            </a:pPr>
            <a:r>
              <a:rPr lang="en" sz="1500">
                <a:solidFill>
                  <a:schemeClr val="dk1"/>
                </a:solidFill>
                <a:latin typeface="Cousine"/>
                <a:ea typeface="Cousine"/>
                <a:cs typeface="Cousine"/>
                <a:sym typeface="Cousine"/>
              </a:rPr>
              <a:t>Future Work</a:t>
            </a:r>
            <a:endParaRPr sz="1500">
              <a:solidFill>
                <a:schemeClr val="dk1"/>
              </a:solidFill>
              <a:latin typeface="Cousine"/>
              <a:ea typeface="Cousine"/>
              <a:cs typeface="Cousine"/>
              <a:sym typeface="Cousine"/>
            </a:endParaRPr>
          </a:p>
          <a:p>
            <a:pPr marL="457200" lvl="0" indent="-323850" algn="l" rtl="0">
              <a:lnSpc>
                <a:spcPct val="100000"/>
              </a:lnSpc>
              <a:spcBef>
                <a:spcPts val="0"/>
              </a:spcBef>
              <a:spcAft>
                <a:spcPts val="0"/>
              </a:spcAft>
              <a:buClr>
                <a:schemeClr val="dk1"/>
              </a:buClr>
              <a:buSzPts val="1500"/>
              <a:buFont typeface="Cousine"/>
              <a:buChar char="●"/>
            </a:pPr>
            <a:r>
              <a:rPr lang="en" sz="1500">
                <a:solidFill>
                  <a:schemeClr val="dk1"/>
                </a:solidFill>
                <a:latin typeface="Cousine"/>
                <a:ea typeface="Cousine"/>
                <a:cs typeface="Cousine"/>
                <a:sym typeface="Cousine"/>
              </a:rPr>
              <a:t>References</a:t>
            </a:r>
            <a:endParaRPr sz="1500">
              <a:solidFill>
                <a:schemeClr val="dk1"/>
              </a:solidFill>
              <a:latin typeface="Cousine"/>
              <a:ea typeface="Cousine"/>
              <a:cs typeface="Cousine"/>
              <a:sym typeface="Cousine"/>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35aa590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1235aa5903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999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3017c7e61_7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123017c7e61_7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017c7e61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23017c7e61_7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3017c7e61_7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123017c7e61_7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3017c7e61_7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23017c7e61_7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3017c7e61_7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123017c7e61_7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1026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017c7e61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23017c7e61_7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3017c7e61_7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123017c7e61_7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1564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017c7e61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23017c7e61_7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9">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streamlit.io/" TargetMode="External"/><Relationship Id="rId7" Type="http://schemas.openxmlformats.org/officeDocument/2006/relationships/hyperlink" Target="https://www.w3schools.com/python"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www.w3schools.com/python/matplotlib_pyplot.asp/" TargetMode="External"/><Relationship Id="rId5" Type="http://schemas.openxmlformats.org/officeDocument/2006/relationships/hyperlink" Target="https://www.udemy.com/course/the-data-science-course-complete-data-science-bootcamp/" TargetMode="External"/><Relationship Id="rId4" Type="http://schemas.openxmlformats.org/officeDocument/2006/relationships/hyperlink" Target="https://www.udemy.com/course/ultimate-python-tutoria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9"/>
          <p:cNvSpPr txBox="1">
            <a:spLocks noGrp="1"/>
          </p:cNvSpPr>
          <p:nvPr>
            <p:ph type="ctrTitle"/>
          </p:nvPr>
        </p:nvSpPr>
        <p:spPr>
          <a:xfrm>
            <a:off x="965700" y="2651164"/>
            <a:ext cx="721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400" dirty="0"/>
              <a:t>Major Project Presentation</a:t>
            </a:r>
            <a:endParaRPr sz="3400" dirty="0"/>
          </a:p>
          <a:p>
            <a:pPr marL="0" lvl="0" indent="0" algn="l" rtl="0">
              <a:lnSpc>
                <a:spcPct val="100000"/>
              </a:lnSpc>
              <a:spcBef>
                <a:spcPts val="0"/>
              </a:spcBef>
              <a:spcAft>
                <a:spcPts val="0"/>
              </a:spcAft>
              <a:buSzPts val="4800"/>
              <a:buNone/>
            </a:pPr>
            <a:r>
              <a:rPr lang="en" sz="4500" dirty="0"/>
              <a:t>Project number: 14</a:t>
            </a:r>
            <a:endParaRPr sz="4500" dirty="0"/>
          </a:p>
          <a:p>
            <a:pPr marL="0" lvl="0" indent="0" algn="l" rtl="0">
              <a:lnSpc>
                <a:spcPct val="100000"/>
              </a:lnSpc>
              <a:spcBef>
                <a:spcPts val="0"/>
              </a:spcBef>
              <a:spcAft>
                <a:spcPts val="0"/>
              </a:spcAft>
              <a:buSzPts val="4800"/>
              <a:buNone/>
            </a:pPr>
            <a:endParaRPr sz="3600" dirty="0"/>
          </a:p>
          <a:p>
            <a:pPr marL="0" lvl="0" indent="0" algn="ctr" rtl="0">
              <a:lnSpc>
                <a:spcPct val="100000"/>
              </a:lnSpc>
              <a:spcBef>
                <a:spcPts val="0"/>
              </a:spcBef>
              <a:spcAft>
                <a:spcPts val="0"/>
              </a:spcAft>
              <a:buSzPts val="4800"/>
              <a:buNone/>
            </a:pPr>
            <a:r>
              <a:rPr lang="en-IN" sz="3600" dirty="0" err="1"/>
              <a:t>Whatsapp</a:t>
            </a:r>
            <a:r>
              <a:rPr lang="en-IN" sz="3600" dirty="0"/>
              <a:t> Chat Analyzer </a:t>
            </a:r>
            <a:endParaRPr sz="3600" dirty="0"/>
          </a:p>
          <a:p>
            <a:pPr marL="0" lvl="0" indent="0" algn="l" rtl="0">
              <a:lnSpc>
                <a:spcPct val="100000"/>
              </a:lnSpc>
              <a:spcBef>
                <a:spcPts val="0"/>
              </a:spcBef>
              <a:spcAft>
                <a:spcPts val="0"/>
              </a:spcAft>
              <a:buSzPts val="4800"/>
              <a:buNone/>
            </a:pPr>
            <a:endParaRPr sz="500" dirty="0"/>
          </a:p>
          <a:p>
            <a:pPr marL="0" lvl="0" indent="0" algn="l" rtl="0">
              <a:lnSpc>
                <a:spcPct val="100000"/>
              </a:lnSpc>
              <a:spcBef>
                <a:spcPts val="0"/>
              </a:spcBef>
              <a:spcAft>
                <a:spcPts val="0"/>
              </a:spcAft>
              <a:buSzPts val="4800"/>
              <a:buNone/>
            </a:pPr>
            <a:r>
              <a:rPr lang="en" sz="2500" dirty="0"/>
              <a:t>Project Guide: Dr. Kunj Bihari Meena</a:t>
            </a:r>
            <a:endParaRPr sz="2500" dirty="0"/>
          </a:p>
          <a:p>
            <a:pPr marL="0" lvl="0" indent="0" algn="l" rtl="0">
              <a:lnSpc>
                <a:spcPct val="100000"/>
              </a:lnSpc>
              <a:spcBef>
                <a:spcPts val="0"/>
              </a:spcBef>
              <a:spcAft>
                <a:spcPts val="0"/>
              </a:spcAft>
              <a:buSzPts val="4800"/>
              <a:buNone/>
            </a:pPr>
            <a:endParaRPr sz="2200" dirty="0"/>
          </a:p>
        </p:txBody>
      </p:sp>
      <p:sp>
        <p:nvSpPr>
          <p:cNvPr id="60" name="Google Shape;60;p9"/>
          <p:cNvSpPr txBox="1"/>
          <p:nvPr/>
        </p:nvSpPr>
        <p:spPr>
          <a:xfrm>
            <a:off x="1041375" y="3434700"/>
            <a:ext cx="7536300" cy="846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4800"/>
              <a:buFont typeface="Arial"/>
              <a:buNone/>
            </a:pPr>
            <a:r>
              <a:rPr lang="en" sz="1700" b="1" dirty="0">
                <a:solidFill>
                  <a:schemeClr val="lt1"/>
                </a:solidFill>
                <a:latin typeface="Cousine"/>
                <a:ea typeface="Cousine"/>
                <a:cs typeface="Cousine"/>
                <a:sym typeface="Cousine"/>
              </a:rPr>
              <a:t>Harsh Marolia  191B115	Yash Roopchandani  191B293</a:t>
            </a:r>
            <a:endParaRPr sz="1700" b="1" dirty="0">
              <a:solidFill>
                <a:schemeClr val="lt1"/>
              </a:solidFill>
              <a:latin typeface="Cousine"/>
              <a:ea typeface="Cousine"/>
              <a:cs typeface="Cousine"/>
              <a:sym typeface="Cousine"/>
            </a:endParaRPr>
          </a:p>
          <a:p>
            <a:pPr marL="0" lvl="0" indent="0" algn="l" rtl="0">
              <a:spcBef>
                <a:spcPts val="0"/>
              </a:spcBef>
              <a:spcAft>
                <a:spcPts val="0"/>
              </a:spcAft>
              <a:buClr>
                <a:schemeClr val="dk1"/>
              </a:buClr>
              <a:buSzPts val="4800"/>
              <a:buFont typeface="Arial"/>
              <a:buNone/>
            </a:pPr>
            <a:r>
              <a:rPr lang="en" sz="1700" b="1" dirty="0">
                <a:solidFill>
                  <a:schemeClr val="lt1"/>
                </a:solidFill>
                <a:latin typeface="Cousine"/>
                <a:ea typeface="Cousine"/>
                <a:cs typeface="Cousine"/>
                <a:sym typeface="Cousine"/>
              </a:rPr>
              <a:t>Nikhil Mishra  191B314	Dinkar Pandey	 191B099</a:t>
            </a:r>
            <a:endParaRPr sz="1700" b="1" dirty="0">
              <a:solidFill>
                <a:schemeClr val="lt1"/>
              </a:solidFill>
              <a:latin typeface="Cousine"/>
              <a:ea typeface="Cousine"/>
              <a:cs typeface="Cousine"/>
              <a:sym typeface="Cousine"/>
            </a:endParaRPr>
          </a:p>
          <a:p>
            <a:pPr marL="0" lvl="0" indent="0" algn="l" rtl="0">
              <a:spcBef>
                <a:spcPts val="0"/>
              </a:spcBef>
              <a:spcAft>
                <a:spcPts val="0"/>
              </a:spcAft>
              <a:buClr>
                <a:schemeClr val="dk1"/>
              </a:buClr>
              <a:buSzPts val="4800"/>
              <a:buFont typeface="Arial"/>
              <a:buNone/>
            </a:pPr>
            <a:endParaRPr sz="900" dirty="0">
              <a:latin typeface="Cousine"/>
              <a:ea typeface="Cousine"/>
              <a:cs typeface="Cousine"/>
              <a:sym typeface="Cousi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6125804" y="2334470"/>
            <a:ext cx="2174335" cy="2111735"/>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88" name="Google Shape;88;p13"/>
          <p:cNvSpPr txBox="1">
            <a:spLocks noGrp="1"/>
          </p:cNvSpPr>
          <p:nvPr>
            <p:ph type="subTitle" idx="4294967295"/>
          </p:nvPr>
        </p:nvSpPr>
        <p:spPr>
          <a:xfrm>
            <a:off x="553978" y="416046"/>
            <a:ext cx="406614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3600" dirty="0"/>
              <a:t>Language Used-</a:t>
            </a:r>
          </a:p>
          <a:p>
            <a:pPr marL="0" lvl="0" indent="0" algn="l" rtl="0">
              <a:spcBef>
                <a:spcPts val="600"/>
              </a:spcBef>
              <a:spcAft>
                <a:spcPts val="0"/>
              </a:spcAft>
              <a:buNone/>
            </a:pPr>
            <a:endParaRPr lang="en-IN" sz="3600" dirty="0"/>
          </a:p>
          <a:p>
            <a:pPr marL="0" indent="0">
              <a:buNone/>
            </a:pPr>
            <a:r>
              <a:rPr lang="en-IN" sz="2500" dirty="0"/>
              <a:t>Technology Used-</a:t>
            </a:r>
          </a:p>
          <a:p>
            <a:pPr marL="0" lvl="0" indent="0" algn="l" rtl="0">
              <a:spcBef>
                <a:spcPts val="600"/>
              </a:spcBef>
              <a:spcAft>
                <a:spcPts val="0"/>
              </a:spcAft>
              <a:buNone/>
            </a:pPr>
            <a:endParaRPr lang="en-IN" sz="3600" dirty="0"/>
          </a:p>
        </p:txBody>
      </p:sp>
      <p:sp>
        <p:nvSpPr>
          <p:cNvPr id="89" name="Google Shape;89;p13"/>
          <p:cNvSpPr txBox="1">
            <a:spLocks noGrp="1"/>
          </p:cNvSpPr>
          <p:nvPr>
            <p:ph type="body" idx="4294967295"/>
          </p:nvPr>
        </p:nvSpPr>
        <p:spPr>
          <a:xfrm>
            <a:off x="4572000" y="594141"/>
            <a:ext cx="1381090" cy="60670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000" dirty="0"/>
              <a:t>Python</a:t>
            </a:r>
          </a:p>
          <a:p>
            <a:pPr marL="0" lvl="0" indent="0" algn="l" rtl="0">
              <a:spcBef>
                <a:spcPts val="600"/>
              </a:spcBef>
              <a:spcAft>
                <a:spcPts val="0"/>
              </a:spcAft>
              <a:buNone/>
            </a:pPr>
            <a:endParaRPr lang="en-IN" sz="1800" dirty="0"/>
          </a:p>
          <a:p>
            <a:pPr marL="0" lvl="0" indent="0" algn="l" rtl="0">
              <a:spcBef>
                <a:spcPts val="600"/>
              </a:spcBef>
              <a:spcAft>
                <a:spcPts val="0"/>
              </a:spcAft>
              <a:buNone/>
            </a:pPr>
            <a:endParaRPr lang="en-IN" sz="1800" dirty="0"/>
          </a:p>
        </p:txBody>
      </p:sp>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028" name="Picture 4" descr="python 기초] 이미지 다운 받기(requests, urllib.request)">
            <a:extLst>
              <a:ext uri="{FF2B5EF4-FFF2-40B4-BE49-F238E27FC236}">
                <a16:creationId xmlns:a16="http://schemas.microsoft.com/office/drawing/2014/main" id="{95A5C5F6-6FAD-CCE4-676F-43D39458C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884" y="2709844"/>
            <a:ext cx="1688134" cy="172483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9;p13">
            <a:extLst>
              <a:ext uri="{FF2B5EF4-FFF2-40B4-BE49-F238E27FC236}">
                <a16:creationId xmlns:a16="http://schemas.microsoft.com/office/drawing/2014/main" id="{7DD91260-E476-3408-8681-0061F8AEA47A}"/>
              </a:ext>
            </a:extLst>
          </p:cNvPr>
          <p:cNvSpPr txBox="1">
            <a:spLocks/>
          </p:cNvSpPr>
          <p:nvPr/>
        </p:nvSpPr>
        <p:spPr>
          <a:xfrm>
            <a:off x="3715998" y="1743893"/>
            <a:ext cx="1808240" cy="29835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marR="0" indent="0" algn="l" rtl="0">
              <a:spcBef>
                <a:spcPts val="600"/>
              </a:spcBef>
              <a:spcAft>
                <a:spcPts val="0"/>
              </a:spcAft>
              <a:buNone/>
            </a:pPr>
            <a:r>
              <a:rPr lang="en-IN" sz="2000" b="0" i="0" dirty="0">
                <a:solidFill>
                  <a:srgbClr val="FFFFFF"/>
                </a:solidFill>
                <a:effectLst/>
                <a:latin typeface="Cousine" panose="020B0604020202020204" charset="0"/>
                <a:ea typeface="Cousine" panose="020B0604020202020204" charset="0"/>
                <a:cs typeface="Cousine" panose="020B0604020202020204" charset="0"/>
              </a:rPr>
              <a:t>PyCharm</a:t>
            </a:r>
          </a:p>
          <a:p>
            <a:pPr marL="0" marR="0" indent="0" algn="l" rtl="0">
              <a:spcBef>
                <a:spcPts val="600"/>
              </a:spcBef>
              <a:spcAft>
                <a:spcPts val="0"/>
              </a:spcAft>
              <a:buNone/>
            </a:pPr>
            <a:r>
              <a:rPr lang="en-IN" sz="2000" dirty="0">
                <a:effectLst/>
              </a:rPr>
              <a:t>Pandas</a:t>
            </a:r>
          </a:p>
          <a:p>
            <a:pPr marL="0" marR="0" indent="0" algn="l" rtl="0">
              <a:spcBef>
                <a:spcPts val="600"/>
              </a:spcBef>
              <a:spcAft>
                <a:spcPts val="0"/>
              </a:spcAft>
              <a:buNone/>
            </a:pPr>
            <a:r>
              <a:rPr lang="en-IN" sz="2000" dirty="0">
                <a:effectLst/>
              </a:rPr>
              <a:t>NumPy</a:t>
            </a:r>
          </a:p>
          <a:p>
            <a:pPr marL="0" marR="0" indent="0" algn="l" rtl="0">
              <a:spcBef>
                <a:spcPts val="600"/>
              </a:spcBef>
              <a:spcAft>
                <a:spcPts val="0"/>
              </a:spcAft>
              <a:buNone/>
            </a:pPr>
            <a:r>
              <a:rPr lang="en-IN" sz="2000" dirty="0">
                <a:effectLst/>
              </a:rPr>
              <a:t>Matplotlib</a:t>
            </a:r>
          </a:p>
          <a:p>
            <a:pPr marL="0" marR="0" indent="0" algn="l" rtl="0">
              <a:spcBef>
                <a:spcPts val="600"/>
              </a:spcBef>
              <a:spcAft>
                <a:spcPts val="0"/>
              </a:spcAft>
              <a:buNone/>
            </a:pPr>
            <a:r>
              <a:rPr lang="en-IN" sz="2000" dirty="0">
                <a:effectLst/>
              </a:rPr>
              <a:t>Seaborn</a:t>
            </a:r>
          </a:p>
          <a:p>
            <a:pPr marL="0" marR="0" indent="0" algn="l" rtl="0">
              <a:spcBef>
                <a:spcPts val="600"/>
              </a:spcBef>
              <a:spcAft>
                <a:spcPts val="0"/>
              </a:spcAft>
              <a:buNone/>
            </a:pPr>
            <a:r>
              <a:rPr lang="en-IN" sz="2000" dirty="0" err="1">
                <a:effectLst/>
              </a:rPr>
              <a:t>Streamlit</a:t>
            </a:r>
            <a:endParaRPr lang="en-IN" sz="2000" dirty="0">
              <a:effectLst/>
            </a:endParaRPr>
          </a:p>
          <a:p>
            <a:pPr marL="0" marR="0" indent="0" algn="l" rtl="0">
              <a:spcBef>
                <a:spcPts val="600"/>
              </a:spcBef>
              <a:spcAft>
                <a:spcPts val="0"/>
              </a:spcAft>
              <a:buNone/>
            </a:pPr>
            <a:r>
              <a:rPr lang="en-IN" sz="2000" dirty="0">
                <a:effectLst/>
              </a:rPr>
              <a:t>WhatsApp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dirty="0">
                <a:solidFill>
                  <a:schemeClr val="accent3"/>
                </a:solidFill>
              </a:rPr>
              <a:t>5</a:t>
            </a:r>
            <a:endParaRPr sz="6000" dirty="0">
              <a:solidFill>
                <a:schemeClr val="accent3"/>
              </a:solidFill>
            </a:endParaRPr>
          </a:p>
          <a:p>
            <a:pPr marL="0" lvl="0" indent="0" algn="l" rtl="0">
              <a:lnSpc>
                <a:spcPct val="100000"/>
              </a:lnSpc>
              <a:spcBef>
                <a:spcPts val="0"/>
              </a:spcBef>
              <a:spcAft>
                <a:spcPts val="0"/>
              </a:spcAft>
              <a:buSzPts val="3600"/>
              <a:buNone/>
            </a:pPr>
            <a:r>
              <a:rPr lang="en-IN" dirty="0"/>
              <a:t>Flowchart</a:t>
            </a:r>
            <a:endParaRPr dirty="0"/>
          </a:p>
        </p:txBody>
      </p:sp>
      <p:sp>
        <p:nvSpPr>
          <p:cNvPr id="73" name="Google Shape;73;p11"/>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dirty="0"/>
              <a:t>Let’s get to know the project better.</a:t>
            </a:r>
            <a:endParaRPr dirty="0"/>
          </a:p>
        </p:txBody>
      </p:sp>
      <p:sp>
        <p:nvSpPr>
          <p:cNvPr id="74" name="Google Shape;74;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extLst>
      <p:ext uri="{BB962C8B-B14F-4D97-AF65-F5344CB8AC3E}">
        <p14:creationId xmlns:p14="http://schemas.microsoft.com/office/powerpoint/2010/main" val="208077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PROCESS IS EASY</a:t>
            </a:r>
            <a:endParaRPr dirty="0"/>
          </a:p>
        </p:txBody>
      </p:sp>
      <p:cxnSp>
        <p:nvCxnSpPr>
          <p:cNvPr id="260" name="Google Shape;260;p27"/>
          <p:cNvCxnSpPr>
            <a:cxnSpLocks/>
            <a:stCxn id="261" idx="2"/>
            <a:endCxn id="2" idx="0"/>
          </p:cNvCxnSpPr>
          <p:nvPr/>
        </p:nvCxnSpPr>
        <p:spPr>
          <a:xfrm flipH="1">
            <a:off x="4913243" y="1861763"/>
            <a:ext cx="1" cy="335377"/>
          </a:xfrm>
          <a:prstGeom prst="straightConnector1">
            <a:avLst/>
          </a:prstGeom>
          <a:noFill/>
          <a:ln w="9525" cap="rnd" cmpd="sng">
            <a:solidFill>
              <a:srgbClr val="FFFFFF"/>
            </a:solidFill>
            <a:prstDash val="solid"/>
            <a:round/>
            <a:headEnd type="oval" w="lg" len="lg"/>
            <a:tailEnd type="triangle" w="lg" len="lg"/>
          </a:ln>
        </p:spPr>
      </p:cxnSp>
      <p:cxnSp>
        <p:nvCxnSpPr>
          <p:cNvPr id="262" name="Google Shape;262;p27"/>
          <p:cNvCxnSpPr>
            <a:cxnSpLocks/>
            <a:stCxn id="2" idx="2"/>
            <a:endCxn id="3" idx="0"/>
          </p:cNvCxnSpPr>
          <p:nvPr/>
        </p:nvCxnSpPr>
        <p:spPr>
          <a:xfrm flipH="1">
            <a:off x="4913242" y="3041072"/>
            <a:ext cx="1" cy="355547"/>
          </a:xfrm>
          <a:prstGeom prst="straightConnector1">
            <a:avLst/>
          </a:prstGeom>
          <a:noFill/>
          <a:ln w="9525" cap="rnd" cmpd="sng">
            <a:solidFill>
              <a:srgbClr val="FFFFFF"/>
            </a:solidFill>
            <a:prstDash val="solid"/>
            <a:round/>
            <a:headEnd type="oval" w="lg" len="lg"/>
            <a:tailEnd type="triangle" w="lg" len="lg"/>
          </a:ln>
        </p:spPr>
      </p:cxnSp>
      <p:sp>
        <p:nvSpPr>
          <p:cNvPr id="261" name="Google Shape;261;p27"/>
          <p:cNvSpPr txBox="1"/>
          <p:nvPr/>
        </p:nvSpPr>
        <p:spPr>
          <a:xfrm>
            <a:off x="2378767" y="1277963"/>
            <a:ext cx="5068954" cy="583800"/>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Cousine"/>
                <a:ea typeface="Cousine"/>
                <a:cs typeface="Cousine"/>
                <a:sym typeface="Cousine"/>
              </a:rPr>
              <a:t>Collect the data of the chat and save the file.</a:t>
            </a:r>
            <a:endParaRPr sz="2000" dirty="0">
              <a:solidFill>
                <a:srgbClr val="FFFFFF"/>
              </a:solidFill>
              <a:latin typeface="Cousine"/>
              <a:ea typeface="Cousine"/>
              <a:cs typeface="Cousine"/>
              <a:sym typeface="Cousine"/>
            </a:endParaRPr>
          </a:p>
        </p:txBody>
      </p:sp>
      <p:sp>
        <p:nvSpPr>
          <p:cNvPr id="263" name="Google Shape;263;p2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Oval 4">
            <a:extLst>
              <a:ext uri="{FF2B5EF4-FFF2-40B4-BE49-F238E27FC236}">
                <a16:creationId xmlns:a16="http://schemas.microsoft.com/office/drawing/2014/main" id="{21C244BB-5533-26DF-DEDA-2DE7C5F4838C}"/>
              </a:ext>
            </a:extLst>
          </p:cNvPr>
          <p:cNvSpPr/>
          <p:nvPr/>
        </p:nvSpPr>
        <p:spPr>
          <a:xfrm>
            <a:off x="4018721" y="211061"/>
            <a:ext cx="1789043" cy="71561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ousine" panose="020B0604020202020204" charset="0"/>
                <a:cs typeface="Cousine" panose="020B0604020202020204" charset="0"/>
              </a:rPr>
              <a:t>Start</a:t>
            </a:r>
          </a:p>
        </p:txBody>
      </p:sp>
      <p:sp>
        <p:nvSpPr>
          <p:cNvPr id="6" name="Oval 5">
            <a:extLst>
              <a:ext uri="{FF2B5EF4-FFF2-40B4-BE49-F238E27FC236}">
                <a16:creationId xmlns:a16="http://schemas.microsoft.com/office/drawing/2014/main" id="{71346AE2-3EE9-6922-7EC8-C969C70A30B1}"/>
              </a:ext>
            </a:extLst>
          </p:cNvPr>
          <p:cNvSpPr/>
          <p:nvPr/>
        </p:nvSpPr>
        <p:spPr>
          <a:xfrm>
            <a:off x="4018721" y="4291859"/>
            <a:ext cx="1789043" cy="71561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sp>
        <p:nvSpPr>
          <p:cNvPr id="2" name="Google Shape;261;p27">
            <a:extLst>
              <a:ext uri="{FF2B5EF4-FFF2-40B4-BE49-F238E27FC236}">
                <a16:creationId xmlns:a16="http://schemas.microsoft.com/office/drawing/2014/main" id="{6F062570-A1ED-84C2-9905-C881BF4634B0}"/>
              </a:ext>
            </a:extLst>
          </p:cNvPr>
          <p:cNvSpPr txBox="1"/>
          <p:nvPr/>
        </p:nvSpPr>
        <p:spPr>
          <a:xfrm>
            <a:off x="2378766" y="2197140"/>
            <a:ext cx="5068954" cy="84393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Cousine"/>
                <a:ea typeface="Cousine"/>
                <a:cs typeface="Cousine"/>
                <a:sym typeface="Cousine"/>
              </a:rPr>
              <a:t>Pre-process the text and plotting graphs showcasing analysis.</a:t>
            </a:r>
            <a:endParaRPr sz="2000" dirty="0">
              <a:solidFill>
                <a:srgbClr val="FFFFFF"/>
              </a:solidFill>
              <a:latin typeface="Cousine"/>
              <a:ea typeface="Cousine"/>
              <a:cs typeface="Cousine"/>
              <a:sym typeface="Cousine"/>
            </a:endParaRPr>
          </a:p>
        </p:txBody>
      </p:sp>
      <p:sp>
        <p:nvSpPr>
          <p:cNvPr id="3" name="Google Shape;261;p27">
            <a:extLst>
              <a:ext uri="{FF2B5EF4-FFF2-40B4-BE49-F238E27FC236}">
                <a16:creationId xmlns:a16="http://schemas.microsoft.com/office/drawing/2014/main" id="{6778A084-D9FC-33C8-245A-D528272B3783}"/>
              </a:ext>
            </a:extLst>
          </p:cNvPr>
          <p:cNvSpPr txBox="1"/>
          <p:nvPr/>
        </p:nvSpPr>
        <p:spPr>
          <a:xfrm>
            <a:off x="2378765" y="3396619"/>
            <a:ext cx="5068954" cy="583800"/>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Cousine"/>
                <a:ea typeface="Cousine"/>
                <a:cs typeface="Cousine"/>
                <a:sym typeface="Cousine"/>
              </a:rPr>
              <a:t>Integrate the analysis with the </a:t>
            </a:r>
          </a:p>
          <a:p>
            <a:pPr marL="0" lvl="0" indent="0" algn="ctr" rtl="0">
              <a:spcBef>
                <a:spcPts val="0"/>
              </a:spcBef>
              <a:spcAft>
                <a:spcPts val="0"/>
              </a:spcAft>
              <a:buNone/>
            </a:pPr>
            <a:r>
              <a:rPr lang="en" sz="2000" dirty="0">
                <a:solidFill>
                  <a:srgbClr val="FFFFFF"/>
                </a:solidFill>
                <a:latin typeface="Cousine"/>
                <a:ea typeface="Cousine"/>
                <a:cs typeface="Cousine"/>
                <a:sym typeface="Cousine"/>
              </a:rPr>
              <a:t>UI.</a:t>
            </a:r>
            <a:endParaRPr sz="2000" dirty="0">
              <a:solidFill>
                <a:srgbClr val="FFFFFF"/>
              </a:solidFill>
              <a:latin typeface="Cousine"/>
              <a:ea typeface="Cousine"/>
              <a:cs typeface="Cousine"/>
              <a:sym typeface="Cousine"/>
            </a:endParaRPr>
          </a:p>
        </p:txBody>
      </p:sp>
      <p:cxnSp>
        <p:nvCxnSpPr>
          <p:cNvPr id="8" name="Google Shape;260;p27">
            <a:extLst>
              <a:ext uri="{FF2B5EF4-FFF2-40B4-BE49-F238E27FC236}">
                <a16:creationId xmlns:a16="http://schemas.microsoft.com/office/drawing/2014/main" id="{0C03DC8D-74E1-7EAA-AECF-5DBF22F7B265}"/>
              </a:ext>
            </a:extLst>
          </p:cNvPr>
          <p:cNvCxnSpPr>
            <a:cxnSpLocks/>
            <a:stCxn id="5" idx="4"/>
          </p:cNvCxnSpPr>
          <p:nvPr/>
        </p:nvCxnSpPr>
        <p:spPr>
          <a:xfrm flipH="1">
            <a:off x="4913242" y="926679"/>
            <a:ext cx="1" cy="351284"/>
          </a:xfrm>
          <a:prstGeom prst="straightConnector1">
            <a:avLst/>
          </a:prstGeom>
          <a:noFill/>
          <a:ln w="9525" cap="rnd" cmpd="sng">
            <a:solidFill>
              <a:srgbClr val="FFFFFF"/>
            </a:solidFill>
            <a:prstDash val="solid"/>
            <a:round/>
            <a:headEnd type="oval" w="lg" len="lg"/>
            <a:tailEnd type="triangle" w="lg" len="lg"/>
          </a:ln>
        </p:spPr>
      </p:cxnSp>
      <p:cxnSp>
        <p:nvCxnSpPr>
          <p:cNvPr id="11" name="Google Shape;260;p27">
            <a:extLst>
              <a:ext uri="{FF2B5EF4-FFF2-40B4-BE49-F238E27FC236}">
                <a16:creationId xmlns:a16="http://schemas.microsoft.com/office/drawing/2014/main" id="{23FDD52E-8C65-3A24-DE00-E9FFD4086DAC}"/>
              </a:ext>
            </a:extLst>
          </p:cNvPr>
          <p:cNvCxnSpPr>
            <a:cxnSpLocks/>
            <a:stCxn id="3" idx="2"/>
            <a:endCxn id="6" idx="0"/>
          </p:cNvCxnSpPr>
          <p:nvPr/>
        </p:nvCxnSpPr>
        <p:spPr>
          <a:xfrm>
            <a:off x="4913242" y="3980419"/>
            <a:ext cx="1" cy="311440"/>
          </a:xfrm>
          <a:prstGeom prst="straightConnector1">
            <a:avLst/>
          </a:prstGeom>
          <a:noFill/>
          <a:ln w="9525" cap="rnd" cmpd="sng">
            <a:solidFill>
              <a:srgbClr val="FFFFFF"/>
            </a:solidFill>
            <a:prstDash val="solid"/>
            <a:round/>
            <a:headEnd type="oval" w="lg" len="lg"/>
            <a:tailEnd type="triangle" w="lg" len="lg"/>
          </a:ln>
        </p:spPr>
      </p:cxnSp>
    </p:spTree>
    <p:extLst>
      <p:ext uri="{BB962C8B-B14F-4D97-AF65-F5344CB8AC3E}">
        <p14:creationId xmlns:p14="http://schemas.microsoft.com/office/powerpoint/2010/main" val="141254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dirty="0">
                <a:solidFill>
                  <a:schemeClr val="accent3"/>
                </a:solidFill>
              </a:rPr>
              <a:t>6</a:t>
            </a:r>
            <a:endParaRPr sz="6000" dirty="0">
              <a:solidFill>
                <a:schemeClr val="accent3"/>
              </a:solidFill>
            </a:endParaRPr>
          </a:p>
          <a:p>
            <a:pPr marL="0" lvl="0" indent="0" algn="l" rtl="0">
              <a:lnSpc>
                <a:spcPct val="100000"/>
              </a:lnSpc>
              <a:spcBef>
                <a:spcPts val="0"/>
              </a:spcBef>
              <a:spcAft>
                <a:spcPts val="0"/>
              </a:spcAft>
              <a:buSzPts val="3600"/>
              <a:buNone/>
            </a:pPr>
            <a:r>
              <a:rPr lang="en-IN" dirty="0"/>
              <a:t>Benefits</a:t>
            </a:r>
            <a:endParaRPr dirty="0"/>
          </a:p>
        </p:txBody>
      </p:sp>
      <p:sp>
        <p:nvSpPr>
          <p:cNvPr id="73" name="Google Shape;73;p11"/>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dirty="0"/>
              <a:t>Let’s get to know the project gains.</a:t>
            </a:r>
            <a:endParaRPr dirty="0"/>
          </a:p>
        </p:txBody>
      </p:sp>
      <p:sp>
        <p:nvSpPr>
          <p:cNvPr id="74" name="Google Shape;74;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extLst>
      <p:ext uri="{BB962C8B-B14F-4D97-AF65-F5344CB8AC3E}">
        <p14:creationId xmlns:p14="http://schemas.microsoft.com/office/powerpoint/2010/main" val="71797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body" idx="1"/>
          </p:nvPr>
        </p:nvSpPr>
        <p:spPr>
          <a:xfrm>
            <a:off x="343225" y="1125000"/>
            <a:ext cx="8290800" cy="3639000"/>
          </a:xfrm>
          <a:prstGeom prst="rect">
            <a:avLst/>
          </a:prstGeom>
          <a:noFill/>
          <a:ln>
            <a:noFill/>
          </a:ln>
        </p:spPr>
        <p:txBody>
          <a:bodyPr spcFirstLastPara="1" wrap="square" lIns="91425" tIns="91425" rIns="91425" bIns="91425" anchor="t" anchorCtr="0">
            <a:noAutofit/>
          </a:bodyPr>
          <a:lstStyle/>
          <a:p>
            <a:pPr marL="457200" lvl="0" indent="-349250" algn="l" rtl="0">
              <a:lnSpc>
                <a:spcPct val="100000"/>
              </a:lnSpc>
              <a:spcBef>
                <a:spcPts val="600"/>
              </a:spcBef>
              <a:spcAft>
                <a:spcPts val="0"/>
              </a:spcAft>
              <a:buSzPts val="1900"/>
              <a:buChar char="▪"/>
            </a:pPr>
            <a:r>
              <a:rPr lang="en-US" sz="1600" dirty="0" err="1"/>
              <a:t>MessageMetrics</a:t>
            </a:r>
            <a:r>
              <a:rPr lang="en-US" sz="1600" dirty="0"/>
              <a:t> can help you gain insights into your conversations, allowing you to make better decisions.</a:t>
            </a:r>
          </a:p>
          <a:p>
            <a:pPr marL="457200" lvl="0" indent="-349250" algn="l" rtl="0">
              <a:lnSpc>
                <a:spcPct val="100000"/>
              </a:lnSpc>
              <a:spcBef>
                <a:spcPts val="600"/>
              </a:spcBef>
              <a:spcAft>
                <a:spcPts val="0"/>
              </a:spcAft>
              <a:buSzPts val="1900"/>
              <a:buChar char="▪"/>
            </a:pPr>
            <a:r>
              <a:rPr lang="en-US" sz="1600" dirty="0"/>
              <a:t>It can also help you identify potential issues, understand communication dynamics, and more.</a:t>
            </a:r>
          </a:p>
          <a:p>
            <a:pPr marL="457200" lvl="0" indent="-349250" algn="l" rtl="0">
              <a:lnSpc>
                <a:spcPct val="100000"/>
              </a:lnSpc>
              <a:spcBef>
                <a:spcPts val="600"/>
              </a:spcBef>
              <a:spcAft>
                <a:spcPts val="0"/>
              </a:spcAft>
              <a:buSzPts val="1900"/>
              <a:buChar char="▪"/>
            </a:pPr>
            <a:r>
              <a:rPr lang="en-US" sz="1600" dirty="0"/>
              <a:t>This tool can also help you save time and effort, as it automates the analysis process.</a:t>
            </a:r>
          </a:p>
          <a:p>
            <a:pPr marL="457200" lvl="0" indent="-349250" algn="l" rtl="0">
              <a:lnSpc>
                <a:spcPct val="100000"/>
              </a:lnSpc>
              <a:spcBef>
                <a:spcPts val="600"/>
              </a:spcBef>
              <a:spcAft>
                <a:spcPts val="0"/>
              </a:spcAft>
              <a:buSzPts val="1900"/>
              <a:buChar char="▪"/>
            </a:pPr>
            <a:r>
              <a:rPr lang="en-US" sz="1600" dirty="0"/>
              <a:t>It also offers a range of visualization tools to help you better understand your conversations.</a:t>
            </a:r>
            <a:endParaRPr lang="en-US" sz="1900" dirty="0"/>
          </a:p>
        </p:txBody>
      </p:sp>
      <p:sp>
        <p:nvSpPr>
          <p:cNvPr id="306" name="Google Shape;306;p35"/>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IN" dirty="0"/>
              <a:t>Benefits</a:t>
            </a:r>
            <a:endParaRPr dirty="0"/>
          </a:p>
        </p:txBody>
      </p:sp>
      <p:sp>
        <p:nvSpPr>
          <p:cNvPr id="307" name="Google Shape;307;p35"/>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extLst>
      <p:ext uri="{BB962C8B-B14F-4D97-AF65-F5344CB8AC3E}">
        <p14:creationId xmlns:p14="http://schemas.microsoft.com/office/powerpoint/2010/main" val="417828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dirty="0">
                <a:solidFill>
                  <a:schemeClr val="accent3"/>
                </a:solidFill>
              </a:rPr>
              <a:t>7</a:t>
            </a:r>
            <a:endParaRPr sz="6000" dirty="0">
              <a:solidFill>
                <a:schemeClr val="accent3"/>
              </a:solidFill>
            </a:endParaRPr>
          </a:p>
          <a:p>
            <a:pPr marL="0" lvl="0" indent="0" algn="l" rtl="0">
              <a:lnSpc>
                <a:spcPct val="100000"/>
              </a:lnSpc>
              <a:spcBef>
                <a:spcPts val="0"/>
              </a:spcBef>
              <a:spcAft>
                <a:spcPts val="0"/>
              </a:spcAft>
              <a:buSzPts val="3600"/>
              <a:buNone/>
            </a:pPr>
            <a:r>
              <a:rPr lang="en-IN" dirty="0"/>
              <a:t>Conclusion</a:t>
            </a:r>
            <a:endParaRPr dirty="0"/>
          </a:p>
        </p:txBody>
      </p:sp>
      <p:sp>
        <p:nvSpPr>
          <p:cNvPr id="73" name="Google Shape;73;p11"/>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dirty="0"/>
              <a:t>In a nutshell.</a:t>
            </a:r>
            <a:endParaRPr dirty="0"/>
          </a:p>
        </p:txBody>
      </p:sp>
      <p:sp>
        <p:nvSpPr>
          <p:cNvPr id="74" name="Google Shape;74;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Tree>
    <p:extLst>
      <p:ext uri="{BB962C8B-B14F-4D97-AF65-F5344CB8AC3E}">
        <p14:creationId xmlns:p14="http://schemas.microsoft.com/office/powerpoint/2010/main" val="406176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body" idx="1"/>
          </p:nvPr>
        </p:nvSpPr>
        <p:spPr>
          <a:xfrm>
            <a:off x="343225" y="1125000"/>
            <a:ext cx="8290800" cy="3639000"/>
          </a:xfrm>
          <a:prstGeom prst="rect">
            <a:avLst/>
          </a:prstGeom>
          <a:noFill/>
          <a:ln>
            <a:noFill/>
          </a:ln>
        </p:spPr>
        <p:txBody>
          <a:bodyPr spcFirstLastPara="1" wrap="square" lIns="91425" tIns="91425" rIns="91425" bIns="91425" anchor="t" anchorCtr="0">
            <a:noAutofit/>
          </a:bodyPr>
          <a:lstStyle/>
          <a:p>
            <a:pPr marL="457200" lvl="0" indent="-349250" algn="l" rtl="0">
              <a:lnSpc>
                <a:spcPct val="100000"/>
              </a:lnSpc>
              <a:spcBef>
                <a:spcPts val="600"/>
              </a:spcBef>
              <a:spcAft>
                <a:spcPts val="0"/>
              </a:spcAft>
              <a:buSzPts val="1900"/>
              <a:buChar char="▪"/>
            </a:pPr>
            <a:r>
              <a:rPr lang="en-US" sz="1600" dirty="0" err="1"/>
              <a:t>MessageMetrics</a:t>
            </a:r>
            <a:r>
              <a:rPr lang="en-US" sz="1600" dirty="0"/>
              <a:t> is a powerful tool that can help you gain insights into your conversations. It offers a range of features and benefits, but also has some limitations. It is not able to analyze encrypted conversations, does not offer any real-time analysis capabilities, and is limited to analyzing conversations in English.</a:t>
            </a:r>
          </a:p>
          <a:p>
            <a:pPr marL="457200" lvl="0" indent="-349250" algn="l" rtl="0">
              <a:lnSpc>
                <a:spcPct val="100000"/>
              </a:lnSpc>
              <a:spcBef>
                <a:spcPts val="600"/>
              </a:spcBef>
              <a:spcAft>
                <a:spcPts val="0"/>
              </a:spcAft>
              <a:buSzPts val="1900"/>
              <a:buChar char="▪"/>
            </a:pPr>
            <a:endParaRPr lang="en-US" sz="1600" dirty="0"/>
          </a:p>
          <a:p>
            <a:pPr marL="457200" lvl="0" indent="-349250" algn="l" rtl="0">
              <a:lnSpc>
                <a:spcPct val="100000"/>
              </a:lnSpc>
              <a:spcBef>
                <a:spcPts val="600"/>
              </a:spcBef>
              <a:spcAft>
                <a:spcPts val="0"/>
              </a:spcAft>
              <a:buSzPts val="1900"/>
              <a:buChar char="▪"/>
            </a:pPr>
            <a:r>
              <a:rPr lang="en-US" sz="1600" dirty="0"/>
              <a:t>Overall, WhatsApp Chat Analyzer is a useful tool for analyzing and understanding your conversations. It can provide insights into communication patterns, sentiment analysis, and more, allowing you to make better decisions. </a:t>
            </a:r>
            <a:endParaRPr lang="en-US" sz="1900" dirty="0"/>
          </a:p>
        </p:txBody>
      </p:sp>
      <p:sp>
        <p:nvSpPr>
          <p:cNvPr id="306" name="Google Shape;306;p35"/>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IN" dirty="0"/>
              <a:t>Conclusion</a:t>
            </a:r>
            <a:endParaRPr dirty="0"/>
          </a:p>
        </p:txBody>
      </p:sp>
      <p:sp>
        <p:nvSpPr>
          <p:cNvPr id="307" name="Google Shape;307;p35"/>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extLst>
      <p:ext uri="{BB962C8B-B14F-4D97-AF65-F5344CB8AC3E}">
        <p14:creationId xmlns:p14="http://schemas.microsoft.com/office/powerpoint/2010/main" val="332699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dirty="0">
                <a:solidFill>
                  <a:schemeClr val="accent3"/>
                </a:solidFill>
              </a:rPr>
              <a:t>8</a:t>
            </a:r>
            <a:endParaRPr sz="6000" dirty="0">
              <a:solidFill>
                <a:schemeClr val="accent3"/>
              </a:solidFill>
            </a:endParaRPr>
          </a:p>
          <a:p>
            <a:pPr marL="0" lvl="0" indent="0" algn="l" rtl="0">
              <a:lnSpc>
                <a:spcPct val="100000"/>
              </a:lnSpc>
              <a:spcBef>
                <a:spcPts val="0"/>
              </a:spcBef>
              <a:spcAft>
                <a:spcPts val="0"/>
              </a:spcAft>
              <a:buSzPts val="3600"/>
              <a:buNone/>
            </a:pPr>
            <a:r>
              <a:rPr lang="en-IN" dirty="0"/>
              <a:t>Future Work</a:t>
            </a:r>
            <a:endParaRPr dirty="0"/>
          </a:p>
        </p:txBody>
      </p:sp>
      <p:sp>
        <p:nvSpPr>
          <p:cNvPr id="73" name="Google Shape;73;p11"/>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dirty="0"/>
              <a:t>Yet to be.</a:t>
            </a:r>
            <a:endParaRPr dirty="0"/>
          </a:p>
        </p:txBody>
      </p:sp>
      <p:sp>
        <p:nvSpPr>
          <p:cNvPr id="74" name="Google Shape;74;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spTree>
    <p:extLst>
      <p:ext uri="{BB962C8B-B14F-4D97-AF65-F5344CB8AC3E}">
        <p14:creationId xmlns:p14="http://schemas.microsoft.com/office/powerpoint/2010/main" val="342193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body" idx="1"/>
          </p:nvPr>
        </p:nvSpPr>
        <p:spPr>
          <a:xfrm>
            <a:off x="343225" y="455198"/>
            <a:ext cx="8290800" cy="4553967"/>
          </a:xfrm>
          <a:prstGeom prst="rect">
            <a:avLst/>
          </a:prstGeom>
          <a:noFill/>
          <a:ln>
            <a:noFill/>
          </a:ln>
        </p:spPr>
        <p:txBody>
          <a:bodyPr spcFirstLastPara="1" wrap="square" lIns="91425" tIns="91425" rIns="91425" bIns="91425" anchor="t" anchorCtr="0">
            <a:noAutofit/>
          </a:bodyPr>
          <a:lstStyle/>
          <a:p>
            <a:pPr marL="457200" lvl="0" indent="-349250" algn="just" rtl="0">
              <a:lnSpc>
                <a:spcPct val="100000"/>
              </a:lnSpc>
              <a:spcBef>
                <a:spcPts val="600"/>
              </a:spcBef>
              <a:spcAft>
                <a:spcPts val="0"/>
              </a:spcAft>
              <a:buSzPts val="1900"/>
              <a:buChar char="▪"/>
            </a:pPr>
            <a:r>
              <a:rPr lang="en-US" sz="1900" dirty="0"/>
              <a:t>Implementing sentiment analysis in the WhatsApp Chat Analyzer is a potential future direction.</a:t>
            </a:r>
          </a:p>
          <a:p>
            <a:pPr marL="457200" lvl="0" indent="-349250" algn="just" rtl="0">
              <a:lnSpc>
                <a:spcPct val="100000"/>
              </a:lnSpc>
              <a:spcBef>
                <a:spcPts val="600"/>
              </a:spcBef>
              <a:spcAft>
                <a:spcPts val="0"/>
              </a:spcAft>
              <a:buSzPts val="1900"/>
              <a:buChar char="▪"/>
            </a:pPr>
            <a:r>
              <a:rPr lang="en-US" sz="1900" dirty="0"/>
              <a:t>Hidden patterns contributing to chat dynamics can be uncovered.</a:t>
            </a:r>
          </a:p>
          <a:p>
            <a:pPr marL="457200" lvl="0" indent="-349250" algn="just" rtl="0">
              <a:lnSpc>
                <a:spcPct val="100000"/>
              </a:lnSpc>
              <a:spcBef>
                <a:spcPts val="600"/>
              </a:spcBef>
              <a:spcAft>
                <a:spcPts val="0"/>
              </a:spcAft>
              <a:buSzPts val="1900"/>
              <a:buChar char="▪"/>
            </a:pPr>
            <a:r>
              <a:rPr lang="en-US" sz="1900" dirty="0"/>
              <a:t>Sentiment analysis helps identify emotional triggers and their impact on conversation tone.</a:t>
            </a:r>
          </a:p>
          <a:p>
            <a:pPr marL="457200" lvl="0" indent="-349250" algn="just" rtl="0">
              <a:lnSpc>
                <a:spcPct val="100000"/>
              </a:lnSpc>
              <a:spcBef>
                <a:spcPts val="600"/>
              </a:spcBef>
              <a:spcAft>
                <a:spcPts val="0"/>
              </a:spcAft>
              <a:buSzPts val="1900"/>
              <a:buChar char="▪"/>
            </a:pPr>
            <a:r>
              <a:rPr lang="en-US" sz="1900" dirty="0"/>
              <a:t>This enhances understanding of emotional dynamics within chats.</a:t>
            </a:r>
          </a:p>
          <a:p>
            <a:pPr marL="457200" lvl="0" indent="-349250" algn="just" rtl="0">
              <a:lnSpc>
                <a:spcPct val="100000"/>
              </a:lnSpc>
              <a:spcBef>
                <a:spcPts val="600"/>
              </a:spcBef>
              <a:spcAft>
                <a:spcPts val="0"/>
              </a:spcAft>
              <a:buSzPts val="1900"/>
              <a:buChar char="▪"/>
            </a:pPr>
            <a:r>
              <a:rPr lang="en-US" sz="1900" dirty="0"/>
              <a:t>It opens avenues for studying correlation between sentiment patterns and user behavior.</a:t>
            </a:r>
          </a:p>
          <a:p>
            <a:pPr marL="457200" lvl="0" indent="-349250" algn="just" rtl="0">
              <a:lnSpc>
                <a:spcPct val="100000"/>
              </a:lnSpc>
              <a:spcBef>
                <a:spcPts val="600"/>
              </a:spcBef>
              <a:spcAft>
                <a:spcPts val="0"/>
              </a:spcAft>
              <a:buSzPts val="1900"/>
              <a:buChar char="▪"/>
            </a:pPr>
            <a:r>
              <a:rPr lang="en-US" sz="1900" dirty="0"/>
              <a:t>Analyzing how sentiment evolves over time within chat groups becomes possible.</a:t>
            </a:r>
          </a:p>
        </p:txBody>
      </p:sp>
      <p:sp>
        <p:nvSpPr>
          <p:cNvPr id="307" name="Google Shape;307;p35"/>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Tree>
    <p:extLst>
      <p:ext uri="{BB962C8B-B14F-4D97-AF65-F5344CB8AC3E}">
        <p14:creationId xmlns:p14="http://schemas.microsoft.com/office/powerpoint/2010/main" val="319779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dirty="0">
                <a:solidFill>
                  <a:schemeClr val="accent3"/>
                </a:solidFill>
              </a:rPr>
              <a:t>9</a:t>
            </a:r>
            <a:endParaRPr sz="6000" dirty="0">
              <a:solidFill>
                <a:schemeClr val="accent3"/>
              </a:solidFill>
            </a:endParaRPr>
          </a:p>
          <a:p>
            <a:pPr marL="0" lvl="0" indent="0" algn="l" rtl="0">
              <a:lnSpc>
                <a:spcPct val="100000"/>
              </a:lnSpc>
              <a:spcBef>
                <a:spcPts val="0"/>
              </a:spcBef>
              <a:spcAft>
                <a:spcPts val="0"/>
              </a:spcAft>
              <a:buSzPts val="3600"/>
              <a:buNone/>
            </a:pPr>
            <a:r>
              <a:rPr lang="en-IN" dirty="0"/>
              <a:t>Resources</a:t>
            </a:r>
            <a:endParaRPr dirty="0"/>
          </a:p>
        </p:txBody>
      </p:sp>
      <p:sp>
        <p:nvSpPr>
          <p:cNvPr id="73" name="Google Shape;73;p11"/>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dirty="0"/>
              <a:t>At a glance.</a:t>
            </a:r>
            <a:endParaRPr dirty="0"/>
          </a:p>
        </p:txBody>
      </p:sp>
      <p:sp>
        <p:nvSpPr>
          <p:cNvPr id="74" name="Google Shape;74;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spTree>
    <p:extLst>
      <p:ext uri="{BB962C8B-B14F-4D97-AF65-F5344CB8AC3E}">
        <p14:creationId xmlns:p14="http://schemas.microsoft.com/office/powerpoint/2010/main" val="7879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430800" y="367916"/>
            <a:ext cx="8229600" cy="95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sz="4200" dirty="0"/>
              <a:t>Contents</a:t>
            </a:r>
            <a:endParaRPr sz="4200" dirty="0"/>
          </a:p>
        </p:txBody>
      </p:sp>
      <p:sp>
        <p:nvSpPr>
          <p:cNvPr id="66" name="Google Shape;66;p10"/>
          <p:cNvSpPr txBox="1"/>
          <p:nvPr/>
        </p:nvSpPr>
        <p:spPr>
          <a:xfrm>
            <a:off x="457200" y="1321625"/>
            <a:ext cx="8176800" cy="33198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600"/>
              </a:spcBef>
              <a:spcAft>
                <a:spcPts val="0"/>
              </a:spcAft>
              <a:buClr>
                <a:srgbClr val="FFFFFF"/>
              </a:buClr>
              <a:buSzPts val="1600"/>
              <a:buFont typeface="Cousine"/>
              <a:buChar char="●"/>
            </a:pPr>
            <a:r>
              <a:rPr lang="en" sz="1600" b="0" i="0" u="none" strike="noStrike" cap="none" dirty="0">
                <a:solidFill>
                  <a:srgbClr val="FFFFFF"/>
                </a:solidFill>
                <a:latin typeface="Cousine"/>
                <a:ea typeface="Cousine"/>
                <a:cs typeface="Cousine"/>
                <a:sym typeface="Cousine"/>
              </a:rPr>
              <a:t>Introduction</a:t>
            </a:r>
            <a:endParaRPr sz="1600" b="0" i="0" u="none" strike="noStrike" cap="none" dirty="0">
              <a:solidFill>
                <a:srgbClr val="FFFFFF"/>
              </a:solidFill>
              <a:latin typeface="Cousine"/>
              <a:ea typeface="Cousine"/>
              <a:cs typeface="Cousine"/>
              <a:sym typeface="Cousine"/>
            </a:endParaRPr>
          </a:p>
          <a:p>
            <a:pPr marL="457200" marR="0" lvl="0" indent="-330200" algn="l" rtl="0">
              <a:lnSpc>
                <a:spcPct val="100000"/>
              </a:lnSpc>
              <a:spcBef>
                <a:spcPts val="0"/>
              </a:spcBef>
              <a:spcAft>
                <a:spcPts val="0"/>
              </a:spcAft>
              <a:buClr>
                <a:srgbClr val="FFFFFF"/>
              </a:buClr>
              <a:buSzPts val="1600"/>
              <a:buFont typeface="Cousine"/>
              <a:buChar char="●"/>
            </a:pPr>
            <a:r>
              <a:rPr lang="en" sz="1600" b="0" i="0" u="none" strike="noStrike" cap="none" dirty="0">
                <a:solidFill>
                  <a:srgbClr val="FFFFFF"/>
                </a:solidFill>
                <a:latin typeface="Cousine"/>
                <a:ea typeface="Cousine"/>
                <a:cs typeface="Cousine"/>
                <a:sym typeface="Cousine"/>
              </a:rPr>
              <a:t>Scope</a:t>
            </a:r>
            <a:endParaRPr sz="1600" b="0" i="0" u="none" strike="noStrike" cap="none" dirty="0">
              <a:solidFill>
                <a:srgbClr val="FFFFFF"/>
              </a:solidFill>
              <a:latin typeface="Cousine"/>
              <a:ea typeface="Cousine"/>
              <a:cs typeface="Cousine"/>
              <a:sym typeface="Cousine"/>
            </a:endParaRPr>
          </a:p>
          <a:p>
            <a:pPr marL="457200" marR="0" lvl="0" indent="-330200" algn="l" rtl="0">
              <a:lnSpc>
                <a:spcPct val="100000"/>
              </a:lnSpc>
              <a:spcBef>
                <a:spcPts val="0"/>
              </a:spcBef>
              <a:spcAft>
                <a:spcPts val="0"/>
              </a:spcAft>
              <a:buClr>
                <a:srgbClr val="FFFFFF"/>
              </a:buClr>
              <a:buSzPts val="1600"/>
              <a:buFont typeface="Cousine"/>
              <a:buChar char="●"/>
            </a:pPr>
            <a:r>
              <a:rPr lang="en-IN" sz="1600" b="0" i="0" u="none" strike="noStrike" cap="none" dirty="0">
                <a:solidFill>
                  <a:srgbClr val="FFFFFF"/>
                </a:solidFill>
                <a:latin typeface="Cousine"/>
                <a:ea typeface="Cousine"/>
                <a:cs typeface="Cousine"/>
                <a:sym typeface="Cousine"/>
              </a:rPr>
              <a:t>Features</a:t>
            </a:r>
            <a:endParaRPr sz="1600" b="0" i="0" u="none" strike="noStrike" cap="none" dirty="0">
              <a:solidFill>
                <a:srgbClr val="FFFFFF"/>
              </a:solidFill>
              <a:latin typeface="Cousine"/>
              <a:ea typeface="Cousine"/>
              <a:cs typeface="Cousine"/>
              <a:sym typeface="Cousine"/>
            </a:endParaRPr>
          </a:p>
          <a:p>
            <a:pPr marL="457200" marR="0" lvl="0" indent="-330200" algn="l" rtl="0">
              <a:lnSpc>
                <a:spcPct val="100000"/>
              </a:lnSpc>
              <a:spcBef>
                <a:spcPts val="0"/>
              </a:spcBef>
              <a:spcAft>
                <a:spcPts val="0"/>
              </a:spcAft>
              <a:buClr>
                <a:srgbClr val="FFFFFF"/>
              </a:buClr>
              <a:buSzPts val="1600"/>
              <a:buFont typeface="Cousine"/>
              <a:buChar char="●"/>
            </a:pPr>
            <a:r>
              <a:rPr lang="en-IN" sz="1600" b="0" i="0" u="none" strike="noStrike" cap="none" dirty="0">
                <a:solidFill>
                  <a:srgbClr val="FFFFFF"/>
                </a:solidFill>
                <a:latin typeface="Cousine"/>
                <a:ea typeface="Cousine"/>
                <a:cs typeface="Cousine"/>
                <a:sym typeface="Cousine"/>
              </a:rPr>
              <a:t>Technology Used</a:t>
            </a:r>
            <a:endParaRPr sz="1600" b="0" i="0" u="none" strike="noStrike" cap="none" dirty="0">
              <a:solidFill>
                <a:srgbClr val="FFFFFF"/>
              </a:solidFill>
              <a:latin typeface="Cousine"/>
              <a:ea typeface="Cousine"/>
              <a:cs typeface="Cousine"/>
              <a:sym typeface="Cousine"/>
            </a:endParaRPr>
          </a:p>
          <a:p>
            <a:pPr marL="457200" marR="0" lvl="0" indent="-330200" algn="l" rtl="0">
              <a:lnSpc>
                <a:spcPct val="100000"/>
              </a:lnSpc>
              <a:spcBef>
                <a:spcPts val="0"/>
              </a:spcBef>
              <a:spcAft>
                <a:spcPts val="0"/>
              </a:spcAft>
              <a:buClr>
                <a:srgbClr val="FFFFFF"/>
              </a:buClr>
              <a:buSzPts val="1600"/>
              <a:buFont typeface="Cousine"/>
              <a:buChar char="●"/>
            </a:pPr>
            <a:r>
              <a:rPr lang="en-IN" sz="1600" b="0" i="0" u="none" strike="noStrike" cap="none" dirty="0">
                <a:solidFill>
                  <a:srgbClr val="FFFFFF"/>
                </a:solidFill>
                <a:latin typeface="Cousine"/>
                <a:ea typeface="Cousine"/>
                <a:cs typeface="Cousine"/>
                <a:sym typeface="Cousine"/>
              </a:rPr>
              <a:t>Flowchart</a:t>
            </a:r>
            <a:endParaRPr sz="1600" b="0" i="0" u="none" strike="noStrike" cap="none" dirty="0">
              <a:solidFill>
                <a:srgbClr val="FFFFFF"/>
              </a:solidFill>
              <a:latin typeface="Cousine"/>
              <a:ea typeface="Cousine"/>
              <a:cs typeface="Cousine"/>
              <a:sym typeface="Cousine"/>
            </a:endParaRPr>
          </a:p>
          <a:p>
            <a:pPr marL="457200" marR="0" lvl="0" indent="-330200" algn="l" rtl="0">
              <a:lnSpc>
                <a:spcPct val="100000"/>
              </a:lnSpc>
              <a:spcBef>
                <a:spcPts val="0"/>
              </a:spcBef>
              <a:spcAft>
                <a:spcPts val="0"/>
              </a:spcAft>
              <a:buClr>
                <a:srgbClr val="FFFFFF"/>
              </a:buClr>
              <a:buSzPts val="1600"/>
              <a:buFont typeface="Cousine"/>
              <a:buChar char="●"/>
            </a:pPr>
            <a:r>
              <a:rPr lang="en-IN" sz="1600" dirty="0">
                <a:solidFill>
                  <a:srgbClr val="FFFFFF"/>
                </a:solidFill>
                <a:latin typeface="Cousine"/>
                <a:ea typeface="Cousine"/>
                <a:cs typeface="Cousine"/>
                <a:sym typeface="Cousine"/>
              </a:rPr>
              <a:t>Benefits</a:t>
            </a:r>
            <a:endParaRPr sz="1600" dirty="0">
              <a:solidFill>
                <a:srgbClr val="FFFFFF"/>
              </a:solidFill>
              <a:latin typeface="Cousine"/>
              <a:ea typeface="Cousine"/>
              <a:cs typeface="Cousine"/>
              <a:sym typeface="Cousine"/>
            </a:endParaRPr>
          </a:p>
          <a:p>
            <a:pPr marL="457200" marR="0" lvl="0" indent="-330200" algn="l" rtl="0">
              <a:lnSpc>
                <a:spcPct val="100000"/>
              </a:lnSpc>
              <a:spcBef>
                <a:spcPts val="0"/>
              </a:spcBef>
              <a:spcAft>
                <a:spcPts val="0"/>
              </a:spcAft>
              <a:buClr>
                <a:srgbClr val="FFFFFF"/>
              </a:buClr>
              <a:buSzPts val="1600"/>
              <a:buFont typeface="Cousine"/>
              <a:buChar char="●"/>
            </a:pPr>
            <a:r>
              <a:rPr lang="en" sz="1600" b="0" i="0" u="none" strike="noStrike" cap="none" dirty="0">
                <a:solidFill>
                  <a:srgbClr val="FFFFFF"/>
                </a:solidFill>
                <a:latin typeface="Cousine"/>
                <a:ea typeface="Cousine"/>
                <a:cs typeface="Cousine"/>
                <a:sym typeface="Cousine"/>
              </a:rPr>
              <a:t>Conclusion</a:t>
            </a:r>
          </a:p>
          <a:p>
            <a:pPr marL="457200" marR="0" lvl="0" indent="-330200" algn="l" rtl="0">
              <a:lnSpc>
                <a:spcPct val="100000"/>
              </a:lnSpc>
              <a:spcBef>
                <a:spcPts val="0"/>
              </a:spcBef>
              <a:spcAft>
                <a:spcPts val="0"/>
              </a:spcAft>
              <a:buClr>
                <a:srgbClr val="FFFFFF"/>
              </a:buClr>
              <a:buSzPts val="1600"/>
              <a:buFont typeface="Cousine"/>
              <a:buChar char="●"/>
            </a:pPr>
            <a:r>
              <a:rPr lang="en" sz="1600" dirty="0">
                <a:solidFill>
                  <a:srgbClr val="FFFFFF"/>
                </a:solidFill>
                <a:latin typeface="Cousine"/>
                <a:ea typeface="Cousine"/>
                <a:cs typeface="Cousine"/>
                <a:sym typeface="Cousine"/>
              </a:rPr>
              <a:t>Future Work</a:t>
            </a:r>
            <a:endParaRPr lang="en" sz="1600" b="0" i="0" u="none" strike="noStrike" cap="none" dirty="0">
              <a:solidFill>
                <a:srgbClr val="FFFFFF"/>
              </a:solidFill>
              <a:latin typeface="Cousine"/>
              <a:ea typeface="Cousine"/>
              <a:cs typeface="Cousine"/>
              <a:sym typeface="Cousine"/>
            </a:endParaRPr>
          </a:p>
          <a:p>
            <a:pPr marL="457200" marR="0" lvl="0" indent="-330200" algn="l" rtl="0">
              <a:lnSpc>
                <a:spcPct val="100000"/>
              </a:lnSpc>
              <a:spcBef>
                <a:spcPts val="0"/>
              </a:spcBef>
              <a:spcAft>
                <a:spcPts val="0"/>
              </a:spcAft>
              <a:buClr>
                <a:srgbClr val="FFFFFF"/>
              </a:buClr>
              <a:buSzPts val="1600"/>
              <a:buFont typeface="Cousine"/>
              <a:buChar char="●"/>
            </a:pPr>
            <a:r>
              <a:rPr lang="en" sz="1600" dirty="0">
                <a:solidFill>
                  <a:srgbClr val="FFFFFF"/>
                </a:solidFill>
                <a:latin typeface="Cousine"/>
                <a:ea typeface="Cousine"/>
                <a:cs typeface="Cousine"/>
                <a:sym typeface="Cousine"/>
              </a:rPr>
              <a:t>Resources</a:t>
            </a:r>
            <a:endParaRPr sz="1600" b="0" i="0" u="none" strike="noStrike" cap="none" dirty="0">
              <a:solidFill>
                <a:srgbClr val="FFFFFF"/>
              </a:solidFill>
              <a:latin typeface="Cousine"/>
              <a:ea typeface="Cousine"/>
              <a:cs typeface="Cousine"/>
              <a:sym typeface="Cousine"/>
            </a:endParaRPr>
          </a:p>
        </p:txBody>
      </p:sp>
      <p:sp>
        <p:nvSpPr>
          <p:cNvPr id="67" name="Google Shape;67;p10"/>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body" idx="1"/>
          </p:nvPr>
        </p:nvSpPr>
        <p:spPr>
          <a:xfrm>
            <a:off x="343225" y="1125000"/>
            <a:ext cx="8290800" cy="3639000"/>
          </a:xfrm>
          <a:prstGeom prst="rect">
            <a:avLst/>
          </a:prstGeom>
          <a:noFill/>
          <a:ln>
            <a:noFill/>
          </a:ln>
        </p:spPr>
        <p:txBody>
          <a:bodyPr spcFirstLastPara="1" wrap="square" lIns="91425" tIns="91425" rIns="91425" bIns="91425" anchor="t" anchorCtr="0">
            <a:noAutofit/>
          </a:bodyPr>
          <a:lstStyle/>
          <a:p>
            <a:pPr marL="457200" lvl="0" indent="-349250" algn="l" rtl="0">
              <a:lnSpc>
                <a:spcPct val="100000"/>
              </a:lnSpc>
              <a:spcBef>
                <a:spcPts val="600"/>
              </a:spcBef>
              <a:spcAft>
                <a:spcPts val="0"/>
              </a:spcAft>
              <a:buSzPts val="1900"/>
              <a:buChar char="▪"/>
            </a:pPr>
            <a:r>
              <a:rPr lang="en-IN" sz="1900" dirty="0">
                <a:hlinkClick r:id="rId3"/>
              </a:rPr>
              <a:t>https://streamlit.io/</a:t>
            </a:r>
            <a:endParaRPr lang="en-IN" sz="1900" dirty="0"/>
          </a:p>
          <a:p>
            <a:pPr marL="457200" lvl="0" indent="-349250" algn="l" rtl="0">
              <a:lnSpc>
                <a:spcPct val="100000"/>
              </a:lnSpc>
              <a:spcBef>
                <a:spcPts val="600"/>
              </a:spcBef>
              <a:spcAft>
                <a:spcPts val="0"/>
              </a:spcAft>
              <a:buSzPts val="1900"/>
              <a:buChar char="▪"/>
            </a:pPr>
            <a:r>
              <a:rPr lang="en-IN" sz="1900" dirty="0">
                <a:hlinkClick r:id="rId4"/>
              </a:rPr>
              <a:t>https://www.udemy.com/course/ultimate-python-tutorial/</a:t>
            </a:r>
            <a:endParaRPr lang="en-IN" sz="1900" dirty="0"/>
          </a:p>
          <a:p>
            <a:pPr marL="457200" lvl="0" indent="-349250" algn="l" rtl="0">
              <a:lnSpc>
                <a:spcPct val="100000"/>
              </a:lnSpc>
              <a:spcBef>
                <a:spcPts val="600"/>
              </a:spcBef>
              <a:spcAft>
                <a:spcPts val="0"/>
              </a:spcAft>
              <a:buSzPts val="1900"/>
              <a:buChar char="▪"/>
            </a:pPr>
            <a:r>
              <a:rPr lang="en-IN" sz="1900" dirty="0">
                <a:hlinkClick r:id="rId5"/>
              </a:rPr>
              <a:t>https://www.udemy.com/course/the-data-science-course-complete-data-science-bootcamp/</a:t>
            </a:r>
            <a:endParaRPr lang="en-IN" sz="1900" dirty="0"/>
          </a:p>
          <a:p>
            <a:pPr marL="457200" lvl="0" indent="-349250" algn="l" rtl="0">
              <a:lnSpc>
                <a:spcPct val="100000"/>
              </a:lnSpc>
              <a:spcBef>
                <a:spcPts val="600"/>
              </a:spcBef>
              <a:spcAft>
                <a:spcPts val="0"/>
              </a:spcAft>
              <a:buSzPts val="1900"/>
              <a:buChar char="▪"/>
            </a:pPr>
            <a:r>
              <a:rPr lang="en-IN" sz="1900" dirty="0">
                <a:hlinkClick r:id="rId6"/>
              </a:rPr>
              <a:t>https://www.w3schools.com/python/matplotlib_pyplot.asp/</a:t>
            </a:r>
            <a:endParaRPr lang="en-IN" sz="1900" dirty="0"/>
          </a:p>
          <a:p>
            <a:pPr marL="457200" lvl="0" indent="-349250" algn="l" rtl="0">
              <a:lnSpc>
                <a:spcPct val="100000"/>
              </a:lnSpc>
              <a:spcBef>
                <a:spcPts val="600"/>
              </a:spcBef>
              <a:spcAft>
                <a:spcPts val="0"/>
              </a:spcAft>
              <a:buSzPts val="1900"/>
              <a:buChar char="▪"/>
            </a:pPr>
            <a:r>
              <a:rPr lang="en-IN" sz="1900" dirty="0">
                <a:hlinkClick r:id="rId7"/>
              </a:rPr>
              <a:t>https://www.w3schools.com/python</a:t>
            </a:r>
            <a:endParaRPr sz="1900" dirty="0"/>
          </a:p>
        </p:txBody>
      </p:sp>
      <p:sp>
        <p:nvSpPr>
          <p:cNvPr id="306" name="Google Shape;306;p35"/>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IN" dirty="0"/>
              <a:t>Resources</a:t>
            </a:r>
            <a:endParaRPr dirty="0"/>
          </a:p>
        </p:txBody>
      </p:sp>
      <p:sp>
        <p:nvSpPr>
          <p:cNvPr id="307" name="Google Shape;307;p35"/>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Tree>
    <p:extLst>
      <p:ext uri="{BB962C8B-B14F-4D97-AF65-F5344CB8AC3E}">
        <p14:creationId xmlns:p14="http://schemas.microsoft.com/office/powerpoint/2010/main" val="387674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7"/>
          <p:cNvSpPr txBox="1">
            <a:spLocks noGrp="1"/>
          </p:cNvSpPr>
          <p:nvPr>
            <p:ph type="subTitle" idx="4294967295"/>
          </p:nvPr>
        </p:nvSpPr>
        <p:spPr>
          <a:xfrm>
            <a:off x="1408950" y="3411563"/>
            <a:ext cx="6326100" cy="7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lt1"/>
              </a:buClr>
              <a:buSzPts val="2400"/>
              <a:buFont typeface="Cousine"/>
              <a:buNone/>
            </a:pPr>
            <a:r>
              <a:rPr lang="en" sz="1800" b="0" i="0" u="none" strike="noStrike" cap="none">
                <a:solidFill>
                  <a:schemeClr val="lt1"/>
                </a:solidFill>
                <a:latin typeface="Cousine"/>
                <a:ea typeface="Cousine"/>
                <a:cs typeface="Cousine"/>
                <a:sym typeface="Cousine"/>
              </a:rPr>
              <a:t> </a:t>
            </a:r>
            <a:endParaRPr sz="1800" b="0" i="0" u="none" strike="noStrike" cap="none">
              <a:solidFill>
                <a:schemeClr val="lt1"/>
              </a:solidFill>
              <a:latin typeface="Cousine"/>
              <a:ea typeface="Cousine"/>
              <a:cs typeface="Cousine"/>
              <a:sym typeface="Cousine"/>
            </a:endParaRPr>
          </a:p>
        </p:txBody>
      </p:sp>
      <p:grpSp>
        <p:nvGrpSpPr>
          <p:cNvPr id="319" name="Google Shape;319;p37"/>
          <p:cNvGrpSpPr/>
          <p:nvPr/>
        </p:nvGrpSpPr>
        <p:grpSpPr>
          <a:xfrm>
            <a:off x="1361785" y="1230126"/>
            <a:ext cx="6084996" cy="2166506"/>
            <a:chOff x="744219" y="1064075"/>
            <a:chExt cx="7015214" cy="2888675"/>
          </a:xfrm>
        </p:grpSpPr>
        <p:sp>
          <p:nvSpPr>
            <p:cNvPr id="320" name="Google Shape;320;p37"/>
            <p:cNvSpPr/>
            <p:nvPr/>
          </p:nvSpPr>
          <p:spPr>
            <a:xfrm>
              <a:off x="1361592" y="1665508"/>
              <a:ext cx="6099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7"/>
            <p:cNvSpPr/>
            <p:nvPr/>
          </p:nvSpPr>
          <p:spPr>
            <a:xfrm>
              <a:off x="7623181" y="1661600"/>
              <a:ext cx="136252"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sm" len="sm"/>
              <a:tailEnd type="none" w="sm" len="sm"/>
            </a:ln>
          </p:spPr>
        </p:sp>
        <p:sp>
          <p:nvSpPr>
            <p:cNvPr id="322" name="Google Shape;322;p37"/>
            <p:cNvSpPr/>
            <p:nvPr/>
          </p:nvSpPr>
          <p:spPr>
            <a:xfrm rot="-5400000">
              <a:off x="4334136" y="-1576459"/>
              <a:ext cx="123450" cy="6078917"/>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sm" len="sm"/>
              <a:tailEnd type="none" w="sm" len="sm"/>
            </a:ln>
          </p:spPr>
        </p:sp>
        <p:sp>
          <p:nvSpPr>
            <p:cNvPr id="323" name="Google Shape;323;p37"/>
            <p:cNvSpPr/>
            <p:nvPr/>
          </p:nvSpPr>
          <p:spPr>
            <a:xfrm rot="-5400000">
              <a:off x="744219" y="1064075"/>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4" name="Google Shape;324;p37"/>
            <p:cNvCxnSpPr/>
            <p:nvPr/>
          </p:nvCxnSpPr>
          <p:spPr>
            <a:xfrm flipH="1">
              <a:off x="6922735" y="1661528"/>
              <a:ext cx="548700" cy="219000"/>
            </a:xfrm>
            <a:prstGeom prst="straightConnector1">
              <a:avLst/>
            </a:prstGeom>
            <a:noFill/>
            <a:ln w="9525" cap="flat" cmpd="sng">
              <a:solidFill>
                <a:srgbClr val="FFFFFF"/>
              </a:solidFill>
              <a:prstDash val="dash"/>
              <a:round/>
              <a:headEnd type="none" w="sm" len="sm"/>
              <a:tailEnd type="none" w="sm" len="sm"/>
            </a:ln>
          </p:spPr>
        </p:cxnSp>
        <p:cxnSp>
          <p:nvCxnSpPr>
            <p:cNvPr id="325" name="Google Shape;325;p37"/>
            <p:cNvCxnSpPr/>
            <p:nvPr/>
          </p:nvCxnSpPr>
          <p:spPr>
            <a:xfrm>
              <a:off x="1021397" y="1669336"/>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326" name="Google Shape;326;p37"/>
            <p:cNvCxnSpPr/>
            <p:nvPr/>
          </p:nvCxnSpPr>
          <p:spPr>
            <a:xfrm flipH="1">
              <a:off x="1350875" y="3761350"/>
              <a:ext cx="529800" cy="191400"/>
            </a:xfrm>
            <a:prstGeom prst="straightConnector1">
              <a:avLst/>
            </a:prstGeom>
            <a:noFill/>
            <a:ln w="9525" cap="flat" cmpd="sng">
              <a:solidFill>
                <a:srgbClr val="FFFFFF"/>
              </a:solidFill>
              <a:prstDash val="dash"/>
              <a:round/>
              <a:headEnd type="none" w="sm" len="sm"/>
              <a:tailEnd type="none" w="sm" len="sm"/>
            </a:ln>
          </p:spPr>
        </p:cxnSp>
        <p:cxnSp>
          <p:nvCxnSpPr>
            <p:cNvPr id="327" name="Google Shape;327;p37"/>
            <p:cNvCxnSpPr/>
            <p:nvPr/>
          </p:nvCxnSpPr>
          <p:spPr>
            <a:xfrm>
              <a:off x="6941635" y="3761350"/>
              <a:ext cx="529800" cy="191400"/>
            </a:xfrm>
            <a:prstGeom prst="straightConnector1">
              <a:avLst/>
            </a:prstGeom>
            <a:noFill/>
            <a:ln w="9525" cap="flat" cmpd="sng">
              <a:solidFill>
                <a:srgbClr val="FFFFFF"/>
              </a:solidFill>
              <a:prstDash val="dash"/>
              <a:round/>
              <a:headEnd type="none" w="sm" len="sm"/>
              <a:tailEnd type="none" w="sm" len="sm"/>
            </a:ln>
          </p:spPr>
        </p:cxnSp>
        <p:cxnSp>
          <p:nvCxnSpPr>
            <p:cNvPr id="328" name="Google Shape;328;p37"/>
            <p:cNvCxnSpPr/>
            <p:nvPr/>
          </p:nvCxnSpPr>
          <p:spPr>
            <a:xfrm>
              <a:off x="1350875" y="1661528"/>
              <a:ext cx="548700" cy="219000"/>
            </a:xfrm>
            <a:prstGeom prst="straightConnector1">
              <a:avLst/>
            </a:prstGeom>
            <a:noFill/>
            <a:ln w="9525" cap="flat" cmpd="sng">
              <a:solidFill>
                <a:srgbClr val="FFFFFF"/>
              </a:solidFill>
              <a:prstDash val="dash"/>
              <a:round/>
              <a:headEnd type="none" w="sm" len="sm"/>
              <a:tailEnd type="none" w="sm" len="sm"/>
            </a:ln>
          </p:spPr>
        </p:cxnSp>
      </p:grpSp>
      <p:sp>
        <p:nvSpPr>
          <p:cNvPr id="329" name="Google Shape;329;p37"/>
          <p:cNvSpPr txBox="1">
            <a:spLocks noGrp="1"/>
          </p:cNvSpPr>
          <p:nvPr>
            <p:ph type="ctrTitle" idx="4294967295"/>
          </p:nvPr>
        </p:nvSpPr>
        <p:spPr>
          <a:xfrm>
            <a:off x="685800" y="1863012"/>
            <a:ext cx="777240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2000"/>
              <a:buFont typeface="Cousine"/>
              <a:buNone/>
            </a:pPr>
            <a:r>
              <a:rPr lang="en" sz="6600" b="1" i="0" u="none" strike="noStrike" cap="none">
                <a:solidFill>
                  <a:schemeClr val="lt1"/>
                </a:solidFill>
                <a:latin typeface="Cousine"/>
                <a:ea typeface="Cousine"/>
                <a:cs typeface="Cousine"/>
                <a:sym typeface="Cousine"/>
              </a:rPr>
              <a:t>Thank you!</a:t>
            </a:r>
            <a:endParaRPr sz="6600" b="1" i="0" u="none" strike="noStrike" cap="none">
              <a:solidFill>
                <a:schemeClr val="lt1"/>
              </a:solidFill>
              <a:latin typeface="Cousine"/>
              <a:ea typeface="Cousine"/>
              <a:cs typeface="Cousine"/>
              <a:sym typeface="Cousine"/>
            </a:endParaRPr>
          </a:p>
        </p:txBody>
      </p:sp>
      <p:sp>
        <p:nvSpPr>
          <p:cNvPr id="330" name="Google Shape;330;p37"/>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a:solidFill>
                  <a:schemeClr val="accent3"/>
                </a:solidFill>
              </a:rPr>
              <a:t>1</a:t>
            </a:r>
            <a:endParaRPr sz="6000">
              <a:solidFill>
                <a:schemeClr val="accent3"/>
              </a:solidFill>
            </a:endParaRPr>
          </a:p>
          <a:p>
            <a:pPr marL="0" lvl="0" indent="0" algn="l" rtl="0">
              <a:lnSpc>
                <a:spcPct val="100000"/>
              </a:lnSpc>
              <a:spcBef>
                <a:spcPts val="0"/>
              </a:spcBef>
              <a:spcAft>
                <a:spcPts val="0"/>
              </a:spcAft>
              <a:buSzPts val="3600"/>
              <a:buNone/>
            </a:pPr>
            <a:r>
              <a:rPr lang="en"/>
              <a:t>Introduction</a:t>
            </a:r>
            <a:endParaRPr/>
          </a:p>
        </p:txBody>
      </p:sp>
      <p:sp>
        <p:nvSpPr>
          <p:cNvPr id="73" name="Google Shape;73;p11"/>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a:t>Let’s get to know the project better.</a:t>
            </a:r>
            <a:endParaRPr/>
          </a:p>
        </p:txBody>
      </p:sp>
      <p:sp>
        <p:nvSpPr>
          <p:cNvPr id="74" name="Google Shape;74;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body" idx="1"/>
          </p:nvPr>
        </p:nvSpPr>
        <p:spPr>
          <a:xfrm>
            <a:off x="940903" y="2466599"/>
            <a:ext cx="7229061" cy="2466867"/>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0"/>
              </a:spcAft>
              <a:buSzPts val="2400"/>
              <a:buNone/>
            </a:pPr>
            <a:r>
              <a:rPr lang="en-IN" sz="2000" dirty="0" err="1"/>
              <a:t>Whatsapp</a:t>
            </a:r>
            <a:r>
              <a:rPr lang="en-IN" sz="2000" dirty="0"/>
              <a:t> Chat Analyzer</a:t>
            </a:r>
            <a:r>
              <a:rPr lang="en-US" sz="2000" dirty="0"/>
              <a:t> is the application which provides analysis of WhatsApp chats.</a:t>
            </a:r>
          </a:p>
          <a:p>
            <a:pPr marL="0" lvl="0" indent="0" algn="just" rtl="0">
              <a:lnSpc>
                <a:spcPct val="100000"/>
              </a:lnSpc>
              <a:spcBef>
                <a:spcPts val="600"/>
              </a:spcBef>
              <a:spcAft>
                <a:spcPts val="0"/>
              </a:spcAft>
              <a:buSzPts val="2400"/>
              <a:buNone/>
            </a:pPr>
            <a:r>
              <a:rPr lang="en-US" sz="2000" dirty="0"/>
              <a:t>We will be able to analyze total statistics, total words, media shared, timeline, activity map, most common words analysis. </a:t>
            </a:r>
            <a:endParaRPr sz="2000" dirty="0"/>
          </a:p>
        </p:txBody>
      </p:sp>
      <p:sp>
        <p:nvSpPr>
          <p:cNvPr id="80" name="Google Shape;80;p12"/>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a:solidFill>
                  <a:schemeClr val="accent3"/>
                </a:solidFill>
              </a:rPr>
              <a:t>2</a:t>
            </a:r>
            <a:endParaRPr sz="6000">
              <a:solidFill>
                <a:schemeClr val="accent3"/>
              </a:solidFill>
            </a:endParaRPr>
          </a:p>
          <a:p>
            <a:pPr marL="0" lvl="0" indent="0" algn="l" rtl="0">
              <a:lnSpc>
                <a:spcPct val="100000"/>
              </a:lnSpc>
              <a:spcBef>
                <a:spcPts val="0"/>
              </a:spcBef>
              <a:spcAft>
                <a:spcPts val="0"/>
              </a:spcAft>
              <a:buSzPts val="3600"/>
              <a:buNone/>
            </a:pPr>
            <a:r>
              <a:rPr lang="en"/>
              <a:t>Scope of the Project</a:t>
            </a:r>
            <a:endParaRPr/>
          </a:p>
        </p:txBody>
      </p:sp>
      <p:sp>
        <p:nvSpPr>
          <p:cNvPr id="95" name="Google Shape;95;p14"/>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a:t>Where does the project apply?</a:t>
            </a:r>
            <a:endParaRPr/>
          </a:p>
        </p:txBody>
      </p:sp>
      <p:sp>
        <p:nvSpPr>
          <p:cNvPr id="96" name="Google Shape;96;p14"/>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body" idx="1"/>
          </p:nvPr>
        </p:nvSpPr>
        <p:spPr>
          <a:xfrm>
            <a:off x="1413600" y="2466600"/>
            <a:ext cx="6316800" cy="819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0"/>
              </a:spcAft>
              <a:buSzPts val="2400"/>
              <a:buNone/>
            </a:pPr>
            <a:r>
              <a:rPr lang="en-US" sz="1600" b="0" i="0" dirty="0">
                <a:solidFill>
                  <a:schemeClr val="bg1"/>
                </a:solidFill>
                <a:effectLst/>
                <a:latin typeface="Söhne"/>
              </a:rPr>
              <a:t>WhatsApp Chat Analyzer can analyze the text-based conversations in WhatsApp chats and provide insights such as the most frequently used words, the sentiment of the conversation, and the topics that are being discussed. The project aims to provide users with a better understanding of their WhatsApp conversations and help them identify trends and patterns in their communication. The project involve features such as data visualization, report generation, and integration with other platforms.</a:t>
            </a:r>
            <a:endParaRPr sz="2000" dirty="0">
              <a:solidFill>
                <a:schemeClr val="bg1"/>
              </a:solidFill>
            </a:endParaRPr>
          </a:p>
        </p:txBody>
      </p:sp>
      <p:sp>
        <p:nvSpPr>
          <p:cNvPr id="80" name="Google Shape;80;p12"/>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extLst>
      <p:ext uri="{BB962C8B-B14F-4D97-AF65-F5344CB8AC3E}">
        <p14:creationId xmlns:p14="http://schemas.microsoft.com/office/powerpoint/2010/main" val="343313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dirty="0">
                <a:solidFill>
                  <a:schemeClr val="accent3"/>
                </a:solidFill>
              </a:rPr>
              <a:t>3</a:t>
            </a:r>
            <a:endParaRPr sz="6000" dirty="0">
              <a:solidFill>
                <a:schemeClr val="accent3"/>
              </a:solidFill>
            </a:endParaRPr>
          </a:p>
          <a:p>
            <a:pPr marL="0" lvl="0" indent="0" algn="l" rtl="0">
              <a:lnSpc>
                <a:spcPct val="100000"/>
              </a:lnSpc>
              <a:spcBef>
                <a:spcPts val="0"/>
              </a:spcBef>
              <a:spcAft>
                <a:spcPts val="0"/>
              </a:spcAft>
              <a:buSzPts val="3600"/>
              <a:buNone/>
            </a:pPr>
            <a:r>
              <a:rPr lang="en-IN" dirty="0"/>
              <a:t>Features</a:t>
            </a:r>
            <a:endParaRPr dirty="0"/>
          </a:p>
        </p:txBody>
      </p:sp>
      <p:sp>
        <p:nvSpPr>
          <p:cNvPr id="73" name="Google Shape;73;p11"/>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dirty="0"/>
              <a:t>Let’s get to know what features the project offers.</a:t>
            </a:r>
            <a:endParaRPr dirty="0"/>
          </a:p>
        </p:txBody>
      </p:sp>
      <p:sp>
        <p:nvSpPr>
          <p:cNvPr id="74" name="Google Shape;74;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body" idx="1"/>
          </p:nvPr>
        </p:nvSpPr>
        <p:spPr>
          <a:xfrm>
            <a:off x="1413600" y="2466600"/>
            <a:ext cx="6316800" cy="2396948"/>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0"/>
              </a:spcAft>
              <a:buSzPts val="2400"/>
              <a:buNone/>
            </a:pPr>
            <a:r>
              <a:rPr lang="en-US" sz="1600" b="0" i="0" dirty="0">
                <a:solidFill>
                  <a:schemeClr val="bg1"/>
                </a:solidFill>
                <a:effectLst/>
                <a:latin typeface="Söhne"/>
              </a:rPr>
              <a:t>WhatsApp Chat Analyzer</a:t>
            </a:r>
            <a:r>
              <a:rPr lang="en-US" sz="1600" b="0" dirty="0">
                <a:solidFill>
                  <a:schemeClr val="bg1"/>
                </a:solidFill>
                <a:latin typeface="Söhne"/>
              </a:rPr>
              <a:t> </a:t>
            </a:r>
            <a:r>
              <a:rPr lang="en-US" sz="1600" b="0" i="0" dirty="0">
                <a:solidFill>
                  <a:schemeClr val="bg1"/>
                </a:solidFill>
                <a:effectLst/>
                <a:latin typeface="Söhne"/>
              </a:rPr>
              <a:t>offers several features to help you analyze and understand your conversations. It can provide insights into communication patterns, sentiment analysis, and more. It also offers a range of visualization tools to help you better understand your conversations.</a:t>
            </a:r>
          </a:p>
          <a:p>
            <a:pPr marL="0" lvl="0" indent="0" algn="just" rtl="0">
              <a:lnSpc>
                <a:spcPct val="100000"/>
              </a:lnSpc>
              <a:spcBef>
                <a:spcPts val="600"/>
              </a:spcBef>
              <a:spcAft>
                <a:spcPts val="0"/>
              </a:spcAft>
              <a:buSzPts val="2400"/>
              <a:buNone/>
            </a:pPr>
            <a:r>
              <a:rPr lang="en-US" sz="1600" b="0" i="0" dirty="0">
                <a:solidFill>
                  <a:schemeClr val="bg1"/>
                </a:solidFill>
                <a:effectLst/>
                <a:latin typeface="Söhne"/>
              </a:rPr>
              <a:t>The tool also offers powerful search capabilities, allowing you to quickly find specific conversations or topics. It also allows you to export your analysis, so you can share your insights with others</a:t>
            </a:r>
            <a:endParaRPr lang="en-US" sz="2000" dirty="0">
              <a:solidFill>
                <a:schemeClr val="bg1"/>
              </a:solidFill>
            </a:endParaRPr>
          </a:p>
        </p:txBody>
      </p:sp>
      <p:sp>
        <p:nvSpPr>
          <p:cNvPr id="80" name="Google Shape;80;p12"/>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extLst>
      <p:ext uri="{BB962C8B-B14F-4D97-AF65-F5344CB8AC3E}">
        <p14:creationId xmlns:p14="http://schemas.microsoft.com/office/powerpoint/2010/main" val="249755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921200" y="1284978"/>
            <a:ext cx="7205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6000" dirty="0">
                <a:solidFill>
                  <a:schemeClr val="accent3"/>
                </a:solidFill>
              </a:rPr>
              <a:t>4</a:t>
            </a:r>
            <a:endParaRPr sz="6000" dirty="0">
              <a:solidFill>
                <a:schemeClr val="accent3"/>
              </a:solidFill>
            </a:endParaRPr>
          </a:p>
          <a:p>
            <a:pPr marL="0" lvl="0" indent="0" algn="l" rtl="0">
              <a:lnSpc>
                <a:spcPct val="100000"/>
              </a:lnSpc>
              <a:spcBef>
                <a:spcPts val="0"/>
              </a:spcBef>
              <a:spcAft>
                <a:spcPts val="0"/>
              </a:spcAft>
              <a:buSzPts val="3600"/>
              <a:buNone/>
            </a:pPr>
            <a:r>
              <a:rPr lang="en-IN" dirty="0"/>
              <a:t>Technology Used</a:t>
            </a:r>
            <a:endParaRPr dirty="0"/>
          </a:p>
        </p:txBody>
      </p:sp>
      <p:sp>
        <p:nvSpPr>
          <p:cNvPr id="73" name="Google Shape;73;p11"/>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dirty="0"/>
              <a:t>Let’s get to know the project’s building blocks.</a:t>
            </a:r>
            <a:endParaRPr dirty="0"/>
          </a:p>
        </p:txBody>
      </p:sp>
      <p:sp>
        <p:nvSpPr>
          <p:cNvPr id="74" name="Google Shape;74;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697</Words>
  <Application>Microsoft Office PowerPoint</Application>
  <PresentationFormat>On-screen Show (16:9)</PresentationFormat>
  <Paragraphs>119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Söhne</vt:lpstr>
      <vt:lpstr>Cousine</vt:lpstr>
      <vt:lpstr>Arial</vt:lpstr>
      <vt:lpstr>Valentine template</vt:lpstr>
      <vt:lpstr>Major Project Presentation Project number: 14  Whatsapp Chat Analyzer   Project Guide: Dr. Kunj Bihari Meena </vt:lpstr>
      <vt:lpstr>Contents</vt:lpstr>
      <vt:lpstr>1 Introduction</vt:lpstr>
      <vt:lpstr>PowerPoint Presentation</vt:lpstr>
      <vt:lpstr>2 Scope of the Project</vt:lpstr>
      <vt:lpstr>PowerPoint Presentation</vt:lpstr>
      <vt:lpstr>3 Features</vt:lpstr>
      <vt:lpstr>PowerPoint Presentation</vt:lpstr>
      <vt:lpstr>4 Technology Used</vt:lpstr>
      <vt:lpstr>PowerPoint Presentation</vt:lpstr>
      <vt:lpstr>5 Flowchart</vt:lpstr>
      <vt:lpstr>OUR PROCESS IS EASY</vt:lpstr>
      <vt:lpstr>6 Benefits</vt:lpstr>
      <vt:lpstr>Benefits</vt:lpstr>
      <vt:lpstr>7 Conclusion</vt:lpstr>
      <vt:lpstr>Conclusion</vt:lpstr>
      <vt:lpstr>8 Future Work</vt:lpstr>
      <vt:lpstr>PowerPoint Presentation</vt:lpstr>
      <vt:lpstr>9 Resources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Project number: 14  Message Metrics  Project Guide: Dr. Kunj Bihari Meena </dc:title>
  <cp:lastModifiedBy>Harsh Marolia</cp:lastModifiedBy>
  <cp:revision>8</cp:revision>
  <dcterms:modified xsi:type="dcterms:W3CDTF">2023-05-17T03:54:50Z</dcterms:modified>
</cp:coreProperties>
</file>