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700" dirty="0"/>
              <a:t>Consumer Goods Ad_Hoc Insights</a:t>
            </a:r>
            <a:endParaRPr lang="en-US" sz="47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HARSH MISHRA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5A586-74D1-4C76-BE34-635D4743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1028" name="Picture 4" descr="Impact of Good Insights in Business">
            <a:extLst>
              <a:ext uri="{FF2B5EF4-FFF2-40B4-BE49-F238E27FC236}">
                <a16:creationId xmlns:a16="http://schemas.microsoft.com/office/drawing/2014/main" id="{F41402B6-11DF-477F-9B28-547A47F0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182917"/>
            <a:ext cx="7029450" cy="24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83B0-3649-4B12-BB6C-F264FA38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8: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5124F-BB4B-4E0C-A87A-9E6D179D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227" y="2700236"/>
            <a:ext cx="1848108" cy="1457528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17D95F-211F-496C-B782-98D7F779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B79B8-4809-4074-A527-29C45527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023" y="2074496"/>
            <a:ext cx="4257234" cy="2804207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CD26B4D1-42A1-42A7-9E73-FF8BE6CD0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181600" y="301939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A297A-0C5C-41BD-B9BA-69F6AA9605F3}"/>
              </a:ext>
            </a:extLst>
          </p:cNvPr>
          <p:cNvSpPr txBox="1"/>
          <p:nvPr/>
        </p:nvSpPr>
        <p:spPr>
          <a:xfrm>
            <a:off x="882316" y="5120640"/>
            <a:ext cx="5778707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Quarter 1 has more total sold quantity with 7 million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Quarter 3 has low total sold quantity with 10%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4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9B9F-594D-49B2-83B1-A6BD79B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9: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F4647-9789-4D53-AD45-8BE39CE3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964" y="2833572"/>
            <a:ext cx="2534004" cy="1286054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0C29A-2D61-43C3-9AC0-55C6243F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E5483-89CB-4C14-ABEF-A6FB9521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180" y="2144932"/>
            <a:ext cx="4325734" cy="2975709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8FCA792D-0BBD-40FF-BC81-BA7CD254D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181600" y="301939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247B3-EF0E-41F3-B94D-30C837FC7D75}"/>
              </a:ext>
            </a:extLst>
          </p:cNvPr>
          <p:cNvSpPr txBox="1"/>
          <p:nvPr/>
        </p:nvSpPr>
        <p:spPr>
          <a:xfrm>
            <a:off x="430180" y="5215838"/>
            <a:ext cx="6096000" cy="64633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Retailer channel helps to bring more gross sales with 73.23% in fiscal year 2021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2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7BD9-1900-40B5-B13B-E69FA2F7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50" dirty="0"/>
              <a:t>Request – 10: Solution and Insight</a:t>
            </a:r>
            <a:endParaRPr lang="en-IN" sz="465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4DFFF4-B6E0-4E5A-A1C6-BA37701BD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2946"/>
            <a:ext cx="2534004" cy="1286054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88632-C79F-4CD0-A6D6-0D8EBA51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7FBA4-9664-457A-9134-1816B7193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29" y="4221362"/>
            <a:ext cx="2981117" cy="176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90EF7-4DB3-4064-BA7E-9A8D2E7E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704" y="4221363"/>
            <a:ext cx="2841504" cy="1765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B5480-C070-4E4F-9232-BFAEC7457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464" y="4221363"/>
            <a:ext cx="3007069" cy="1798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EBD1D-1D30-4C73-A2D9-1797210EA116}"/>
              </a:ext>
            </a:extLst>
          </p:cNvPr>
          <p:cNvSpPr txBox="1"/>
          <p:nvPr/>
        </p:nvSpPr>
        <p:spPr>
          <a:xfrm>
            <a:off x="4020797" y="2550912"/>
            <a:ext cx="7527736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N&amp;S division, top 3 products are Pen drives and their sales are more than the other two division products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Top 3 products in P&amp;A division are mouses and in PC division are personal computers</a:t>
            </a:r>
          </a:p>
        </p:txBody>
      </p:sp>
      <p:pic>
        <p:nvPicPr>
          <p:cNvPr id="11" name="Graphic 10" descr="Line arrow: Straight with solid fill">
            <a:extLst>
              <a:ext uri="{FF2B5EF4-FFF2-40B4-BE49-F238E27FC236}">
                <a16:creationId xmlns:a16="http://schemas.microsoft.com/office/drawing/2014/main" id="{E0F39D6D-54F3-47AE-B617-8EE581860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113024" y="3533718"/>
            <a:ext cx="582925" cy="5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ABAE-C3CA-464D-AA08-2514AD33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Basics </a:t>
            </a:r>
            <a:r>
              <a:rPr lang="en-IN" dirty="0"/>
              <a:t>SQL Challenge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7F7DFF-D19E-47A7-B5A4-A340691FA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69424"/>
              </p:ext>
            </p:extLst>
          </p:nvPr>
        </p:nvGraphicFramePr>
        <p:xfrm>
          <a:off x="1066800" y="2203867"/>
          <a:ext cx="10058400" cy="15968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5534805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139817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948636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2104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81058933"/>
                    </a:ext>
                  </a:extLst>
                </a:gridCol>
              </a:tblGrid>
              <a:tr h="408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81208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Provide the list of markets in which customer </a:t>
                      </a:r>
                      <a:r>
                        <a:rPr lang="en-US" sz="1200" b="1" dirty="0"/>
                        <a:t>"</a:t>
                      </a:r>
                      <a:r>
                        <a:rPr lang="en-US" sz="1200" b="1" u="sng" dirty="0"/>
                        <a:t>Atliq Exclusive</a:t>
                      </a:r>
                      <a:r>
                        <a:rPr lang="en-US" sz="1200" b="1" dirty="0"/>
                        <a:t>" </a:t>
                      </a:r>
                      <a:r>
                        <a:rPr lang="en-US" sz="1200" dirty="0"/>
                        <a:t>operates its business in the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u="sng" dirty="0"/>
                        <a:t>APAC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region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What is the percentage of unique product increase in 2021 vs. 2020? The final output contains these fields,             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                </a:t>
                      </a:r>
                      <a:r>
                        <a:rPr lang="en-US" sz="1000" b="1" dirty="0"/>
                        <a:t>unique_products_2020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                unique_products_2021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                percentage_chg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50" dirty="0"/>
                        <a:t>Provide a report with all the unique product counts for each segment and sort them in descending order of product counts. The final output contains 2 fields, </a:t>
                      </a:r>
                    </a:p>
                    <a:p>
                      <a:pPr algn="just"/>
                      <a:r>
                        <a:rPr lang="en-US" sz="950" dirty="0"/>
                        <a:t>                        </a:t>
                      </a:r>
                      <a:r>
                        <a:rPr lang="en-US" sz="950" b="1" dirty="0"/>
                        <a:t>segment </a:t>
                      </a:r>
                    </a:p>
                    <a:p>
                      <a:pPr algn="just"/>
                      <a:r>
                        <a:rPr lang="en-US" sz="950" b="1" dirty="0"/>
                        <a:t>                        product_count</a:t>
                      </a:r>
                      <a:endParaRPr lang="en-IN" sz="9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dirty="0"/>
                        <a:t>Follow-up: Which segment had the most increase in unique products in 2021 vs 2020? The final output contains these fields, </a:t>
                      </a:r>
                    </a:p>
                    <a:p>
                      <a:pPr algn="just"/>
                      <a:r>
                        <a:rPr lang="en-US" sz="900" dirty="0"/>
                        <a:t>                  </a:t>
                      </a:r>
                      <a:r>
                        <a:rPr lang="en-US" sz="900" b="1" dirty="0"/>
                        <a:t>segment </a:t>
                      </a:r>
                    </a:p>
                    <a:p>
                      <a:pPr algn="just"/>
                      <a:r>
                        <a:rPr lang="en-US" sz="900" b="1" dirty="0"/>
                        <a:t>                  product_count_2020                 </a:t>
                      </a:r>
                    </a:p>
                    <a:p>
                      <a:pPr algn="just"/>
                      <a:r>
                        <a:rPr lang="en-US" sz="900" b="1" dirty="0"/>
                        <a:t>                  product_count_2021 </a:t>
                      </a:r>
                    </a:p>
                    <a:p>
                      <a:pPr algn="just"/>
                      <a:r>
                        <a:rPr lang="en-US" sz="900" b="1" dirty="0"/>
                        <a:t>                  Difference</a:t>
                      </a:r>
                      <a:endParaRPr lang="en-IN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Get the products that have the highest and lowest manufacturing costs. The final output should contain these fields,</a:t>
                      </a:r>
                    </a:p>
                    <a:p>
                      <a:pPr algn="just"/>
                      <a:r>
                        <a:rPr lang="en-US" sz="1000" dirty="0"/>
                        <a:t>           </a:t>
                      </a:r>
                      <a:r>
                        <a:rPr lang="en-US" sz="1000" b="1" dirty="0"/>
                        <a:t>product_code </a:t>
                      </a:r>
                    </a:p>
                    <a:p>
                      <a:pPr algn="just"/>
                      <a:r>
                        <a:rPr lang="en-US" sz="1000" b="1" dirty="0"/>
                        <a:t>           product </a:t>
                      </a:r>
                    </a:p>
                    <a:p>
                      <a:pPr algn="just"/>
                      <a:r>
                        <a:rPr lang="en-US" sz="1000" b="1" dirty="0"/>
                        <a:t>           manufacturing_cost</a:t>
                      </a:r>
                      <a:endParaRPr lang="en-IN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70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D75C5B2-7537-48ED-BB62-B0A04BB3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83" y="154536"/>
            <a:ext cx="774700" cy="7747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5AAED2-3BF7-43F0-AA01-5834EDECF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55470"/>
              </p:ext>
            </p:extLst>
          </p:nvPr>
        </p:nvGraphicFramePr>
        <p:xfrm>
          <a:off x="1066800" y="4267200"/>
          <a:ext cx="10058400" cy="16654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41042728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5607997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426953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074060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544810125"/>
                    </a:ext>
                  </a:extLst>
                </a:gridCol>
              </a:tblGrid>
              <a:tr h="408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- 9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- 10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1742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pPr algn="just"/>
                      <a:r>
                        <a:rPr lang="en-US" sz="850" dirty="0"/>
                        <a:t>Generate a report which contains the top 5 customers who received an average high pre_invoice_discount_pct for the fiscal year 2021 and in the Indian market. The final output contains these fields, </a:t>
                      </a:r>
                    </a:p>
                    <a:p>
                      <a:pPr algn="just"/>
                      <a:r>
                        <a:rPr lang="en-US" sz="850" b="1" dirty="0"/>
                        <a:t>                customer_code </a:t>
                      </a:r>
                    </a:p>
                    <a:p>
                      <a:pPr algn="just"/>
                      <a:r>
                        <a:rPr lang="en-US" sz="850" b="1" dirty="0"/>
                        <a:t>                customer </a:t>
                      </a:r>
                    </a:p>
                    <a:p>
                      <a:pPr algn="just"/>
                      <a:r>
                        <a:rPr lang="en-US" sz="850" b="1" dirty="0"/>
                        <a:t>                average_discount_percentage </a:t>
                      </a:r>
                      <a:endParaRPr lang="en-IN" sz="8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Get the complete report of the Gross sales amount for the customer “Atliq Exclusive” for each month. This analysis helps to get an idea of low and high-performing months and take strategic decisions. The final report contains these columns:  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800" b="1" dirty="0"/>
                        <a:t>                      Month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800" b="1" dirty="0"/>
                        <a:t>                      Year 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800" b="1" dirty="0"/>
                        <a:t>                      Gross sales Amount</a:t>
                      </a:r>
                      <a:endParaRPr lang="en-IN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In which quarter of 2020, got the maximum total_sold_quantity? The final output contains these fields sorted by the total_sold_quantity, </a:t>
                      </a:r>
                    </a:p>
                    <a:p>
                      <a:pPr algn="just"/>
                      <a:r>
                        <a:rPr lang="en-US" sz="1000" dirty="0"/>
                        <a:t>                 </a:t>
                      </a:r>
                      <a:r>
                        <a:rPr lang="en-US" sz="1000" b="1" dirty="0"/>
                        <a:t>  Quarter </a:t>
                      </a:r>
                    </a:p>
                    <a:p>
                      <a:pPr algn="just"/>
                      <a:r>
                        <a:rPr lang="en-US" sz="1000" b="1" dirty="0"/>
                        <a:t>                    total_sold_quantity</a:t>
                      </a:r>
                      <a:endParaRPr lang="en-IN" sz="9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dirty="0"/>
                        <a:t>Which channel helped to bring more gross sales in the fiscal year 2021 and the percentage of contribution? The final output contains these fields, channel </a:t>
                      </a:r>
                    </a:p>
                    <a:p>
                      <a:pPr algn="just"/>
                      <a:r>
                        <a:rPr lang="en-US" sz="900" dirty="0"/>
                        <a:t>                      </a:t>
                      </a:r>
                      <a:r>
                        <a:rPr lang="en-US" sz="900" b="1" dirty="0"/>
                        <a:t>gross_sales_mln </a:t>
                      </a:r>
                    </a:p>
                    <a:p>
                      <a:pPr algn="just"/>
                      <a:r>
                        <a:rPr lang="en-US" sz="900" b="1" dirty="0"/>
                        <a:t>                      percentage</a:t>
                      </a:r>
                      <a:endParaRPr lang="en-IN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50" dirty="0"/>
                        <a:t>Get the Top 3 products in each division that have a high total_sold_quantity in the fiscal_year 2021? The final output contains these fields, division </a:t>
                      </a:r>
                    </a:p>
                    <a:p>
                      <a:pPr algn="just"/>
                      <a:r>
                        <a:rPr lang="en-US" sz="850" dirty="0"/>
                        <a:t>                   </a:t>
                      </a:r>
                      <a:r>
                        <a:rPr lang="en-US" sz="850" b="1" dirty="0"/>
                        <a:t>product_code </a:t>
                      </a:r>
                    </a:p>
                    <a:p>
                      <a:pPr algn="just"/>
                      <a:r>
                        <a:rPr lang="en-US" sz="850" b="1" dirty="0"/>
                        <a:t>                   product </a:t>
                      </a:r>
                    </a:p>
                    <a:p>
                      <a:pPr algn="just"/>
                      <a:r>
                        <a:rPr lang="en-US" sz="850" b="1" dirty="0"/>
                        <a:t>                   total_sold_quantity </a:t>
                      </a:r>
                    </a:p>
                    <a:p>
                      <a:pPr algn="just"/>
                      <a:r>
                        <a:rPr lang="en-US" sz="850" b="1" dirty="0"/>
                        <a:t>                   rank_order</a:t>
                      </a:r>
                      <a:endParaRPr lang="en-IN" sz="8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1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2692-4028-4D4C-8EE6-A08318E7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1: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BA01A-27BD-4BC9-8AF5-9E10B4B3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14419"/>
            <a:ext cx="1219370" cy="2229161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84C10-64EB-4039-B873-56D85DED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CA7BD-607B-4393-A38B-7C3A9497E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"/>
          <a:stretch/>
        </p:blipFill>
        <p:spPr>
          <a:xfrm>
            <a:off x="7823284" y="2226468"/>
            <a:ext cx="3332396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phic 4" descr="Transfer with solid fill">
            <a:extLst>
              <a:ext uri="{FF2B5EF4-FFF2-40B4-BE49-F238E27FC236}">
                <a16:creationId xmlns:a16="http://schemas.microsoft.com/office/drawing/2014/main" id="{BD5DB730-45BB-40A3-96C0-FEBB2BA4E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384" y="2234416"/>
            <a:ext cx="2389166" cy="238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B200D-D29A-46C6-B1A4-F1C8FABB0862}"/>
              </a:ext>
            </a:extLst>
          </p:cNvPr>
          <p:cNvSpPr txBox="1"/>
          <p:nvPr/>
        </p:nvSpPr>
        <p:spPr>
          <a:xfrm>
            <a:off x="1097280" y="5113670"/>
            <a:ext cx="62094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</a:rPr>
              <a:t>Atliq Hardware exclusively operates in markets within the APAC region, serving customers across 27 countries spread across four regions: APAC, EU, NA, and LATAM.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788F-2718-4417-B996-9B56C3BC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2: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5A633-FD74-4865-996B-83B7A5302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62" y="2928867"/>
            <a:ext cx="4486901" cy="1000265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D710F2-77E7-49F3-93E8-7FA53E92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9E510-BD5E-44D4-AD01-B6A9F1AE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63" y="2184594"/>
            <a:ext cx="4986975" cy="2997491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BC33729-85EE-443B-B4DF-21838F18F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388763" y="298414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328A0-1009-40D9-BC41-A781394AB67D}"/>
              </a:ext>
            </a:extLst>
          </p:cNvPr>
          <p:cNvSpPr txBox="1"/>
          <p:nvPr/>
        </p:nvSpPr>
        <p:spPr>
          <a:xfrm>
            <a:off x="649768" y="5120639"/>
            <a:ext cx="519619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The unique products increased by 36% in 2021 compared to 2020 </a:t>
            </a:r>
          </a:p>
        </p:txBody>
      </p:sp>
    </p:spTree>
    <p:extLst>
      <p:ext uri="{BB962C8B-B14F-4D97-AF65-F5344CB8AC3E}">
        <p14:creationId xmlns:p14="http://schemas.microsoft.com/office/powerpoint/2010/main" val="198028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F33B-566C-43C8-BD21-9167481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3: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EC1DBC-8962-4958-9B46-7B25FA45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3911"/>
            <a:ext cx="2791215" cy="1857634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6930A-2F6A-4933-9D9A-607A31B1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B22E5-8045-473F-9A79-4665C37E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25" y="2263911"/>
            <a:ext cx="4788955" cy="2878468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142E1AB6-BE71-4836-A776-EE8B78BF6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752612" y="278874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3DBDD-6067-43BF-870D-694A95698B80}"/>
              </a:ext>
            </a:extLst>
          </p:cNvPr>
          <p:cNvSpPr txBox="1"/>
          <p:nvPr/>
        </p:nvSpPr>
        <p:spPr>
          <a:xfrm>
            <a:off x="270725" y="5345764"/>
            <a:ext cx="6096000" cy="64633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Notebook segment has more unique products and networking segment has less number of unique products</a:t>
            </a:r>
          </a:p>
        </p:txBody>
      </p:sp>
    </p:spTree>
    <p:extLst>
      <p:ext uri="{BB962C8B-B14F-4D97-AF65-F5344CB8AC3E}">
        <p14:creationId xmlns:p14="http://schemas.microsoft.com/office/powerpoint/2010/main" val="180806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F16A-0B60-4F3F-8C5C-762E23FF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4: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9E518-0BC9-44C1-9D27-368D6333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4266"/>
            <a:ext cx="4496427" cy="1829055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C7982-9BE5-43C9-989D-DB8D2DC9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B97740-D29B-4621-8318-BF8A572F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36" y="2134266"/>
            <a:ext cx="4138744" cy="2487650"/>
          </a:xfrm>
          <a:prstGeom prst="rect">
            <a:avLst/>
          </a:prstGeom>
        </p:spPr>
      </p:pic>
      <p:pic>
        <p:nvPicPr>
          <p:cNvPr id="12" name="Graphic 11" descr="Line arrow: Straight with solid fill">
            <a:extLst>
              <a:ext uri="{FF2B5EF4-FFF2-40B4-BE49-F238E27FC236}">
                <a16:creationId xmlns:a16="http://schemas.microsoft.com/office/drawing/2014/main" id="{C3127D06-99BC-47A8-91C7-B69E37FA1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848121" y="29208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EE842-066A-4330-AE3C-F4D197CA8BBC}"/>
              </a:ext>
            </a:extLst>
          </p:cNvPr>
          <p:cNvSpPr txBox="1"/>
          <p:nvPr/>
        </p:nvSpPr>
        <p:spPr>
          <a:xfrm>
            <a:off x="666521" y="4639748"/>
            <a:ext cx="6096000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Accessories segment has more difference in unique products than remaining segments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Networking segment has least difference in unique products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45C3-39CD-4417-B57C-5FCA23F3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5: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E669C8-173D-44FE-A372-1FA3298D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908" y="2626588"/>
            <a:ext cx="3448531" cy="1143160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8B1E49-AFC1-48C5-8F92-1ADF0C0C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8BB51-E52C-48FF-93F8-F9DBB5EE2D7B}"/>
              </a:ext>
            </a:extLst>
          </p:cNvPr>
          <p:cNvSpPr txBox="1"/>
          <p:nvPr/>
        </p:nvSpPr>
        <p:spPr>
          <a:xfrm>
            <a:off x="2053911" y="4658976"/>
            <a:ext cx="7058526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AQ HOME Allin1 Gen 2 product has high manufacturing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AQ Master wired x1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product has low manufacturing cost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BB89-A5AB-4A93-92F6-4292081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6: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7585E-9C8F-4F10-AE61-D2E3A66D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9051"/>
            <a:ext cx="3505689" cy="1514686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C44D8-9AF7-411B-9FED-007B0749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8A020-1A1C-4C97-BC8B-69E166D43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635" y="2139051"/>
            <a:ext cx="3505689" cy="2107143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90E0C5F6-E4F3-4C0A-AB2C-D2007D787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95075" y="2739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23855-6774-4C36-A060-CC818B3B93E3}"/>
              </a:ext>
            </a:extLst>
          </p:cNvPr>
          <p:cNvSpPr txBox="1"/>
          <p:nvPr/>
        </p:nvSpPr>
        <p:spPr>
          <a:xfrm>
            <a:off x="609600" y="4676938"/>
            <a:ext cx="631803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Top 5 customers in Indian market are Flipkart, Viveks, Ezone, Croma and Amazon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Flipkart has slightly more discount percent compared to remaining 4 customers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5504-D4E7-4780-9066-26B5DC42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– 7: Solution and Insight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7A7D7-6F37-472C-9D74-46839F82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8933"/>
            <a:ext cx="2349506" cy="3760788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9F83F-38D3-4ACF-956A-332FE28F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183" y="146069"/>
            <a:ext cx="7747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9C4B9-16E7-4C00-BBC1-2BF89BFA7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048933"/>
            <a:ext cx="4985307" cy="284959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B051FE43-3975-4ED7-A29B-605E37C4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329433" y="272329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050CF-970F-4E6F-A91E-6DE0C75462B4}"/>
              </a:ext>
            </a:extLst>
          </p:cNvPr>
          <p:cNvSpPr txBox="1"/>
          <p:nvPr/>
        </p:nvSpPr>
        <p:spPr>
          <a:xfrm>
            <a:off x="3706283" y="5206532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" panose="020B0502040204020203" pitchFamily="34" charset="0"/>
                <a:cs typeface="Arial" panose="020B0604020202020204" pitchFamily="34" charset="0"/>
              </a:rPr>
              <a:t>In the fiscal year 2020, the highest gross sale is 7.52 million dollars.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" panose="020B0502040204020203" pitchFamily="34" charset="0"/>
                <a:cs typeface="Arial" panose="020B0604020202020204" pitchFamily="34" charset="0"/>
              </a:rPr>
              <a:t>Gross sales increased tremendously in the fiscal year 2021 with highest gross sales of 20.46 million dollars. </a:t>
            </a:r>
            <a:endParaRPr lang="en-IN" sz="18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103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256</TotalTime>
  <Words>727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Bookman Old Style</vt:lpstr>
      <vt:lpstr>Calibri</vt:lpstr>
      <vt:lpstr>Franklin Gothic Book</vt:lpstr>
      <vt:lpstr>Custom</vt:lpstr>
      <vt:lpstr>Consumer Goods Ad_Hoc Insights</vt:lpstr>
      <vt:lpstr>Code Basics SQL Challenge</vt:lpstr>
      <vt:lpstr>Request – 1: Solution and Insight</vt:lpstr>
      <vt:lpstr>Request – 2: Solution and Insight</vt:lpstr>
      <vt:lpstr>Request – 3: Solution and Insight</vt:lpstr>
      <vt:lpstr>Request – 4: Solution and Insight</vt:lpstr>
      <vt:lpstr>Request – 5: Solution and Insight</vt:lpstr>
      <vt:lpstr>Request – 6: Solution and Insight</vt:lpstr>
      <vt:lpstr>Request – 7: Solution and Insight</vt:lpstr>
      <vt:lpstr>Request – 8: Solution and Insight</vt:lpstr>
      <vt:lpstr>Request – 9: Solution and Insight</vt:lpstr>
      <vt:lpstr>Request – 10: Solution and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Harsh Mishra</dc:creator>
  <cp:lastModifiedBy>Harsh Mishra</cp:lastModifiedBy>
  <cp:revision>12</cp:revision>
  <dcterms:created xsi:type="dcterms:W3CDTF">2024-03-02T16:14:38Z</dcterms:created>
  <dcterms:modified xsi:type="dcterms:W3CDTF">2024-05-14T18:34:33Z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