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from different livestock systems, how it will change from a global level in intensification for literature review (present and future conditions)</a:t>
            </a:r>
            <a:endParaRPr/>
          </a:p>
          <a:p>
            <a:pPr indent="0" lvl="0" marL="0" rtl="0" algn="l">
              <a:spcBef>
                <a:spcPts val="0"/>
              </a:spcBef>
              <a:spcAft>
                <a:spcPts val="0"/>
              </a:spcAft>
              <a:buNone/>
            </a:pPr>
            <a:r>
              <a:rPr lang="en"/>
              <a:t>-then consider indonesia</a:t>
            </a:r>
            <a:endParaRPr/>
          </a:p>
          <a:p>
            <a:pPr indent="0" lvl="0" marL="0" rtl="0" algn="l">
              <a:spcBef>
                <a:spcPts val="0"/>
              </a:spcBef>
              <a:spcAft>
                <a:spcPts val="0"/>
              </a:spcAft>
              <a:buNone/>
            </a:pPr>
            <a:r>
              <a:rPr lang="en"/>
              <a:t>-Refer to current system and if there are natural resources to provide for cattle production in the future (2050)</a:t>
            </a:r>
            <a:endParaRPr/>
          </a:p>
          <a:p>
            <a:pPr indent="0" lvl="0" marL="0" rtl="0" algn="l">
              <a:spcBef>
                <a:spcPts val="0"/>
              </a:spcBef>
              <a:spcAft>
                <a:spcPts val="0"/>
              </a:spcAft>
              <a:buNone/>
            </a:pPr>
            <a:r>
              <a:rPr lang="en"/>
              <a:t>-Consider livestock intensification policies - find policies saying they want to shift from pasture to large scale agriculture</a:t>
            </a:r>
            <a:endParaRPr/>
          </a:p>
          <a:p>
            <a:pPr indent="0" lvl="0" marL="0" rtl="0" algn="l">
              <a:spcBef>
                <a:spcPts val="0"/>
              </a:spcBef>
              <a:spcAft>
                <a:spcPts val="0"/>
              </a:spcAft>
              <a:buNone/>
            </a:pPr>
            <a:r>
              <a:rPr lang="en"/>
              <a:t>-Start from worldwide situation for introduction</a:t>
            </a:r>
            <a:endParaRPr/>
          </a:p>
          <a:p>
            <a:pPr indent="0" lvl="0" marL="0" rtl="0" algn="l">
              <a:spcBef>
                <a:spcPts val="0"/>
              </a:spcBef>
              <a:spcAft>
                <a:spcPts val="0"/>
              </a:spcAft>
              <a:buNone/>
            </a:pPr>
            <a:r>
              <a:rPr lang="en"/>
              <a:t>-Is agriculture rainfed or irrigated in Indonesia?</a:t>
            </a:r>
            <a:endParaRPr/>
          </a:p>
          <a:p>
            <a:pPr indent="0" lvl="0" marL="0" rtl="0" algn="l">
              <a:spcBef>
                <a:spcPts val="0"/>
              </a:spcBef>
              <a:spcAft>
                <a:spcPts val="0"/>
              </a:spcAft>
              <a:buNone/>
            </a:pPr>
            <a:r>
              <a:rPr lang="en"/>
              <a:t>Global level: pasture vs. intense systems in a qualitative way if no data, how is meat consumption changing on a global level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73bb6b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73bb6b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73bb6b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73bb6b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73bb6b2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73bb6b2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73bb6b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73bb6b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973bb6b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973bb6b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973bb6b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973bb6b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973bb6b2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973bb6b2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24917558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24917558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766cd1c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766cd1c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973bb6b2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973bb6b2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491755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491755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973bb6b2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973bb6b2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973bb6b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973bb6b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49175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49175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4917558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4917558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973bb6b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973bb6b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491755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491755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73bb6b2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73bb6b2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491755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2491755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73bb6b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73bb6b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5713/ajas.18.0233" TargetMode="External"/><Relationship Id="rId4" Type="http://schemas.openxmlformats.org/officeDocument/2006/relationships/hyperlink" Target="http://www.lrrd.org/lrrd25/11/nugr25202.htm" TargetMode="External"/><Relationship Id="rId5" Type="http://schemas.openxmlformats.org/officeDocument/2006/relationships/hyperlink" Target="https://www.adb.org/sites/default/files/publication/177036/ino-paper-08-2015.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Livestock </a:t>
            </a:r>
            <a:r>
              <a:rPr lang="en"/>
              <a:t>Intensification</a:t>
            </a:r>
            <a:r>
              <a:rPr lang="en"/>
              <a:t> in Indonesia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 Krampe, Harsh, Nabil Rafka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 Scarcity (cont.)</a:t>
            </a:r>
            <a:endParaRPr/>
          </a:p>
        </p:txBody>
      </p:sp>
      <p:sp>
        <p:nvSpPr>
          <p:cNvPr id="145" name="Google Shape;145;p22"/>
          <p:cNvSpPr txBox="1"/>
          <p:nvPr>
            <p:ph idx="1" type="body"/>
          </p:nvPr>
        </p:nvSpPr>
        <p:spPr>
          <a:xfrm>
            <a:off x="729450" y="2078875"/>
            <a:ext cx="3479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table to the right shows crops and their corresponding water footprints per ton of crop</a:t>
            </a:r>
            <a:endParaRPr/>
          </a:p>
          <a:p>
            <a:pPr indent="-311150" lvl="0" marL="457200" rtl="0" algn="l">
              <a:spcBef>
                <a:spcPts val="0"/>
              </a:spcBef>
              <a:spcAft>
                <a:spcPts val="0"/>
              </a:spcAft>
              <a:buSzPts val="1300"/>
              <a:buChar char="●"/>
            </a:pPr>
            <a:r>
              <a:rPr lang="en"/>
              <a:t>These values may be used to calculate the feedstock water footprints for the cattle</a:t>
            </a:r>
            <a:endParaRPr/>
          </a:p>
          <a:p>
            <a:pPr indent="-311150" lvl="0" marL="457200" rtl="0" algn="l">
              <a:spcBef>
                <a:spcPts val="0"/>
              </a:spcBef>
              <a:spcAft>
                <a:spcPts val="0"/>
              </a:spcAft>
              <a:buSzPts val="1300"/>
              <a:buChar char="●"/>
            </a:pPr>
            <a:r>
              <a:rPr lang="en"/>
              <a:t>Indonesia is facing increasing water scarcity primarily due to expansion of oil palm production which causes increased precipitation runoff and redistribution of local water resources</a:t>
            </a:r>
            <a:endParaRPr/>
          </a:p>
        </p:txBody>
      </p:sp>
      <p:pic>
        <p:nvPicPr>
          <p:cNvPr id="146" name="Google Shape;146;p22"/>
          <p:cNvPicPr preferRelativeResize="0"/>
          <p:nvPr/>
        </p:nvPicPr>
        <p:blipFill>
          <a:blip r:embed="rId3">
            <a:alphaModFix/>
          </a:blip>
          <a:stretch>
            <a:fillRect/>
          </a:stretch>
        </p:blipFill>
        <p:spPr>
          <a:xfrm>
            <a:off x="4663025" y="840925"/>
            <a:ext cx="3755134"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Integrated Water Resources Management 2015-2019 Plan</a:t>
            </a:r>
            <a:endParaRPr/>
          </a:p>
        </p:txBody>
      </p:sp>
      <p:sp>
        <p:nvSpPr>
          <p:cNvPr id="152" name="Google Shape;152;p23"/>
          <p:cNvSpPr txBox="1"/>
          <p:nvPr>
            <p:ph idx="1" type="body"/>
          </p:nvPr>
        </p:nvSpPr>
        <p:spPr>
          <a:xfrm>
            <a:off x="729450" y="2272175"/>
            <a:ext cx="7688700" cy="20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goal for improving water resource </a:t>
            </a:r>
            <a:r>
              <a:rPr lang="en"/>
              <a:t>management (3)</a:t>
            </a:r>
            <a:r>
              <a:rPr lang="en"/>
              <a:t>:</a:t>
            </a:r>
            <a:endParaRPr/>
          </a:p>
          <a:p>
            <a:pPr indent="0" lvl="0" marL="457200" rtl="0" algn="l">
              <a:spcBef>
                <a:spcPts val="1600"/>
              </a:spcBef>
              <a:spcAft>
                <a:spcPts val="0"/>
              </a:spcAft>
              <a:buNone/>
            </a:pPr>
            <a:r>
              <a:rPr lang="en"/>
              <a:t>(i) Improved land use planning and management</a:t>
            </a:r>
            <a:endParaRPr/>
          </a:p>
          <a:p>
            <a:pPr indent="0" lvl="0" marL="457200" rtl="0" algn="l">
              <a:spcBef>
                <a:spcPts val="1600"/>
              </a:spcBef>
              <a:spcAft>
                <a:spcPts val="0"/>
              </a:spcAft>
              <a:buNone/>
            </a:pPr>
            <a:r>
              <a:rPr lang="en"/>
              <a:t>(ii) 1.0 million ha of new irrigation systems</a:t>
            </a:r>
            <a:endParaRPr/>
          </a:p>
          <a:p>
            <a:pPr indent="0" lvl="0" marL="457200" rtl="0" algn="l">
              <a:spcBef>
                <a:spcPts val="1600"/>
              </a:spcBef>
              <a:spcAft>
                <a:spcPts val="0"/>
              </a:spcAft>
              <a:buNone/>
            </a:pPr>
            <a:r>
              <a:rPr lang="en"/>
              <a:t>(iii) increased water storage, 49 new dams</a:t>
            </a:r>
            <a:endParaRPr/>
          </a:p>
          <a:p>
            <a:pPr indent="0" lvl="0" marL="457200" rtl="0" algn="l">
              <a:spcBef>
                <a:spcPts val="1600"/>
              </a:spcBef>
              <a:spcAft>
                <a:spcPts val="0"/>
              </a:spcAft>
              <a:buNone/>
            </a:pPr>
            <a:r>
              <a:rPr lang="en"/>
              <a:t>(iv) reduce flooded area by 200,000 ha</a:t>
            </a:r>
            <a:endParaRPr/>
          </a:p>
          <a:p>
            <a:pPr indent="0" lvl="0" marL="457200" rtl="0" algn="l">
              <a:spcBef>
                <a:spcPts val="1600"/>
              </a:spcBef>
              <a:spcAft>
                <a:spcPts val="1600"/>
              </a:spcAft>
              <a:buNone/>
            </a:pPr>
            <a:r>
              <a:rPr lang="en"/>
              <a:t>(v) improved water quality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Livestock Intensification Methods Evaluated</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 footprints will be calculated under the following scenarios:</a:t>
            </a:r>
            <a:endParaRPr/>
          </a:p>
          <a:p>
            <a:pPr indent="-311150" lvl="0" marL="457200" rtl="0" algn="l">
              <a:spcBef>
                <a:spcPts val="1600"/>
              </a:spcBef>
              <a:spcAft>
                <a:spcPts val="0"/>
              </a:spcAft>
              <a:buSzPts val="1300"/>
              <a:buAutoNum type="arabicPeriod"/>
            </a:pPr>
            <a:r>
              <a:rPr lang="en"/>
              <a:t>Smallholder farming w/ locally grown feedstock (corn)</a:t>
            </a:r>
            <a:endParaRPr/>
          </a:p>
          <a:p>
            <a:pPr indent="-311150" lvl="0" marL="457200" rtl="0" algn="l">
              <a:spcBef>
                <a:spcPts val="0"/>
              </a:spcBef>
              <a:spcAft>
                <a:spcPts val="0"/>
              </a:spcAft>
              <a:buSzPts val="1300"/>
              <a:buAutoNum type="arabicPeriod"/>
            </a:pPr>
            <a:r>
              <a:rPr lang="en"/>
              <a:t>Smallholder farming w/ locally grown feedstock (native grasses)</a:t>
            </a:r>
            <a:endParaRPr/>
          </a:p>
          <a:p>
            <a:pPr indent="-311150" lvl="0" marL="457200" rtl="0" algn="l">
              <a:spcBef>
                <a:spcPts val="0"/>
              </a:spcBef>
              <a:spcAft>
                <a:spcPts val="0"/>
              </a:spcAft>
              <a:buSzPts val="1300"/>
              <a:buAutoNum type="arabicPeriod"/>
            </a:pPr>
            <a:r>
              <a:rPr lang="en"/>
              <a:t>Import Australian cattle and raise until slaughter</a:t>
            </a:r>
            <a:endParaRPr/>
          </a:p>
          <a:p>
            <a:pPr indent="-311150" lvl="0" marL="457200" rtl="0" algn="l">
              <a:spcBef>
                <a:spcPts val="0"/>
              </a:spcBef>
              <a:spcAft>
                <a:spcPts val="0"/>
              </a:spcAft>
              <a:buSzPts val="1300"/>
              <a:buAutoNum type="arabicPeriod"/>
            </a:pPr>
            <a:r>
              <a:rPr lang="en"/>
              <a:t>Import beef directly</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3121275"/>
            <a:ext cx="7688700" cy="23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Facing the problem of a shortage of land on Java Island, and to meet the demand for meat production, various approaches to cattle production systems are required. Opportunities include: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 Crop-livestock integrated system: This system is appropriate for Java Island due to the limited availability of land. An FAO report concluded there were benefits of restricted use of resource lands to mixed crop and livestock enterprises [31].</a:t>
            </a:r>
            <a:endParaRPr sz="1200"/>
          </a:p>
          <a:p>
            <a:pPr indent="0" lvl="0" marL="0" rtl="0" algn="l">
              <a:spcBef>
                <a:spcPts val="0"/>
              </a:spcBef>
              <a:spcAft>
                <a:spcPts val="0"/>
              </a:spcAft>
              <a:buNone/>
            </a:pPr>
            <a:r>
              <a:rPr lang="en" sz="1200"/>
              <a:t>ii) Plantation–livestock integrated system: Integrated palm oil plantation and cattle systems have been the most practical systems in Indonesia and Malaysia over the past two decades.</a:t>
            </a:r>
            <a:endParaRPr sz="1200"/>
          </a:p>
          <a:p>
            <a:pPr indent="0" lvl="0" marL="0" rtl="0" algn="l">
              <a:spcBef>
                <a:spcPts val="0"/>
              </a:spcBef>
              <a:spcAft>
                <a:spcPts val="0"/>
              </a:spcAft>
              <a:buNone/>
            </a:pPr>
            <a:r>
              <a:t/>
            </a:r>
            <a:endParaRPr sz="1200"/>
          </a:p>
        </p:txBody>
      </p:sp>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for integrating crop and cattle production</a:t>
            </a:r>
            <a:endParaRPr/>
          </a:p>
        </p:txBody>
      </p:sp>
      <p:sp>
        <p:nvSpPr>
          <p:cNvPr id="165" name="Google Shape;165;p25"/>
          <p:cNvSpPr txBox="1"/>
          <p:nvPr>
            <p:ph idx="1" type="body"/>
          </p:nvPr>
        </p:nvSpPr>
        <p:spPr>
          <a:xfrm>
            <a:off x="729450" y="2078875"/>
            <a:ext cx="7688700" cy="95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(a) Availability of Crop Residues</a:t>
            </a:r>
            <a:endParaRPr/>
          </a:p>
          <a:p>
            <a:pPr indent="-311150" lvl="0" marL="457200" rtl="0" algn="l">
              <a:spcBef>
                <a:spcPts val="0"/>
              </a:spcBef>
              <a:spcAft>
                <a:spcPts val="0"/>
              </a:spcAft>
              <a:buSzPts val="1300"/>
              <a:buAutoNum type="arabicPeriod"/>
            </a:pPr>
            <a:r>
              <a:rPr lang="en"/>
              <a:t>(b) Utilisation of Rice Straw </a:t>
            </a:r>
            <a:endParaRPr/>
          </a:p>
          <a:p>
            <a:pPr indent="-311150" lvl="0" marL="457200" rtl="0" algn="l">
              <a:spcBef>
                <a:spcPts val="0"/>
              </a:spcBef>
              <a:spcAft>
                <a:spcPts val="0"/>
              </a:spcAft>
              <a:buSzPts val="1300"/>
              <a:buAutoNum type="arabicPeriod"/>
            </a:pPr>
            <a:r>
              <a:rPr lang="en"/>
              <a:t>(c) Planted Forages </a:t>
            </a:r>
            <a:endParaRPr/>
          </a:p>
          <a:p>
            <a:pPr indent="-311150" lvl="0" marL="457200" rtl="0" algn="l">
              <a:spcBef>
                <a:spcPts val="0"/>
              </a:spcBef>
              <a:spcAft>
                <a:spcPts val="0"/>
              </a:spcAft>
              <a:buSzPts val="1300"/>
              <a:buAutoNum type="arabicPeriod"/>
            </a:pPr>
            <a:r>
              <a:rPr lang="en"/>
              <a:t>(d) The Feed Supply Chain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Characterization of the study area and Indonesian beef industry</a:t>
            </a:r>
            <a:endParaRPr/>
          </a:p>
          <a:p>
            <a:pPr indent="-311150" lvl="0" marL="457200" rtl="0" algn="l">
              <a:spcBef>
                <a:spcPts val="0"/>
              </a:spcBef>
              <a:spcAft>
                <a:spcPts val="0"/>
              </a:spcAft>
              <a:buSzPts val="1300"/>
              <a:buChar char="●"/>
            </a:pPr>
            <a:r>
              <a:rPr lang="en"/>
              <a:t>Quantitative Analysis:</a:t>
            </a:r>
            <a:endParaRPr/>
          </a:p>
          <a:p>
            <a:pPr indent="-298450" lvl="1" marL="914400" rtl="0" algn="l">
              <a:spcBef>
                <a:spcPts val="0"/>
              </a:spcBef>
              <a:spcAft>
                <a:spcPts val="0"/>
              </a:spcAft>
              <a:buSzPts val="1100"/>
              <a:buChar char="○"/>
            </a:pPr>
            <a:r>
              <a:rPr lang="en"/>
              <a:t>Evaluate water footprint of 4 scenarios of livestock production</a:t>
            </a:r>
            <a:endParaRPr/>
          </a:p>
          <a:p>
            <a:pPr indent="-311150" lvl="0" marL="457200" rtl="0" algn="l">
              <a:spcBef>
                <a:spcPts val="0"/>
              </a:spcBef>
              <a:spcAft>
                <a:spcPts val="0"/>
              </a:spcAft>
              <a:buSzPts val="1300"/>
              <a:buChar char="●"/>
            </a:pPr>
            <a:r>
              <a:rPr lang="en"/>
              <a:t>Qualitative Analysis:</a:t>
            </a:r>
            <a:endParaRPr/>
          </a:p>
          <a:p>
            <a:pPr indent="-298450" lvl="1" marL="914400" rtl="0" algn="l">
              <a:spcBef>
                <a:spcPts val="0"/>
              </a:spcBef>
              <a:spcAft>
                <a:spcPts val="0"/>
              </a:spcAft>
              <a:buSzPts val="1100"/>
              <a:buChar char="○"/>
            </a:pPr>
            <a:r>
              <a:rPr lang="en"/>
              <a:t>Government policies</a:t>
            </a:r>
            <a:endParaRPr/>
          </a:p>
          <a:p>
            <a:pPr indent="-298450" lvl="1" marL="914400" rtl="0" algn="l">
              <a:spcBef>
                <a:spcPts val="0"/>
              </a:spcBef>
              <a:spcAft>
                <a:spcPts val="0"/>
              </a:spcAft>
              <a:buSzPts val="1100"/>
              <a:buChar char="○"/>
            </a:pPr>
            <a:r>
              <a:rPr lang="en"/>
              <a:t>Water management goals</a:t>
            </a:r>
            <a:endParaRPr/>
          </a:p>
          <a:p>
            <a:pPr indent="-298450" lvl="1" marL="914400" rtl="0" algn="l">
              <a:spcBef>
                <a:spcPts val="0"/>
              </a:spcBef>
              <a:spcAft>
                <a:spcPts val="0"/>
              </a:spcAft>
              <a:buSzPts val="1100"/>
              <a:buChar char="○"/>
            </a:pPr>
            <a:r>
              <a:rPr lang="en"/>
              <a:t>Economic Feasibility</a:t>
            </a:r>
            <a:endParaRPr/>
          </a:p>
          <a:p>
            <a:pPr indent="-311150" lvl="0" marL="457200" rtl="0" algn="l">
              <a:spcBef>
                <a:spcPts val="0"/>
              </a:spcBef>
              <a:spcAft>
                <a:spcPts val="0"/>
              </a:spcAft>
              <a:buSzPts val="1300"/>
              <a:buChar char="●"/>
            </a:pPr>
            <a:r>
              <a:rPr lang="en"/>
              <a:t>Discussion of recommendations and other solutions for livestock intensification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7" name="Google Shape;177;p27"/>
          <p:cNvSpPr txBox="1"/>
          <p:nvPr>
            <p:ph idx="1" type="body"/>
          </p:nvPr>
        </p:nvSpPr>
        <p:spPr>
          <a:xfrm>
            <a:off x="0" y="1853850"/>
            <a:ext cx="7688700" cy="3141900"/>
          </a:xfrm>
          <a:prstGeom prst="rect">
            <a:avLst/>
          </a:prstGeom>
        </p:spPr>
        <p:txBody>
          <a:bodyPr anchorCtr="0" anchor="t" bIns="91425" lIns="91425" spcFirstLastPara="1" rIns="91425" wrap="square" tIns="91425">
            <a:noAutofit/>
          </a:bodyPr>
          <a:lstStyle/>
          <a:p>
            <a:pPr indent="-292100" lvl="0" marL="914400" rtl="0" algn="l">
              <a:spcBef>
                <a:spcPts val="0"/>
              </a:spcBef>
              <a:spcAft>
                <a:spcPts val="0"/>
              </a:spcAft>
              <a:buClr>
                <a:srgbClr val="000000"/>
              </a:buClr>
              <a:buSzPts val="1000"/>
              <a:buFont typeface="Arial"/>
              <a:buAutoNum type="arabicPeriod"/>
            </a:pPr>
            <a:r>
              <a:rPr lang="en" sz="1000">
                <a:solidFill>
                  <a:srgbClr val="000000"/>
                </a:solidFill>
                <a:highlight>
                  <a:srgbClr val="FFFFFF"/>
                </a:highlight>
                <a:latin typeface="Arial"/>
                <a:ea typeface="Arial"/>
                <a:cs typeface="Arial"/>
                <a:sym typeface="Arial"/>
              </a:rPr>
              <a:t>Agus, A., &amp; Mastuti Widi, T. S. (2018). Current situation and future prospects for beef cattle production in Indonesia — A review. </a:t>
            </a:r>
            <a:r>
              <a:rPr i="1" lang="en" sz="1000">
                <a:solidFill>
                  <a:srgbClr val="000000"/>
                </a:solidFill>
                <a:highlight>
                  <a:srgbClr val="FFFFFF"/>
                </a:highlight>
                <a:latin typeface="Arial"/>
                <a:ea typeface="Arial"/>
                <a:cs typeface="Arial"/>
                <a:sym typeface="Arial"/>
              </a:rPr>
              <a:t>Asian-Australasian Journal of Animal Sciences</a:t>
            </a:r>
            <a:r>
              <a:rPr lang="en" sz="1000">
                <a:solidFill>
                  <a:srgbClr val="000000"/>
                </a:solidFill>
                <a:highlight>
                  <a:srgbClr val="FFFFFF"/>
                </a:highlight>
                <a:latin typeface="Arial"/>
                <a:ea typeface="Arial"/>
                <a:cs typeface="Arial"/>
                <a:sym typeface="Arial"/>
              </a:rPr>
              <a:t>, </a:t>
            </a:r>
            <a:r>
              <a:rPr i="1" lang="en" sz="1000">
                <a:solidFill>
                  <a:srgbClr val="000000"/>
                </a:solidFill>
                <a:highlight>
                  <a:srgbClr val="FFFFFF"/>
                </a:highlight>
                <a:latin typeface="Arial"/>
                <a:ea typeface="Arial"/>
                <a:cs typeface="Arial"/>
                <a:sym typeface="Arial"/>
              </a:rPr>
              <a:t>31</a:t>
            </a:r>
            <a:r>
              <a:rPr lang="en" sz="1000">
                <a:solidFill>
                  <a:srgbClr val="000000"/>
                </a:solidFill>
                <a:highlight>
                  <a:srgbClr val="FFFFFF"/>
                </a:highlight>
                <a:latin typeface="Arial"/>
                <a:ea typeface="Arial"/>
                <a:cs typeface="Arial"/>
                <a:sym typeface="Arial"/>
              </a:rPr>
              <a:t>(7), 976–983. </a:t>
            </a:r>
            <a:r>
              <a:rPr lang="en" sz="1000" u="sng">
                <a:solidFill>
                  <a:schemeClr val="hlink"/>
                </a:solidFill>
                <a:highlight>
                  <a:srgbClr val="FFFFFF"/>
                </a:highlight>
                <a:latin typeface="Arial"/>
                <a:ea typeface="Arial"/>
                <a:cs typeface="Arial"/>
                <a:sym typeface="Arial"/>
                <a:hlinkClick r:id="rId3"/>
              </a:rPr>
              <a:t>https://doi.org/10.5713/ajas.18.0233</a:t>
            </a:r>
            <a:endParaRPr sz="1000">
              <a:solidFill>
                <a:srgbClr val="000000"/>
              </a:solidFill>
              <a:highlight>
                <a:srgbClr val="FFFFFF"/>
              </a:highlight>
              <a:latin typeface="Arial"/>
              <a:ea typeface="Arial"/>
              <a:cs typeface="Arial"/>
              <a:sym typeface="Arial"/>
            </a:endParaRPr>
          </a:p>
          <a:p>
            <a:pPr indent="-292100" lvl="0" marL="914400" rtl="0" algn="l">
              <a:spcBef>
                <a:spcPts val="0"/>
              </a:spcBef>
              <a:spcAft>
                <a:spcPts val="0"/>
              </a:spcAft>
              <a:buClr>
                <a:srgbClr val="000000"/>
              </a:buClr>
              <a:buSzPts val="1000"/>
              <a:buFont typeface="Arial"/>
              <a:buAutoNum type="arabicPeriod"/>
            </a:pPr>
            <a:r>
              <a:rPr b="1" lang="en" sz="1000">
                <a:solidFill>
                  <a:srgbClr val="000000"/>
                </a:solidFill>
                <a:highlight>
                  <a:srgbClr val="FFFFFF"/>
                </a:highlight>
                <a:latin typeface="Arial"/>
                <a:ea typeface="Arial"/>
                <a:cs typeface="Arial"/>
                <a:sym typeface="Arial"/>
              </a:rPr>
              <a:t>Nugroho E, Azizah S, Susilawati T and Novianti I 2013: </a:t>
            </a:r>
            <a:r>
              <a:rPr lang="en" sz="1000">
                <a:solidFill>
                  <a:srgbClr val="000000"/>
                </a:solidFill>
                <a:highlight>
                  <a:srgbClr val="FFFFFF"/>
                </a:highlight>
                <a:latin typeface="Arial"/>
                <a:ea typeface="Arial"/>
                <a:cs typeface="Arial"/>
                <a:sym typeface="Arial"/>
              </a:rPr>
              <a:t>Socio-economic potential of Indonesian native cattle in supporting meat self-sufficiency in Indonesia. </a:t>
            </a:r>
            <a:r>
              <a:rPr i="1" lang="en" sz="1000">
                <a:solidFill>
                  <a:srgbClr val="000000"/>
                </a:solidFill>
                <a:highlight>
                  <a:srgbClr val="FFFFFF"/>
                </a:highlight>
                <a:latin typeface="Arial"/>
                <a:ea typeface="Arial"/>
                <a:cs typeface="Arial"/>
                <a:sym typeface="Arial"/>
              </a:rPr>
              <a:t>Livestock Research for Rural Development. Volume 25, Article #202. </a:t>
            </a:r>
            <a:r>
              <a:rPr lang="en" sz="1000">
                <a:solidFill>
                  <a:srgbClr val="000000"/>
                </a:solidFill>
                <a:highlight>
                  <a:srgbClr val="FFFFFF"/>
                </a:highlight>
                <a:latin typeface="Arial"/>
                <a:ea typeface="Arial"/>
                <a:cs typeface="Arial"/>
                <a:sym typeface="Arial"/>
              </a:rPr>
              <a:t>Retrieved December 23, 2020, from </a:t>
            </a:r>
            <a:r>
              <a:rPr lang="en" sz="1000" u="sng">
                <a:solidFill>
                  <a:schemeClr val="hlink"/>
                </a:solidFill>
                <a:highlight>
                  <a:srgbClr val="FFFFFF"/>
                </a:highlight>
                <a:latin typeface="Arial"/>
                <a:ea typeface="Arial"/>
                <a:cs typeface="Arial"/>
                <a:sym typeface="Arial"/>
                <a:hlinkClick r:id="rId4"/>
              </a:rPr>
              <a:t>http://www.lrrd.org/lrrd25/11/nugr25202.htm</a:t>
            </a:r>
            <a:endParaRPr sz="1000">
              <a:solidFill>
                <a:srgbClr val="000000"/>
              </a:solidFill>
              <a:highlight>
                <a:srgbClr val="FFFFFF"/>
              </a:highlight>
              <a:latin typeface="Arial"/>
              <a:ea typeface="Arial"/>
              <a:cs typeface="Arial"/>
              <a:sym typeface="Arial"/>
            </a:endParaRPr>
          </a:p>
          <a:p>
            <a:pPr indent="-292100" lvl="0" marL="914400" rtl="0" algn="l">
              <a:spcBef>
                <a:spcPts val="0"/>
              </a:spcBef>
              <a:spcAft>
                <a:spcPts val="0"/>
              </a:spcAft>
              <a:buClr>
                <a:srgbClr val="000000"/>
              </a:buClr>
              <a:buSzPts val="1000"/>
              <a:buFont typeface="Arial"/>
              <a:buAutoNum type="arabicPeriod"/>
            </a:pPr>
            <a:r>
              <a:rPr lang="en">
                <a:highlight>
                  <a:srgbClr val="FFFFFF"/>
                </a:highlight>
              </a:rPr>
              <a:t>Quincieu, Eric. (2015). </a:t>
            </a:r>
            <a:r>
              <a:rPr i="1" lang="en">
                <a:highlight>
                  <a:srgbClr val="FFFFFF"/>
                </a:highlight>
              </a:rPr>
              <a:t>Summary of Indonesia’s Agriculture, Natural Resources, and Environmental Sector Assessment.</a:t>
            </a:r>
            <a:r>
              <a:rPr lang="en">
                <a:highlight>
                  <a:srgbClr val="FFFFFF"/>
                </a:highlight>
              </a:rPr>
              <a:t> ADB Papers of Indonesia. </a:t>
            </a:r>
            <a:r>
              <a:rPr lang="en" u="sng">
                <a:solidFill>
                  <a:schemeClr val="hlink"/>
                </a:solidFill>
                <a:hlinkClick r:id="rId5"/>
              </a:rPr>
              <a:t>https://www.adb.org/sites/default/files/publication/177036/ino-paper-08-2015.pdf</a:t>
            </a:r>
            <a:endParaRPr sz="115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AutoNum type="arabicPeriod"/>
            </a:pPr>
            <a:r>
              <a:rPr lang="en" sz="1150">
                <a:solidFill>
                  <a:srgbClr val="000000"/>
                </a:solidFill>
                <a:latin typeface="Arial"/>
                <a:ea typeface="Arial"/>
                <a:cs typeface="Arial"/>
                <a:sym typeface="Arial"/>
              </a:rPr>
              <a:t>Priyanti, A., Hanifah, V.W., Mahendri, I.G.A.P., Cahyadi, F. &amp; Cramb, R.A. (2012), “Small-Scale Beef Cattle Production  in  East  Java,  Indonesia”.</a:t>
            </a:r>
            <a:endParaRPr sz="115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AutoNum type="arabicPeriod"/>
            </a:pPr>
            <a:r>
              <a:rPr lang="en" sz="1100">
                <a:solidFill>
                  <a:srgbClr val="000000"/>
                </a:solidFill>
                <a:latin typeface="Times New Roman"/>
                <a:ea typeface="Times New Roman"/>
                <a:cs typeface="Times New Roman"/>
                <a:sym typeface="Times New Roman"/>
              </a:rPr>
              <a:t>Hutasuhut,  M.,  H.  Chang,  G.  Griffith,  C.  O’Donnell, and  H.  Doran.  2001. “The Demand for Beef in Indonesia: Implications for Australian Agribusiness.” Working  Paper  Series  in  Agricultural and Resource Economics. Armidale, AU: University of New England.</a:t>
            </a:r>
            <a:endParaRPr sz="1000">
              <a:solidFill>
                <a:srgbClr val="303030"/>
              </a:solidFill>
              <a:highlight>
                <a:srgbClr val="FFFFFF"/>
              </a:highlight>
              <a:latin typeface="Arial"/>
              <a:ea typeface="Arial"/>
              <a:cs typeface="Arial"/>
              <a:sym typeface="Arial"/>
            </a:endParaRPr>
          </a:p>
          <a:p>
            <a:pPr indent="-292100" lvl="0" marL="914400" rtl="0" algn="l">
              <a:spcBef>
                <a:spcPts val="0"/>
              </a:spcBef>
              <a:spcAft>
                <a:spcPts val="0"/>
              </a:spcAft>
              <a:buClr>
                <a:srgbClr val="303030"/>
              </a:buClr>
              <a:buSzPts val="1000"/>
              <a:buFont typeface="Arial"/>
              <a:buAutoNum type="arabicPeriod"/>
            </a:pPr>
            <a:r>
              <a:rPr lang="en" sz="1000">
                <a:solidFill>
                  <a:srgbClr val="303030"/>
                </a:solidFill>
                <a:highlight>
                  <a:srgbClr val="FFFFFF"/>
                </a:highlight>
                <a:latin typeface="Arial"/>
                <a:ea typeface="Arial"/>
                <a:cs typeface="Arial"/>
                <a:sym typeface="Arial"/>
              </a:rPr>
              <a:t>Chapagain, A.K. &amp; Hoekstra, A.Y. (2004). Water footprints of Nations: Volume1: Main Report. </a:t>
            </a:r>
            <a:r>
              <a:rPr i="1" lang="en" sz="1000">
                <a:solidFill>
                  <a:srgbClr val="303030"/>
                </a:solidFill>
                <a:highlight>
                  <a:srgbClr val="FFFFFF"/>
                </a:highlight>
                <a:latin typeface="Arial"/>
                <a:ea typeface="Arial"/>
                <a:cs typeface="Arial"/>
                <a:sym typeface="Arial"/>
              </a:rPr>
              <a:t>UNESCO-IHE</a:t>
            </a:r>
            <a:r>
              <a:rPr lang="en" sz="1000">
                <a:solidFill>
                  <a:srgbClr val="303030"/>
                </a:solidFill>
                <a:highlight>
                  <a:srgbClr val="FFFFFF"/>
                </a:highlight>
                <a:latin typeface="Arial"/>
                <a:ea typeface="Arial"/>
                <a:cs typeface="Arial"/>
                <a:sym typeface="Arial"/>
              </a:rPr>
              <a:t>.</a:t>
            </a:r>
            <a:endParaRPr sz="1000">
              <a:solidFill>
                <a:srgbClr val="30303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Slides</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Livestock Intensification</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rPr>
              <a:t>-Cultivation of leucaena legumes feedstock instead of native grasses - improves beef production for smallholder farming systems (2-20 cattle) (EMMA cite)</a:t>
            </a:r>
            <a:endParaRPr>
              <a:highlight>
                <a:srgbClr val="FFFF00"/>
              </a:highlight>
            </a:endParaRPr>
          </a:p>
          <a:p>
            <a:pPr indent="0" lvl="0" marL="0" rtl="0" algn="l">
              <a:spcBef>
                <a:spcPts val="1600"/>
              </a:spcBef>
              <a:spcAft>
                <a:spcPts val="0"/>
              </a:spcAft>
              <a:buNone/>
            </a:pPr>
            <a:r>
              <a:rPr lang="en">
                <a:highlight>
                  <a:srgbClr val="FFFF00"/>
                </a:highlight>
              </a:rPr>
              <a:t>-In Java, cattle are imported from Australia and raised to maturity in feedlots (EMMA cite)</a:t>
            </a:r>
            <a:endParaRPr>
              <a:highlight>
                <a:srgbClr val="FFFF00"/>
              </a:highlight>
            </a:endParaRPr>
          </a:p>
          <a:p>
            <a:pPr indent="0" lvl="0" marL="0" rtl="0" algn="l">
              <a:spcBef>
                <a:spcPts val="1600"/>
              </a:spcBef>
              <a:spcAft>
                <a:spcPts val="0"/>
              </a:spcAft>
              <a:buNone/>
            </a:pPr>
            <a:r>
              <a:rPr lang="en">
                <a:highlight>
                  <a:srgbClr val="FFFFFF"/>
                </a:highlight>
              </a:rPr>
              <a:t>-</a:t>
            </a:r>
            <a:r>
              <a:rPr lang="en" sz="1200">
                <a:solidFill>
                  <a:srgbClr val="000000"/>
                </a:solidFill>
              </a:rPr>
              <a:t>Close  integration of crop and livestock production permits the growth of beef cattle  numbers</a:t>
            </a:r>
            <a:endParaRPr>
              <a:highlight>
                <a:srgbClr val="FFFF00"/>
              </a:highlight>
            </a:endParaRPr>
          </a:p>
          <a:p>
            <a:pPr indent="0" lvl="0" marL="0" rtl="0" algn="l">
              <a:spcBef>
                <a:spcPts val="1600"/>
              </a:spcBef>
              <a:spcAft>
                <a:spcPts val="1600"/>
              </a:spcAft>
              <a:buNone/>
            </a:pPr>
            <a:r>
              <a:rPr lang="en">
                <a:solidFill>
                  <a:srgbClr val="000000"/>
                </a:solidFill>
              </a:rPr>
              <a:t>-Control of female breeding cattle which are slaughtered at excessive levels, breeding and reproductive technologies, feeding strategies, simple technology development, farmer empowerment, technology transfer, intensive feedlot systems, and integration of cattle farming system with palm oil plantations or other productive plants enterprises are among the issues that should be addressed as a priority to develop and improve domestic beef production in Indonesia.  </a:t>
            </a:r>
            <a:r>
              <a:rPr lang="en">
                <a:solidFill>
                  <a:srgbClr val="000000"/>
                </a:solidFill>
              </a:rPr>
              <a:t>(Current situation and future prospects for beef cattle production in Indonesia — A review)  in conclusion</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Livestock Intensification- continued</a:t>
            </a:r>
            <a:endParaRPr/>
          </a:p>
        </p:txBody>
      </p:sp>
      <p:sp>
        <p:nvSpPr>
          <p:cNvPr id="195" name="Google Shape;19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-Bali cattle are the predominant beef cattle in the Eastern Islands of Indonesia- The declining population should be improved by applying strategies to reduce calf mortalities, decrease the slaughter of productive cows, and prepare and retain appropriate bulls in the herds -  No significant improvement in production and reproduction traits is likely in a randomly mated population such as exists at the moment- The activities of breeding institutes and projects need to be reviewed to re-evaluate their location and operations for producing better Bali cattle in the future.- AI should use semen from proven bulls not only to produce commercial stock but to contribute to genetic improvement programs.( STRATEGIES TO IMPROVE BALI CATTLE IN EASTERN INDONESIA) talib et al in recommendations / conclusion</a:t>
            </a:r>
            <a:endParaRPr>
              <a:solidFill>
                <a:srgbClr val="00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SAFA </a:t>
            </a:r>
            <a:r>
              <a:rPr lang="en"/>
              <a:t>sustainability Performance of the analysed farms (FAO)</a:t>
            </a:r>
            <a:endParaRPr/>
          </a:p>
        </p:txBody>
      </p:sp>
      <p:sp>
        <p:nvSpPr>
          <p:cNvPr id="201" name="Google Shape;20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(Journal of Sustainable Development) </a:t>
            </a:r>
            <a:endParaRPr/>
          </a:p>
          <a:p>
            <a:pPr indent="0" lvl="0" marL="0" rtl="0" algn="l">
              <a:spcBef>
                <a:spcPts val="1600"/>
              </a:spcBef>
              <a:spcAft>
                <a:spcPts val="0"/>
              </a:spcAft>
              <a:buNone/>
            </a:pPr>
            <a:r>
              <a:rPr lang="en"/>
              <a:t>SAFA framework can be beneficial to government institutions and existing sector sustainability concerns and concerns about the farmer’s needs, especially smallholder farmers with little resources to improve their sustainability performance.</a:t>
            </a:r>
            <a:endParaRPr/>
          </a:p>
          <a:p>
            <a:pPr indent="0" lvl="0" marL="0" rtl="0" algn="l">
              <a:spcBef>
                <a:spcPts val="1600"/>
              </a:spcBef>
              <a:spcAft>
                <a:spcPts val="1600"/>
              </a:spcAft>
              <a:buNone/>
            </a:pPr>
            <a:r>
              <a:rPr lang="en"/>
              <a:t>Can be used as an already in use solution?</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of the Study: Research Question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will perform a quantitative analysis of the water footprint of four scenarios for Indonesian livestock production and a qualitative analysis of other issues specific to Indonesian livestock intensification including livestock policies, environmental management, and economic feasibility. The results will provide evidence for our recommendations to improve Indonesian livestock intensification from a water scarcity perspective.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of no intensification</a:t>
            </a:r>
            <a:endParaRPr/>
          </a:p>
        </p:txBody>
      </p:sp>
      <p:sp>
        <p:nvSpPr>
          <p:cNvPr id="207" name="Google Shape;20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main drivers that explain a lower sustainability performance between the analysed systems seem to be related with limitations in access to information and knowledge, networks and economic resources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ACIAR project</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1524" lvl="0" marL="1827" marR="0" rtl="0" algn="just">
              <a:lnSpc>
                <a:spcPct val="143692"/>
              </a:lnSpc>
              <a:spcBef>
                <a:spcPts val="1171"/>
              </a:spcBef>
              <a:spcAft>
                <a:spcPts val="0"/>
              </a:spcAft>
              <a:buNone/>
            </a:pPr>
            <a:r>
              <a:rPr lang="en" sz="1200">
                <a:solidFill>
                  <a:srgbClr val="000000"/>
                </a:solidFill>
                <a:latin typeface="Times New Roman"/>
                <a:ea typeface="Times New Roman"/>
                <a:cs typeface="Times New Roman"/>
                <a:sym typeface="Times New Roman"/>
              </a:rPr>
              <a:t>A research project was initiated in East Java in 2010 to explore ways of increasing calf  production and cattle growth rates utilising locally available feeds (ACIAR Project  LPS/2008/038). As part of this project, a survey was conducted from March to May, 2010, in  four villages in East Java – three adjoining lowland villages (Klampok in Probolinggo District  and Dandanggendis and Sumberanyar in Pasuruan District), referred to here as the lowland  site, and one upland village (Srigonco in Malang District), referred to here as the upland site  (Fig. 1). Probolinggo and Pasuruan encompass fertile irrigated plains about 25-150 masl,  while Malang is a rainfed agricultural area about 550 masl with a seasonally dry climate.  </a:t>
            </a:r>
            <a:endParaRPr sz="1200">
              <a:solidFill>
                <a:srgbClr val="000000"/>
              </a:solidFill>
              <a:latin typeface="Times New Roman"/>
              <a:ea typeface="Times New Roman"/>
              <a:cs typeface="Times New Roman"/>
              <a:sym typeface="Times New Roman"/>
            </a:endParaRPr>
          </a:p>
          <a:p>
            <a:pPr indent="609" lvl="0" marL="3046" marR="0" rtl="0" algn="just">
              <a:lnSpc>
                <a:spcPct val="143623"/>
              </a:lnSpc>
              <a:spcBef>
                <a:spcPts val="2215"/>
              </a:spcBef>
              <a:spcAft>
                <a:spcPts val="0"/>
              </a:spcAft>
              <a:buNone/>
            </a:pPr>
            <a:r>
              <a:rPr lang="en" sz="1200">
                <a:solidFill>
                  <a:srgbClr val="000000"/>
                </a:solidFill>
                <a:latin typeface="Times New Roman"/>
                <a:ea typeface="Times New Roman"/>
                <a:cs typeface="Times New Roman"/>
                <a:sym typeface="Times New Roman"/>
              </a:rPr>
              <a:t>Respondents in the 2010 survey were 194 cattle producers owning Ongole cows – 78 in the  lowland site and 116 in the upland site. Respondents were interviewed using a structured  questionnaire that included questions about household composition, land ownership and use,  crop production, and livestock production, including specific questions on sources of feed and  the sale of stock. In addition, a brief questionnaire survey was undertaken of 30 cattle traders  from both sites and of 40 feed traders, mainly in the lowland site. Monthly recording of feed  availability from farmers’ land was also conducted throughout 2011.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Area: Indonesia</a:t>
            </a:r>
            <a:endParaRPr/>
          </a:p>
        </p:txBody>
      </p:sp>
      <p:sp>
        <p:nvSpPr>
          <p:cNvPr id="99" name="Google Shape;99;p15"/>
          <p:cNvSpPr txBox="1"/>
          <p:nvPr>
            <p:ph idx="1" type="body"/>
          </p:nvPr>
        </p:nvSpPr>
        <p:spPr>
          <a:xfrm>
            <a:off x="729450" y="2078875"/>
            <a:ext cx="7688700" cy="2261100"/>
          </a:xfrm>
          <a:prstGeom prst="rect">
            <a:avLst/>
          </a:prstGeom>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Made up of 17,508 islands, the largest being Sumatra including the largest beef-producing area Java (1)</a:t>
            </a:r>
            <a:endParaRPr/>
          </a:p>
          <a:p>
            <a:pPr indent="-311150" lvl="0" marL="457200" rtl="0" algn="l">
              <a:spcBef>
                <a:spcPts val="0"/>
              </a:spcBef>
              <a:spcAft>
                <a:spcPts val="0"/>
              </a:spcAft>
              <a:buSzPts val="1300"/>
              <a:buChar char="●"/>
            </a:pPr>
            <a:r>
              <a:rPr lang="en"/>
              <a:t>Pop. 267.7 million, growth rate of 1.1% (1)</a:t>
            </a:r>
            <a:endParaRPr/>
          </a:p>
          <a:p>
            <a:pPr indent="-311150" lvl="0" marL="457200" rtl="0" algn="l">
              <a:spcBef>
                <a:spcPts val="0"/>
              </a:spcBef>
              <a:spcAft>
                <a:spcPts val="0"/>
              </a:spcAft>
              <a:buSzPts val="1300"/>
              <a:buChar char="●"/>
            </a:pPr>
            <a:r>
              <a:rPr lang="en"/>
              <a:t>Indonesia is generally viewed as a water scarce country with water stress coming mainly from irrigation and growing domestic use as population increases (1)</a:t>
            </a:r>
            <a:endParaRPr/>
          </a:p>
          <a:p>
            <a:pPr indent="-311150" lvl="0" marL="457200" rtl="0" algn="l">
              <a:spcBef>
                <a:spcPts val="0"/>
              </a:spcBef>
              <a:spcAft>
                <a:spcPts val="0"/>
              </a:spcAft>
              <a:buSzPts val="1300"/>
              <a:buChar char="●"/>
            </a:pPr>
            <a:r>
              <a:rPr lang="en"/>
              <a:t>16.6 million heads of cattle, 90% held in smallholder farming systems (1)</a:t>
            </a:r>
            <a:endParaRPr/>
          </a:p>
          <a:p>
            <a:pPr indent="-311150" lvl="0" marL="457200" rtl="0" algn="l">
              <a:spcBef>
                <a:spcPts val="0"/>
              </a:spcBef>
              <a:spcAft>
                <a:spcPts val="0"/>
              </a:spcAft>
              <a:buSzPts val="1300"/>
              <a:buChar char="●"/>
            </a:pPr>
            <a:r>
              <a:rPr lang="en">
                <a:highlight>
                  <a:srgbClr val="FF0000"/>
                </a:highlight>
              </a:rPr>
              <a:t>Domestic production satisfies 45% of beef demand, the rest is imported mainly from Australia</a:t>
            </a:r>
            <a:endParaRPr>
              <a:highlight>
                <a:srgbClr val="FF0000"/>
              </a:highlight>
            </a:endParaRPr>
          </a:p>
          <a:p>
            <a:pPr indent="-311150" lvl="0" marL="457200" rtl="0" algn="l">
              <a:spcBef>
                <a:spcPts val="0"/>
              </a:spcBef>
              <a:spcAft>
                <a:spcPts val="0"/>
              </a:spcAft>
              <a:buSzPts val="1300"/>
              <a:buChar char="●"/>
            </a:pPr>
            <a:r>
              <a:rPr lang="en"/>
              <a:t>Commercial farming (10% of farming operations) is mostly concentrated in Java (1)</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Import/Export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Most of Indonesia's beef and live cattle imports originate in Australia (see Table 1), and Indonesia remains as the largest export destination for Australian live cattle with around 296,700 head exported in 2000 </a:t>
            </a:r>
            <a:r>
              <a:rPr lang="en">
                <a:highlight>
                  <a:srgbClr val="FF0000"/>
                </a:highlight>
              </a:rPr>
              <a:t>(Riley et al., 2001).</a:t>
            </a:r>
            <a:endParaRPr>
              <a:highlight>
                <a:srgbClr val="FF0000"/>
              </a:highlight>
            </a:endParaRPr>
          </a:p>
        </p:txBody>
      </p:sp>
      <p:pic>
        <p:nvPicPr>
          <p:cNvPr id="106" name="Google Shape;106;p16"/>
          <p:cNvPicPr preferRelativeResize="0"/>
          <p:nvPr/>
        </p:nvPicPr>
        <p:blipFill>
          <a:blip r:embed="rId3">
            <a:alphaModFix/>
          </a:blip>
          <a:stretch>
            <a:fillRect/>
          </a:stretch>
        </p:blipFill>
        <p:spPr>
          <a:xfrm>
            <a:off x="813175" y="2882300"/>
            <a:ext cx="4383874" cy="173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Area: Indonesia (Cont.)</a:t>
            </a:r>
            <a:endParaRPr/>
          </a:p>
        </p:txBody>
      </p:sp>
      <p:pic>
        <p:nvPicPr>
          <p:cNvPr id="112" name="Google Shape;112;p17"/>
          <p:cNvPicPr preferRelativeResize="0"/>
          <p:nvPr/>
        </p:nvPicPr>
        <p:blipFill>
          <a:blip r:embed="rId3">
            <a:alphaModFix/>
          </a:blip>
          <a:stretch>
            <a:fillRect/>
          </a:stretch>
        </p:blipFill>
        <p:spPr>
          <a:xfrm>
            <a:off x="5116800" y="2346721"/>
            <a:ext cx="3678850" cy="2087175"/>
          </a:xfrm>
          <a:prstGeom prst="rect">
            <a:avLst/>
          </a:prstGeom>
          <a:noFill/>
          <a:ln>
            <a:noFill/>
          </a:ln>
        </p:spPr>
      </p:pic>
      <p:pic>
        <p:nvPicPr>
          <p:cNvPr id="113" name="Google Shape;113;p17"/>
          <p:cNvPicPr preferRelativeResize="0"/>
          <p:nvPr/>
        </p:nvPicPr>
        <p:blipFill>
          <a:blip r:embed="rId4">
            <a:alphaModFix/>
          </a:blip>
          <a:stretch>
            <a:fillRect/>
          </a:stretch>
        </p:blipFill>
        <p:spPr>
          <a:xfrm>
            <a:off x="348349" y="2502149"/>
            <a:ext cx="3786200" cy="193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Indonesia Meat Industry</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000000"/>
                </a:solidFill>
              </a:rPr>
              <a:t>the vast majority of cattle operations in East Java are small scale, family-run, cow-calf enterprises, relying as far as possible on locally available feeds.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 large proportion of East Java’s and Indonesia’s cattle production will continue to depend on millions of intensive, small scale, backyard cattle breeders and the feed supplies produced as a by-product of the intensive, small-scale cropping systems in which they are embedded.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One of the problems which cause the beef cattle industry to grow slowly in Indonesia is the absence of government regulation to protect farmers from middleman-traders.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Rambon cattle as a secondary option to support crop production (2)</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gap between beef supply and demand is increasing. Live cattle and frozen meat imports are a shortcut solution in the short-medium term (1)</a:t>
            </a:r>
            <a:endParaRPr sz="12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36575" y="536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Indonesia Cattle Value Chain</a:t>
            </a:r>
            <a:endParaRPr/>
          </a:p>
        </p:txBody>
      </p:sp>
      <p:pic>
        <p:nvPicPr>
          <p:cNvPr id="125" name="Google Shape;125;p19"/>
          <p:cNvPicPr preferRelativeResize="0"/>
          <p:nvPr/>
        </p:nvPicPr>
        <p:blipFill>
          <a:blip r:embed="rId3">
            <a:alphaModFix/>
          </a:blip>
          <a:stretch>
            <a:fillRect/>
          </a:stretch>
        </p:blipFill>
        <p:spPr>
          <a:xfrm>
            <a:off x="1364475" y="1325025"/>
            <a:ext cx="6607715" cy="381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 Scarcity in Indonesia</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Indonesia is under increasing water stress due to climate change and increasing irrigation withdrawal</a:t>
            </a:r>
            <a:endParaRPr/>
          </a:p>
          <a:p>
            <a:pPr indent="-298450" lvl="1" marL="914400" rtl="0" algn="l">
              <a:spcBef>
                <a:spcPts val="0"/>
              </a:spcBef>
              <a:spcAft>
                <a:spcPts val="0"/>
              </a:spcAft>
              <a:buSzPts val="1100"/>
              <a:buChar char="○"/>
            </a:pPr>
            <a:r>
              <a:rPr lang="en"/>
              <a:t>Although Indonesia is projected to increase the amount of rainy days due to changing climate, high-intensity rain events will increase potentially creating stress on agricultural demand (3)</a:t>
            </a:r>
            <a:endParaRPr/>
          </a:p>
          <a:p>
            <a:pPr indent="-311150" lvl="0" marL="457200" rtl="0" algn="l">
              <a:spcBef>
                <a:spcPts val="0"/>
              </a:spcBef>
              <a:spcAft>
                <a:spcPts val="0"/>
              </a:spcAft>
              <a:buSzPts val="1300"/>
              <a:buChar char="●"/>
            </a:pPr>
            <a:r>
              <a:rPr lang="en"/>
              <a:t>Flooding is a regular occurence with an average of 168,000 hectares of crop inundated by floods each year from 2003-2013 (3)</a:t>
            </a:r>
            <a:endParaRPr/>
          </a:p>
          <a:p>
            <a:pPr indent="-311150" lvl="0" marL="457200" rtl="0" algn="l">
              <a:spcBef>
                <a:spcPts val="0"/>
              </a:spcBef>
              <a:spcAft>
                <a:spcPts val="0"/>
              </a:spcAft>
              <a:buSzPts val="1300"/>
              <a:buChar char="●"/>
            </a:pPr>
            <a:r>
              <a:rPr lang="en"/>
              <a:t>Water management efforts by the government are hindered by decentralization, weak coordination and policy inconsistencies across government agencies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 Scarcity (Cont.)</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table shows the water inputs and outputs for Indonesia (7)</a:t>
            </a:r>
            <a:endParaRPr/>
          </a:p>
        </p:txBody>
      </p:sp>
      <p:pic>
        <p:nvPicPr>
          <p:cNvPr id="138" name="Google Shape;138;p21"/>
          <p:cNvPicPr preferRelativeResize="0"/>
          <p:nvPr/>
        </p:nvPicPr>
        <p:blipFill>
          <a:blip r:embed="rId3">
            <a:alphaModFix/>
          </a:blip>
          <a:stretch>
            <a:fillRect/>
          </a:stretch>
        </p:blipFill>
        <p:spPr>
          <a:xfrm>
            <a:off x="1096725" y="2571750"/>
            <a:ext cx="7040476" cy="786175"/>
          </a:xfrm>
          <a:prstGeom prst="rect">
            <a:avLst/>
          </a:prstGeom>
          <a:noFill/>
          <a:ln>
            <a:noFill/>
          </a:ln>
        </p:spPr>
      </p:pic>
      <p:pic>
        <p:nvPicPr>
          <p:cNvPr id="139" name="Google Shape;139;p21"/>
          <p:cNvPicPr preferRelativeResize="0"/>
          <p:nvPr/>
        </p:nvPicPr>
        <p:blipFill>
          <a:blip r:embed="rId4">
            <a:alphaModFix/>
          </a:blip>
          <a:stretch>
            <a:fillRect/>
          </a:stretch>
        </p:blipFill>
        <p:spPr>
          <a:xfrm>
            <a:off x="1096725" y="3457500"/>
            <a:ext cx="7040474" cy="286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