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102475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0C0C0"/>
    <a:srgbClr val="0046D2"/>
    <a:srgbClr val="FF0000"/>
    <a:srgbClr val="698ED9"/>
    <a:srgbClr val="A7C4FF"/>
    <a:srgbClr val="003064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157" y="-3869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6763"/>
            <a:ext cx="27162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2321"/>
            <a:ext cx="5681980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6763"/>
            <a:ext cx="2716213" cy="38385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>
                <a:effectLst/>
                <a:hlinkClick r:id="rId3"/>
              </a:rPr>
              <a:t>www.postersession.com</a:t>
            </a:r>
            <a:endParaRPr lang="en-US" sz="100" dirty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jfif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12" Type="http://schemas.openxmlformats.org/officeDocument/2006/relationships/image" Target="../media/image11.png"/><Relationship Id="rId17" Type="http://schemas.openxmlformats.org/officeDocument/2006/relationships/image" Target="../media/image16.jf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376730" y="7440006"/>
            <a:ext cx="14173200" cy="3364901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82276" y="7440006"/>
            <a:ext cx="14058900" cy="3527251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/>
              <a:t>   </a:t>
            </a: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98583" y="414178"/>
            <a:ext cx="29203650" cy="6802069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08279" y="41883838"/>
            <a:ext cx="10093954" cy="698455"/>
          </a:xfrm>
          <a:prstGeom prst="rect">
            <a:avLst/>
          </a:prstGeom>
        </p:spPr>
      </p:pic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82275" y="7820446"/>
            <a:ext cx="13982044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Abstract</a:t>
            </a:r>
          </a:p>
        </p:txBody>
      </p:sp>
      <p:sp>
        <p:nvSpPr>
          <p:cNvPr id="44" name="Text Box 388"/>
          <p:cNvSpPr txBox="1">
            <a:spLocks noChangeArrowheads="1"/>
          </p:cNvSpPr>
          <p:nvPr/>
        </p:nvSpPr>
        <p:spPr bwMode="auto">
          <a:xfrm>
            <a:off x="630621" y="12763687"/>
            <a:ext cx="13968247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Introduction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759133" y="26744731"/>
            <a:ext cx="13905186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State of the art model</a:t>
            </a:r>
          </a:p>
        </p:txBody>
      </p:sp>
      <p:sp>
        <p:nvSpPr>
          <p:cNvPr id="104" name="Text Box 437"/>
          <p:cNvSpPr txBox="1">
            <a:spLocks noChangeArrowheads="1"/>
          </p:cNvSpPr>
          <p:nvPr/>
        </p:nvSpPr>
        <p:spPr bwMode="auto">
          <a:xfrm>
            <a:off x="693683" y="37604251"/>
            <a:ext cx="14125904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3200" b="1" dirty="0">
                <a:solidFill>
                  <a:srgbClr val="F8F8F8"/>
                </a:solidFill>
              </a:rPr>
              <a:t>Experimental Results and Discussion</a:t>
            </a:r>
            <a:endParaRPr lang="en-IN" sz="3200" b="1" dirty="0">
              <a:solidFill>
                <a:srgbClr val="F8F8F8"/>
              </a:solidFill>
            </a:endParaRPr>
          </a:p>
        </p:txBody>
      </p:sp>
      <p:sp>
        <p:nvSpPr>
          <p:cNvPr id="106" name="Text Box 479"/>
          <p:cNvSpPr txBox="1">
            <a:spLocks noChangeArrowheads="1"/>
          </p:cNvSpPr>
          <p:nvPr/>
        </p:nvSpPr>
        <p:spPr bwMode="auto">
          <a:xfrm>
            <a:off x="15357003" y="32290113"/>
            <a:ext cx="14094371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Conclusions</a:t>
            </a:r>
          </a:p>
        </p:txBody>
      </p:sp>
      <p:sp>
        <p:nvSpPr>
          <p:cNvPr id="108" name="Text Box 479"/>
          <p:cNvSpPr txBox="1">
            <a:spLocks noChangeArrowheads="1"/>
          </p:cNvSpPr>
          <p:nvPr/>
        </p:nvSpPr>
        <p:spPr bwMode="auto">
          <a:xfrm>
            <a:off x="15487089" y="36035350"/>
            <a:ext cx="14062841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References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686517" y="1050095"/>
            <a:ext cx="25081678" cy="6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r>
              <a:rPr lang="en-US" sz="4000" b="1" dirty="0"/>
              <a:t>Topic:	 Deep Reinforcement Learning</a:t>
            </a:r>
          </a:p>
          <a:p>
            <a:r>
              <a:rPr lang="en-US" sz="4000" b="1" dirty="0"/>
              <a:t>To train </a:t>
            </a:r>
          </a:p>
          <a:p>
            <a:r>
              <a:rPr lang="en-US" sz="4000" b="1" dirty="0"/>
              <a:t>locomotion activity in Robots</a:t>
            </a:r>
          </a:p>
          <a:p>
            <a:endParaRPr lang="en-US" sz="4000" b="1" dirty="0"/>
          </a:p>
          <a:p>
            <a:pPr algn="ctr"/>
            <a:r>
              <a:rPr lang="en-US" sz="4000" b="1" dirty="0"/>
              <a:t>By:	  	   Harsh Vyas</a:t>
            </a:r>
          </a:p>
          <a:p>
            <a:pPr algn="ctr"/>
            <a:r>
              <a:rPr lang="en-US" sz="4000" b="1" dirty="0"/>
              <a:t>			Prem </a:t>
            </a:r>
            <a:r>
              <a:rPr lang="en-US" sz="4000" b="1" dirty="0" err="1"/>
              <a:t>Swarap</a:t>
            </a:r>
            <a:endParaRPr lang="en-US" sz="4000" b="1" dirty="0"/>
          </a:p>
          <a:p>
            <a:pPr algn="ctr"/>
            <a:r>
              <a:rPr lang="en-US" sz="4000" b="1" dirty="0"/>
              <a:t>		         Manuel George</a:t>
            </a:r>
          </a:p>
          <a:p>
            <a:pPr algn="ctr"/>
            <a:r>
              <a:rPr lang="en-US" sz="4000" b="1" dirty="0"/>
              <a:t>		    </a:t>
            </a:r>
            <a:r>
              <a:rPr lang="en-US" sz="4000" b="1" dirty="0" err="1"/>
              <a:t>Balasurya</a:t>
            </a:r>
            <a:r>
              <a:rPr lang="en-US" sz="4000" b="1" dirty="0"/>
              <a:t> M</a:t>
            </a:r>
          </a:p>
          <a:p>
            <a:pPr algn="ctr"/>
            <a:r>
              <a:rPr lang="en-US" sz="4000" b="1"/>
              <a:t>		   Marlin Shah</a:t>
            </a:r>
            <a:endParaRPr lang="en-US" sz="4000" b="1" dirty="0"/>
          </a:p>
          <a:p>
            <a:pPr algn="ctr"/>
            <a:r>
              <a:rPr lang="en-US" sz="4000" b="1" dirty="0"/>
              <a:t>Mentor:		Ms. Surbhi Gupta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9180F-550D-4005-8AC4-1DC42A8CA6A0}"/>
              </a:ext>
            </a:extLst>
          </p:cNvPr>
          <p:cNvSpPr txBox="1"/>
          <p:nvPr/>
        </p:nvSpPr>
        <p:spPr>
          <a:xfrm>
            <a:off x="26368046" y="41916442"/>
            <a:ext cx="3476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No. - 8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A5DB8-0EBF-492A-B6FE-1F522CFFB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104" y="1737360"/>
            <a:ext cx="6758110" cy="2077853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777A2BC4-CA98-4028-A857-9A2B5FE61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78" y="1737360"/>
            <a:ext cx="8388431" cy="2077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3FF3A6-B64F-4C42-B9E5-89BFEE8B9453}"/>
              </a:ext>
            </a:extLst>
          </p:cNvPr>
          <p:cNvSpPr txBox="1"/>
          <p:nvPr/>
        </p:nvSpPr>
        <p:spPr>
          <a:xfrm>
            <a:off x="1357805" y="8573354"/>
            <a:ext cx="1248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23037-1BD8-4C0F-8BC9-AF2868F8C3F6}"/>
              </a:ext>
            </a:extLst>
          </p:cNvPr>
          <p:cNvSpPr txBox="1"/>
          <p:nvPr/>
        </p:nvSpPr>
        <p:spPr>
          <a:xfrm>
            <a:off x="1357805" y="8539429"/>
            <a:ext cx="12486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this project, we will train simulated robot that learn locomotion gaits automatically using  Reinforcement learning algorithms.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2EF9C-BCE2-4329-A602-01491E2AFB34}"/>
              </a:ext>
            </a:extLst>
          </p:cNvPr>
          <p:cNvSpPr txBox="1"/>
          <p:nvPr/>
        </p:nvSpPr>
        <p:spPr>
          <a:xfrm>
            <a:off x="1150620" y="13339065"/>
            <a:ext cx="1106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Reinforcement Learning:	</a:t>
            </a:r>
            <a:r>
              <a:rPr lang="en-US" sz="2800" dirty="0"/>
              <a:t>Learning to act through trial and error.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7818D-DA79-4331-A590-49AB81EF09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47" y="13949722"/>
            <a:ext cx="7290777" cy="2992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84BAB7-A219-4B3F-BFBF-B3B581ACA7F8}"/>
              </a:ext>
            </a:extLst>
          </p:cNvPr>
          <p:cNvSpPr txBox="1"/>
          <p:nvPr/>
        </p:nvSpPr>
        <p:spPr>
          <a:xfrm>
            <a:off x="1357805" y="16531155"/>
            <a:ext cx="1167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Q Learning:</a:t>
            </a:r>
            <a:endParaRPr lang="en-IN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7E03F9-E9AF-4A26-912F-B0D364E99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46" y="17453588"/>
            <a:ext cx="7156578" cy="243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2B975-4251-498E-BAEE-3428BEE05DDA}"/>
              </a:ext>
            </a:extLst>
          </p:cNvPr>
          <p:cNvSpPr txBox="1"/>
          <p:nvPr/>
        </p:nvSpPr>
        <p:spPr>
          <a:xfrm>
            <a:off x="1357805" y="20226382"/>
            <a:ext cx="1012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Reinforcement learning algorithms:</a:t>
            </a:r>
            <a:endParaRPr lang="en-IN" sz="28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6014E3-B570-4A83-8E09-A18932230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1415618"/>
            <a:ext cx="9525000" cy="4876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1DE87C-1D37-40AD-B0B2-2C91AC3F7B1F}"/>
              </a:ext>
            </a:extLst>
          </p:cNvPr>
          <p:cNvSpPr txBox="1"/>
          <p:nvPr/>
        </p:nvSpPr>
        <p:spPr>
          <a:xfrm>
            <a:off x="1007678" y="27329313"/>
            <a:ext cx="1283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The Models implemented are as follows:</a:t>
            </a:r>
            <a:endParaRPr lang="en-IN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49422-A944-4B85-BFF3-F48CD61EFF2C}"/>
              </a:ext>
            </a:extLst>
          </p:cNvPr>
          <p:cNvSpPr txBox="1"/>
          <p:nvPr/>
        </p:nvSpPr>
        <p:spPr>
          <a:xfrm>
            <a:off x="1109963" y="28479742"/>
            <a:ext cx="745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Half-Cheetah using TD3, DDPG and SAC 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78504-2133-42E5-A521-BB1A085B5339}"/>
              </a:ext>
            </a:extLst>
          </p:cNvPr>
          <p:cNvSpPr txBox="1"/>
          <p:nvPr/>
        </p:nvSpPr>
        <p:spPr>
          <a:xfrm>
            <a:off x="1357805" y="32150058"/>
            <a:ext cx="803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2. Bipedal Walker using SAC and PPO2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5DD63-A5F9-4C25-BCF5-AA94FBF4A792}"/>
              </a:ext>
            </a:extLst>
          </p:cNvPr>
          <p:cNvSpPr txBox="1"/>
          <p:nvPr/>
        </p:nvSpPr>
        <p:spPr>
          <a:xfrm>
            <a:off x="1357805" y="35568545"/>
            <a:ext cx="803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3. Mountain walking car </a:t>
            </a:r>
            <a:r>
              <a:rPr lang="en-US" sz="2800"/>
              <a:t>using PPO2</a:t>
            </a:r>
            <a:endParaRPr lang="en-IN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45DB14-82BE-4096-97AF-941F2E76B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302" y="34285977"/>
            <a:ext cx="4344006" cy="28960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A564C4-D478-4A70-AABF-2E060D85EFB4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41" y="30631385"/>
            <a:ext cx="3854505" cy="356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F33173C-4900-40D5-95C6-C830D05CB76E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01" y="27732181"/>
            <a:ext cx="3940945" cy="2808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B540B-9A88-4079-9E73-BBD84EBB2199}"/>
              </a:ext>
            </a:extLst>
          </p:cNvPr>
          <p:cNvSpPr txBox="1"/>
          <p:nvPr/>
        </p:nvSpPr>
        <p:spPr>
          <a:xfrm>
            <a:off x="1357805" y="38188833"/>
            <a:ext cx="877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Half Cheetah:</a:t>
            </a:r>
            <a:endParaRPr lang="en-IN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80A4F1-849C-44DB-8CB7-AC3049CCE92A}"/>
              </a:ext>
            </a:extLst>
          </p:cNvPr>
          <p:cNvSpPr txBox="1"/>
          <p:nvPr/>
        </p:nvSpPr>
        <p:spPr>
          <a:xfrm>
            <a:off x="759133" y="40464165"/>
            <a:ext cx="618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TD3</a:t>
            </a:r>
            <a:endParaRPr lang="en-IN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8B69D3-3642-4D3B-A7E7-7DA30D38499D}"/>
              </a:ext>
            </a:extLst>
          </p:cNvPr>
          <p:cNvSpPr txBox="1"/>
          <p:nvPr/>
        </p:nvSpPr>
        <p:spPr>
          <a:xfrm>
            <a:off x="25216480" y="9467356"/>
            <a:ext cx="539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SAC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90766D-B465-49C6-BF99-4E0B6E70A737}"/>
              </a:ext>
            </a:extLst>
          </p:cNvPr>
          <p:cNvSpPr txBox="1"/>
          <p:nvPr/>
        </p:nvSpPr>
        <p:spPr>
          <a:xfrm>
            <a:off x="16215870" y="17518172"/>
            <a:ext cx="678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Bipedal Walker:</a:t>
            </a:r>
            <a:endParaRPr lang="en-IN" sz="28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3142211-60D3-46FC-B395-FB9535DCB9D6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512" y="18168345"/>
            <a:ext cx="7088483" cy="3941125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048096F-CC85-4653-8469-A84957034290}"/>
              </a:ext>
            </a:extLst>
          </p:cNvPr>
          <p:cNvSpPr txBox="1"/>
          <p:nvPr/>
        </p:nvSpPr>
        <p:spPr>
          <a:xfrm>
            <a:off x="16431909" y="22078438"/>
            <a:ext cx="489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SAC</a:t>
            </a:r>
            <a:endParaRPr lang="en-IN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114E9-E5A5-486E-9631-8510CCBEAFB3}"/>
              </a:ext>
            </a:extLst>
          </p:cNvPr>
          <p:cNvSpPr txBox="1"/>
          <p:nvPr/>
        </p:nvSpPr>
        <p:spPr>
          <a:xfrm>
            <a:off x="16062953" y="22906957"/>
            <a:ext cx="604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Mountain Car:</a:t>
            </a:r>
            <a:endParaRPr lang="en-IN" sz="2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4E321A-1678-4274-B204-D84B0A1628BD}"/>
              </a:ext>
            </a:extLst>
          </p:cNvPr>
          <p:cNvSpPr txBox="1"/>
          <p:nvPr/>
        </p:nvSpPr>
        <p:spPr>
          <a:xfrm>
            <a:off x="19974034" y="25287979"/>
            <a:ext cx="407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PPO2</a:t>
            </a:r>
            <a:endParaRPr lang="en-IN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AC71D2-5E7A-4CFA-908B-6F8BE23AF8E6}"/>
              </a:ext>
            </a:extLst>
          </p:cNvPr>
          <p:cNvSpPr txBox="1"/>
          <p:nvPr/>
        </p:nvSpPr>
        <p:spPr>
          <a:xfrm>
            <a:off x="23550787" y="22242875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PPO2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4C567-B88F-488F-B106-2B9288AFC8A0}"/>
              </a:ext>
            </a:extLst>
          </p:cNvPr>
          <p:cNvSpPr txBox="1"/>
          <p:nvPr/>
        </p:nvSpPr>
        <p:spPr>
          <a:xfrm>
            <a:off x="16064703" y="27502924"/>
            <a:ext cx="11326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algorithms were successfully implemented on their desired models.</a:t>
            </a:r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559A6-6722-4567-9291-149A542F2596}"/>
              </a:ext>
            </a:extLst>
          </p:cNvPr>
          <p:cNvSpPr txBox="1"/>
          <p:nvPr/>
        </p:nvSpPr>
        <p:spPr>
          <a:xfrm>
            <a:off x="16090618" y="29154824"/>
            <a:ext cx="12865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From graphs of :</a:t>
            </a:r>
          </a:p>
          <a:p>
            <a:pPr algn="l"/>
            <a:r>
              <a:rPr lang="en-US" sz="2800" dirty="0"/>
              <a:t>1. Half Cheetah model we can say that TD3 performs better in comparison of DDPG and SAC.</a:t>
            </a:r>
          </a:p>
          <a:p>
            <a:pPr algn="l"/>
            <a:r>
              <a:rPr lang="en-US" sz="2800" dirty="0"/>
              <a:t>2. Bipedal Walker model we can say that SAC performs better than PPO2..</a:t>
            </a:r>
            <a:endParaRPr lang="en-IN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AF34D-E99A-4324-B539-D7756037D83B}"/>
              </a:ext>
            </a:extLst>
          </p:cNvPr>
          <p:cNvSpPr txBox="1"/>
          <p:nvPr/>
        </p:nvSpPr>
        <p:spPr>
          <a:xfrm>
            <a:off x="16391790" y="39209745"/>
            <a:ext cx="1237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C9D487-5654-44D8-9036-7AF85DCB1C79}"/>
              </a:ext>
            </a:extLst>
          </p:cNvPr>
          <p:cNvSpPr txBox="1"/>
          <p:nvPr/>
        </p:nvSpPr>
        <p:spPr>
          <a:xfrm>
            <a:off x="15653541" y="37122456"/>
            <a:ext cx="135012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1</a:t>
            </a:r>
            <a:r>
              <a:rPr lang="en-IN" sz="2800" b="1" dirty="0"/>
              <a:t>. Playing Atari with Deep Reinforcement Learning, </a:t>
            </a:r>
            <a:r>
              <a:rPr lang="en-IN" sz="2800" b="1" dirty="0" err="1"/>
              <a:t>Mnih</a:t>
            </a:r>
            <a:r>
              <a:rPr lang="en-IN" sz="2800" b="1" dirty="0"/>
              <a:t> et al, 2013. Algorithm: DQN.</a:t>
            </a:r>
          </a:p>
          <a:p>
            <a:pPr algn="l"/>
            <a:r>
              <a:rPr lang="en-IN" sz="2800" dirty="0"/>
              <a:t>2</a:t>
            </a:r>
            <a:r>
              <a:rPr lang="en-IN" sz="2800" b="1" dirty="0"/>
              <a:t>. Deep Recurrent Q-Learning for Partially Observable MDPs, </a:t>
            </a:r>
            <a:r>
              <a:rPr lang="en-IN" sz="2800" b="1" dirty="0" err="1"/>
              <a:t>Hausknecht</a:t>
            </a:r>
            <a:r>
              <a:rPr lang="en-IN" sz="2800" b="1" dirty="0"/>
              <a:t> and Stone, 2015. Algorithm: Deep Recurrent Q-Learning.</a:t>
            </a:r>
          </a:p>
          <a:p>
            <a:pPr algn="l"/>
            <a:r>
              <a:rPr lang="en-US" sz="2800" b="1" dirty="0"/>
              <a:t>3. Scott Fujimoto, </a:t>
            </a:r>
            <a:r>
              <a:rPr lang="en-US" sz="2800" b="1" dirty="0" err="1"/>
              <a:t>Herke</a:t>
            </a:r>
            <a:r>
              <a:rPr lang="en-US" sz="2800" b="1" dirty="0"/>
              <a:t> van Hoof, David </a:t>
            </a:r>
            <a:r>
              <a:rPr lang="en-US" sz="2800" b="1" dirty="0" err="1"/>
              <a:t>Meger</a:t>
            </a:r>
            <a:r>
              <a:rPr lang="en-US" sz="2800" b="1" dirty="0"/>
              <a:t> “Addressing Function Approximation Error in Actor-Critic Methods”,2018.</a:t>
            </a:r>
          </a:p>
          <a:p>
            <a:pPr algn="l"/>
            <a:r>
              <a:rPr lang="en-US" sz="2800" b="1" dirty="0"/>
              <a:t>4. Soft actor-critic: Off-policy maximum entropy deep reinforcement learning with a stochastic actor- T </a:t>
            </a:r>
            <a:r>
              <a:rPr lang="en-US" sz="2800" b="1" dirty="0" err="1"/>
              <a:t>Haarnoja</a:t>
            </a:r>
            <a:r>
              <a:rPr lang="en-US" sz="2800" b="1" dirty="0"/>
              <a:t>, A Zhou, P </a:t>
            </a:r>
            <a:r>
              <a:rPr lang="en-US" sz="2800" b="1" dirty="0" err="1"/>
              <a:t>Abbeel</a:t>
            </a:r>
            <a:r>
              <a:rPr lang="en-US" sz="2800" b="1" dirty="0"/>
              <a:t>, S Levine</a:t>
            </a:r>
          </a:p>
          <a:p>
            <a:pPr algn="l"/>
            <a:endParaRPr lang="en-IN" sz="2800" b="1" dirty="0"/>
          </a:p>
          <a:p>
            <a:pPr marL="514350" indent="-514350">
              <a:buAutoNum type="arabicPeriod"/>
            </a:pPr>
            <a:endParaRPr lang="en-IN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65153C-F051-4AC1-9005-EABD15A372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8733" y="9644398"/>
            <a:ext cx="4033145" cy="28197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9CD7F3-75C7-4DF5-AE22-5E445604F6E3}"/>
              </a:ext>
            </a:extLst>
          </p:cNvPr>
          <p:cNvSpPr txBox="1"/>
          <p:nvPr/>
        </p:nvSpPr>
        <p:spPr>
          <a:xfrm>
            <a:off x="15622463" y="33347074"/>
            <a:ext cx="13501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have done Deep Reinforcement Learning to train locomotion activity in Robots which is given to us by </a:t>
            </a:r>
            <a:r>
              <a:rPr lang="en-US" sz="2800" b="1" dirty="0" err="1"/>
              <a:t>LeadingIndia</a:t>
            </a:r>
            <a:r>
              <a:rPr lang="en-US" sz="2800" b="1" dirty="0"/>
              <a:t>. We have used various deep reinforcement learning algorithms for training the models. Out of which TD3 and SAC achieved highest accuracies.</a:t>
            </a:r>
            <a:endParaRPr lang="en-IN" sz="28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DCE88F-4E17-4FB1-800C-C3C377C4CD9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113" y="18151486"/>
            <a:ext cx="7168434" cy="3949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0C335D-94B4-42D9-A14B-8F9D876E89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186" y="23344024"/>
            <a:ext cx="5625848" cy="41332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B5072C-50EE-4215-9068-23BB9FA11975}"/>
              </a:ext>
            </a:extLst>
          </p:cNvPr>
          <p:cNvSpPr/>
          <p:nvPr/>
        </p:nvSpPr>
        <p:spPr bwMode="auto">
          <a:xfrm>
            <a:off x="26077762" y="15023939"/>
            <a:ext cx="1030147" cy="206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50D0C-1AA7-46D6-BED5-73E71E8EFB5E}"/>
              </a:ext>
            </a:extLst>
          </p:cNvPr>
          <p:cNvSpPr txBox="1"/>
          <p:nvPr/>
        </p:nvSpPr>
        <p:spPr>
          <a:xfrm>
            <a:off x="15357003" y="14477853"/>
            <a:ext cx="492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DDPG</a:t>
            </a:r>
            <a:endParaRPr lang="en-IN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C70B-3599-41AB-BF11-62DA2C354B08}"/>
              </a:ext>
            </a:extLst>
          </p:cNvPr>
          <p:cNvSpPr txBox="1"/>
          <p:nvPr/>
        </p:nvSpPr>
        <p:spPr>
          <a:xfrm>
            <a:off x="16147036" y="28148914"/>
            <a:ext cx="12865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graphs above are the comparison of rewards owned per timesteps. We can see that learnings vary from one model to another.</a:t>
            </a:r>
            <a:endParaRPr lang="en-IN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091B6-4CA2-4E57-8609-70B0EE9A0D9F}"/>
              </a:ext>
            </a:extLst>
          </p:cNvPr>
          <p:cNvSpPr txBox="1"/>
          <p:nvPr/>
        </p:nvSpPr>
        <p:spPr>
          <a:xfrm>
            <a:off x="23935919" y="2510933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PPO2</a:t>
            </a:r>
            <a:endParaRPr lang="en-IN" sz="28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2594C3D-6875-4719-814D-5494C64A2A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549" y="12723428"/>
            <a:ext cx="9753600" cy="44729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CAACA6-4A22-425E-9F81-8BD9B7B6BD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88" y="8077815"/>
            <a:ext cx="9753600" cy="45186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8CB61F5-7892-48AB-91BD-A05DFBB416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01" y="38186082"/>
            <a:ext cx="9753600" cy="4320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358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Harsh Vyas</cp:lastModifiedBy>
  <cp:revision>97</cp:revision>
  <dcterms:created xsi:type="dcterms:W3CDTF">2008-12-04T00:20:37Z</dcterms:created>
  <dcterms:modified xsi:type="dcterms:W3CDTF">2020-06-16T16:05:53Z</dcterms:modified>
  <cp:category>Research Poster</cp:category>
</cp:coreProperties>
</file>