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1"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83"/>
    <p:restoredTop sz="94674"/>
  </p:normalViewPr>
  <p:slideViewPr>
    <p:cSldViewPr snapToObjects="1">
      <p:cViewPr>
        <p:scale>
          <a:sx n="66" d="100"/>
          <a:sy n="66" d="100"/>
        </p:scale>
        <p:origin x="-3874" y="-7133"/>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12/18/2023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12/18/2023</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12/18/2023</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GB"/>
              <a:t>Click to edit Master title style</a:t>
            </a:r>
            <a:endParaRPr lang="en-US"/>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12/18/2023</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GB"/>
              <a:t>Click to edit Master title style</a:t>
            </a:r>
            <a:endParaRPr lang="en-US"/>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12/18/2023</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GB"/>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GB"/>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12/18/2023</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GB"/>
              <a:t>Click to edit Master title style</a:t>
            </a:r>
            <a:endParaRPr lang="en-US"/>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12/18/2023</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12/18/2023</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GB"/>
              <a:t>Click to edit Master title style</a:t>
            </a:r>
            <a:endParaRPr lang="en-US"/>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GB"/>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12/18/2023</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GB"/>
              <a:t>Click to edit Master title style</a:t>
            </a:r>
            <a:endParaRPr lang="en-US"/>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GB"/>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12/18/2023</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343200" y="996101"/>
            <a:ext cx="29701815" cy="16925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243" tIns="45614" rIns="91243" bIns="45614">
            <a:spAutoFit/>
          </a:bodyPr>
          <a:lstStyle/>
          <a:p>
            <a:pPr>
              <a:spcBef>
                <a:spcPct val="50000"/>
              </a:spcBef>
            </a:pPr>
            <a:r>
              <a:rPr lang="en-IN" sz="6000" b="1" dirty="0">
                <a:solidFill>
                  <a:srgbClr val="374151"/>
                </a:solidFill>
                <a:effectLst/>
                <a:latin typeface="Calibri" panose="020F0502020204030204" pitchFamily="34" charset="0"/>
                <a:cs typeface="Calibri" panose="020F0502020204030204" pitchFamily="34" charset="0"/>
              </a:rPr>
              <a:t>Employment Patterns in Canada: A Demographic Overview</a:t>
            </a:r>
            <a:br>
              <a:rPr lang="en-US" sz="6000" b="1" dirty="0">
                <a:latin typeface="Calibri" panose="020F0502020204030204" pitchFamily="34" charset="0"/>
                <a:cs typeface="Calibri" panose="020F0502020204030204" pitchFamily="34" charset="0"/>
              </a:rPr>
            </a:br>
            <a:r>
              <a:rPr lang="en-US" sz="4400" b="1" dirty="0">
                <a:solidFill>
                  <a:schemeClr val="tx2"/>
                </a:solidFill>
                <a:latin typeface="Calibri" panose="020F0502020204030204" pitchFamily="34" charset="0"/>
                <a:cs typeface="Calibri" panose="020F0502020204030204" pitchFamily="34" charset="0"/>
              </a:rPr>
              <a:t>Prepared by  Harsh Vyas</a:t>
            </a:r>
            <a:endParaRPr lang="en-US" sz="4400" b="1" dirty="0">
              <a:latin typeface="Calibri" panose="020F0502020204030204" pitchFamily="34" charset="0"/>
              <a:cs typeface="Calibri" panose="020F0502020204030204" pitchFamily="34" charset="0"/>
            </a:endParaRPr>
          </a:p>
        </p:txBody>
      </p:sp>
      <p:sp>
        <p:nvSpPr>
          <p:cNvPr id="14339" name="Rectangle 35"/>
          <p:cNvSpPr>
            <a:spLocks noChangeArrowheads="1"/>
          </p:cNvSpPr>
          <p:nvPr/>
        </p:nvSpPr>
        <p:spPr bwMode="auto">
          <a:xfrm>
            <a:off x="11760454" y="29499519"/>
            <a:ext cx="31817498" cy="294545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CONCLUSIONS</a:t>
            </a:r>
            <a:endParaRPr lang="en-GB" sz="4000" b="1" dirty="0">
              <a:solidFill>
                <a:srgbClr val="CC3300"/>
              </a:solidFill>
            </a:endParaRPr>
          </a:p>
          <a:p>
            <a:r>
              <a:rPr lang="en-IN" sz="3600" b="0" i="0" dirty="0">
                <a:solidFill>
                  <a:srgbClr val="374151"/>
                </a:solidFill>
                <a:effectLst/>
                <a:latin typeface="Söhne"/>
              </a:rPr>
              <a:t>Based on the analysis of seven graphs, it is evident that males in the age range of 25 to 64, born in Canada, and possessing a postsecondary degree or diploma exhibited the highest employment rate. Conversely, males within the same age range and born in Canada and possessing a postsecondary degree or </a:t>
            </a:r>
            <a:r>
              <a:rPr lang="en-IN" sz="3600" b="0" i="0">
                <a:solidFill>
                  <a:srgbClr val="374151"/>
                </a:solidFill>
                <a:effectLst/>
                <a:latin typeface="Söhne"/>
              </a:rPr>
              <a:t>diploma also </a:t>
            </a:r>
            <a:r>
              <a:rPr lang="en-IN" sz="3600" b="0" i="0" dirty="0">
                <a:solidFill>
                  <a:srgbClr val="374151"/>
                </a:solidFill>
                <a:effectLst/>
                <a:latin typeface="Söhne"/>
              </a:rPr>
              <a:t>demonstrated the highest unemployment rate.</a:t>
            </a:r>
            <a:endParaRPr lang="en-US" sz="3600" dirty="0"/>
          </a:p>
        </p:txBody>
      </p:sp>
      <p:sp>
        <p:nvSpPr>
          <p:cNvPr id="14341" name="Rectangle 49"/>
          <p:cNvSpPr>
            <a:spLocks noChangeArrowheads="1"/>
          </p:cNvSpPr>
          <p:nvPr/>
        </p:nvSpPr>
        <p:spPr bwMode="auto">
          <a:xfrm>
            <a:off x="343200" y="4505873"/>
            <a:ext cx="10909402" cy="2793910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US" sz="4000" b="1" u="sng" dirty="0">
                <a:solidFill>
                  <a:schemeClr val="tx2"/>
                </a:solidFill>
              </a:rPr>
              <a:t>INTRODOUCTION</a:t>
            </a:r>
          </a:p>
          <a:p>
            <a:pPr>
              <a:spcBef>
                <a:spcPct val="50000"/>
              </a:spcBef>
            </a:pPr>
            <a:r>
              <a:rPr lang="en-US" sz="2800" dirty="0">
                <a:latin typeface="Georgia" charset="0"/>
                <a:cs typeface="Georgia" charset="0"/>
              </a:rPr>
              <a:t>Welcome to 'Employment Patterns in Canada: A Demographic Overview.' This poster delves into the intricate tapestry of Canada's labor force, unraveling key insights on employment and unemployment. Through a nuanced exploration of demographics such as sex, immigration status, and education, we navigate the dynamic landscape of the Canadian job market. This comprehensive analysis of labor force estimates by immigration provides a lens into the multifaceted factors shaping employment trends, offering valuable perspectives for understanding the diverse workforce contributing to Canada's economic fabric.</a:t>
            </a:r>
          </a:p>
          <a:p>
            <a:pPr>
              <a:spcBef>
                <a:spcPct val="50000"/>
              </a:spcBef>
            </a:pPr>
            <a:endParaRPr lang="en-US" sz="2800" dirty="0">
              <a:latin typeface="Georgia" charset="0"/>
              <a:cs typeface="Georgia" charset="0"/>
            </a:endParaRPr>
          </a:p>
          <a:p>
            <a:pPr>
              <a:spcBef>
                <a:spcPct val="50000"/>
              </a:spcBef>
            </a:pPr>
            <a:r>
              <a:rPr lang="en-US" sz="4000" b="1" u="sng" dirty="0">
                <a:solidFill>
                  <a:schemeClr val="tx2"/>
                </a:solidFill>
              </a:rPr>
              <a:t>ANALYSIS</a:t>
            </a:r>
          </a:p>
          <a:p>
            <a:pPr>
              <a:spcBef>
                <a:spcPct val="50000"/>
              </a:spcBef>
            </a:pPr>
            <a:r>
              <a:rPr lang="en-US" sz="2800" dirty="0">
                <a:latin typeface="Georgia" charset="0"/>
                <a:cs typeface="Georgia" charset="0"/>
              </a:rPr>
              <a:t>The histogram illustrates the frequency distribution of numeric columns within the Labor Force estimates by immigration in Canada dataset. This dataset encompasses population data categorized by educational levels, alongside additional parameters like sex, age, and immigration status. Notably, a substantial concentration of values was observed in the bin proximate to zero, with the median aligning with the first bin. Utilizing 100 bins, we employed this distribution to impute all continuous columns (excluding TOTAL) using the median, subsequently predicting the TOTAL column through a machine learning model. The </a:t>
            </a:r>
            <a:r>
              <a:rPr lang="en-US" sz="2800" dirty="0" err="1">
                <a:latin typeface="Georgia" charset="0"/>
                <a:cs typeface="Georgia" charset="0"/>
              </a:rPr>
              <a:t>RandomForestRegressor</a:t>
            </a:r>
            <a:r>
              <a:rPr lang="en-US" sz="2800" dirty="0">
                <a:latin typeface="Georgia" charset="0"/>
                <a:cs typeface="Georgia" charset="0"/>
              </a:rPr>
              <a:t> achieved an impressive accuracy of 99.99%.</a:t>
            </a:r>
          </a:p>
          <a:p>
            <a:pPr>
              <a:spcBef>
                <a:spcPct val="50000"/>
              </a:spcBef>
            </a:pPr>
            <a:endParaRPr lang="en-US" sz="2800" b="1" dirty="0">
              <a:latin typeface="Georgia" charset="0"/>
              <a:cs typeface="Georgia" charset="0"/>
            </a:endParaRPr>
          </a:p>
          <a:p>
            <a:pPr>
              <a:spcBef>
                <a:spcPct val="50000"/>
              </a:spcBef>
            </a:pPr>
            <a:endParaRPr lang="en-US" sz="2800" b="1" dirty="0">
              <a:latin typeface="Georgia" charset="0"/>
              <a:cs typeface="Georgia" charset="0"/>
            </a:endParaRPr>
          </a:p>
          <a:p>
            <a:pPr>
              <a:spcBef>
                <a:spcPct val="50000"/>
              </a:spcBef>
            </a:pPr>
            <a:endParaRPr lang="en-US" sz="2800" b="1" dirty="0">
              <a:latin typeface="Georgia" charset="0"/>
              <a:cs typeface="Georgia" charset="0"/>
            </a:endParaRPr>
          </a:p>
          <a:p>
            <a:pPr>
              <a:spcBef>
                <a:spcPct val="50000"/>
              </a:spcBef>
            </a:pPr>
            <a:endParaRPr lang="en-US" sz="2800" b="1" dirty="0">
              <a:latin typeface="Georgia" charset="0"/>
              <a:cs typeface="Georgia" charset="0"/>
            </a:endParaRPr>
          </a:p>
          <a:p>
            <a:pPr>
              <a:spcBef>
                <a:spcPct val="50000"/>
              </a:spcBef>
            </a:pPr>
            <a:endParaRPr lang="en-US" sz="2800" b="1" dirty="0">
              <a:latin typeface="Georgia" charset="0"/>
              <a:cs typeface="Georgia" charset="0"/>
            </a:endParaRPr>
          </a:p>
          <a:p>
            <a:pPr>
              <a:spcBef>
                <a:spcPct val="50000"/>
              </a:spcBef>
            </a:pPr>
            <a:endParaRPr lang="en-US" sz="2800" b="1" dirty="0">
              <a:latin typeface="Georgia" charset="0"/>
              <a:cs typeface="Georgia" charset="0"/>
            </a:endParaRPr>
          </a:p>
          <a:p>
            <a:pPr>
              <a:spcBef>
                <a:spcPct val="50000"/>
              </a:spcBef>
            </a:pPr>
            <a:endParaRPr lang="en-US" sz="2800" b="1" dirty="0">
              <a:latin typeface="Georgia" charset="0"/>
              <a:cs typeface="Georgia" charset="0"/>
            </a:endParaRPr>
          </a:p>
          <a:p>
            <a:pPr>
              <a:spcBef>
                <a:spcPct val="50000"/>
              </a:spcBef>
            </a:pPr>
            <a:endParaRPr lang="en-US" sz="2800" b="1" dirty="0">
              <a:latin typeface="Georgia" charset="0"/>
              <a:cs typeface="Georgia" charset="0"/>
            </a:endParaRPr>
          </a:p>
          <a:p>
            <a:pPr>
              <a:spcBef>
                <a:spcPct val="50000"/>
              </a:spcBef>
            </a:pPr>
            <a:endParaRPr lang="en-US" sz="2800" b="1" dirty="0">
              <a:latin typeface="Georgia" charset="0"/>
              <a:cs typeface="Georgia" charset="0"/>
            </a:endParaRPr>
          </a:p>
          <a:p>
            <a:pPr>
              <a:spcBef>
                <a:spcPct val="50000"/>
              </a:spcBef>
            </a:pPr>
            <a:endParaRPr lang="en-US" sz="2800" b="1" dirty="0">
              <a:latin typeface="Georgia" charset="0"/>
              <a:cs typeface="Georgia" charset="0"/>
            </a:endParaRPr>
          </a:p>
          <a:p>
            <a:pPr>
              <a:spcBef>
                <a:spcPct val="50000"/>
              </a:spcBef>
            </a:pPr>
            <a:endParaRPr lang="en-US" sz="2800" b="1" dirty="0">
              <a:latin typeface="Georgia" charset="0"/>
              <a:cs typeface="Georgia" charset="0"/>
            </a:endParaRPr>
          </a:p>
          <a:p>
            <a:pPr>
              <a:spcBef>
                <a:spcPct val="50000"/>
              </a:spcBef>
            </a:pPr>
            <a:endParaRPr lang="en-US" sz="2800" b="1" dirty="0">
              <a:latin typeface="Georgia" charset="0"/>
              <a:cs typeface="Georgia" charset="0"/>
            </a:endParaRPr>
          </a:p>
          <a:p>
            <a:pPr>
              <a:spcBef>
                <a:spcPct val="50000"/>
              </a:spcBef>
            </a:pPr>
            <a:endParaRPr lang="en-US" sz="2800" b="1" dirty="0">
              <a:latin typeface="Georgia" charset="0"/>
              <a:cs typeface="Georgia" charset="0"/>
            </a:endParaRPr>
          </a:p>
          <a:p>
            <a:pPr>
              <a:spcBef>
                <a:spcPct val="50000"/>
              </a:spcBef>
            </a:pPr>
            <a:endParaRPr lang="en-US" sz="2800" dirty="0">
              <a:latin typeface="Georgia" charset="0"/>
              <a:cs typeface="Georgia" charset="0"/>
            </a:endParaRPr>
          </a:p>
          <a:p>
            <a:pPr marL="457200" indent="-457200">
              <a:spcBef>
                <a:spcPct val="50000"/>
              </a:spcBef>
              <a:buFont typeface="Arial" panose="020B0604020202020204" pitchFamily="34" charset="0"/>
              <a:buChar char="•"/>
            </a:pPr>
            <a:r>
              <a:rPr lang="en-US" sz="2800" dirty="0">
                <a:latin typeface="Georgia" charset="0"/>
                <a:cs typeface="Georgia" charset="0"/>
              </a:rPr>
              <a:t>INSIGHTS</a:t>
            </a:r>
          </a:p>
          <a:p>
            <a:pPr marL="457200" indent="-457200">
              <a:spcBef>
                <a:spcPct val="50000"/>
              </a:spcBef>
              <a:buFont typeface="Arial" panose="020B0604020202020204" pitchFamily="34" charset="0"/>
              <a:buChar char="•"/>
            </a:pPr>
            <a:endParaRPr lang="en-US" sz="2800" dirty="0">
              <a:latin typeface="Georgia" charset="0"/>
              <a:cs typeface="Georgia" charset="0"/>
            </a:endParaRPr>
          </a:p>
          <a:p>
            <a:pPr marL="457200" indent="-457200">
              <a:spcBef>
                <a:spcPct val="50000"/>
              </a:spcBef>
              <a:buFont typeface="Arial" panose="020B0604020202020204" pitchFamily="34" charset="0"/>
              <a:buChar char="•"/>
            </a:pPr>
            <a:endParaRPr lang="en-US" sz="2800" dirty="0">
              <a:latin typeface="Georgia" charset="0"/>
              <a:cs typeface="Georgia" charset="0"/>
            </a:endParaRPr>
          </a:p>
          <a:p>
            <a:pPr marL="457200" indent="-457200">
              <a:spcBef>
                <a:spcPct val="50000"/>
              </a:spcBef>
              <a:buFont typeface="Arial" panose="020B0604020202020204" pitchFamily="34" charset="0"/>
              <a:buChar char="•"/>
            </a:pPr>
            <a:endParaRPr lang="en-US" sz="2800" dirty="0">
              <a:latin typeface="Georgia" charset="0"/>
              <a:cs typeface="Georgia" charset="0"/>
            </a:endParaRPr>
          </a:p>
          <a:p>
            <a:pPr marL="457200" indent="-457200">
              <a:spcBef>
                <a:spcPct val="50000"/>
              </a:spcBef>
              <a:buFont typeface="Arial" panose="020B0604020202020204" pitchFamily="34" charset="0"/>
              <a:buChar char="•"/>
            </a:pPr>
            <a:endParaRPr lang="en-US" sz="2800" dirty="0">
              <a:latin typeface="Georgia" charset="0"/>
              <a:cs typeface="Georgia" charset="0"/>
            </a:endParaRPr>
          </a:p>
          <a:p>
            <a:pPr>
              <a:spcBef>
                <a:spcPct val="50000"/>
              </a:spcBef>
            </a:pPr>
            <a:endParaRPr lang="en-US" sz="2800" dirty="0">
              <a:latin typeface="Georgia" charset="0"/>
              <a:cs typeface="Georgia" charset="0"/>
            </a:endParaRPr>
          </a:p>
        </p:txBody>
      </p:sp>
      <p:sp>
        <p:nvSpPr>
          <p:cNvPr id="14342" name="Rectangle 7"/>
          <p:cNvSpPr>
            <a:spLocks noChangeArrowheads="1"/>
          </p:cNvSpPr>
          <p:nvPr/>
        </p:nvSpPr>
        <p:spPr bwMode="auto">
          <a:xfrm>
            <a:off x="11730502" y="4531025"/>
            <a:ext cx="31817498" cy="2460158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chemeClr val="tx2"/>
                </a:solidFill>
              </a:rPr>
              <a:t>INSIGHTS</a:t>
            </a:r>
          </a:p>
          <a:p>
            <a:pPr marL="381000" indent="-381000">
              <a:spcBef>
                <a:spcPct val="50000"/>
              </a:spcBef>
            </a:pPr>
            <a:endParaRPr lang="en-GB" sz="4000" b="1" u="sng" dirty="0">
              <a:solidFill>
                <a:schemeClr val="tx2"/>
              </a:solidFill>
            </a:endParaRPr>
          </a:p>
          <a:p>
            <a:pPr marL="381000" indent="-381000">
              <a:spcBef>
                <a:spcPct val="50000"/>
              </a:spcBef>
            </a:pPr>
            <a:endParaRPr lang="en-GB" sz="4000" b="1" u="sng" dirty="0">
              <a:solidFill>
                <a:schemeClr val="tx2"/>
              </a:solidFill>
            </a:endParaRPr>
          </a:p>
          <a:p>
            <a:pPr marL="381000" indent="-381000">
              <a:spcBef>
                <a:spcPct val="50000"/>
              </a:spcBef>
            </a:pPr>
            <a:endParaRPr lang="en-GB" sz="4000" b="1" u="sng" dirty="0">
              <a:solidFill>
                <a:schemeClr val="tx2"/>
              </a:solidFill>
            </a:endParaRPr>
          </a:p>
          <a:p>
            <a:pPr marL="381000" indent="-381000">
              <a:spcBef>
                <a:spcPct val="50000"/>
              </a:spcBef>
            </a:pPr>
            <a:endParaRPr lang="en-GB" sz="4000" b="1" u="sng" dirty="0">
              <a:solidFill>
                <a:schemeClr val="tx2"/>
              </a:solidFill>
            </a:endParaRPr>
          </a:p>
          <a:p>
            <a:pPr marL="381000" indent="-381000">
              <a:spcBef>
                <a:spcPct val="50000"/>
              </a:spcBef>
            </a:pPr>
            <a:endParaRPr lang="en-GB" sz="4000" b="1" u="sng" dirty="0">
              <a:solidFill>
                <a:schemeClr val="tx2"/>
              </a:solidFill>
            </a:endParaRPr>
          </a:p>
          <a:p>
            <a:pPr marL="381000" indent="-381000">
              <a:spcBef>
                <a:spcPct val="50000"/>
              </a:spcBef>
            </a:pPr>
            <a:endParaRPr lang="en-GB" sz="4000" b="1" u="sng" dirty="0">
              <a:solidFill>
                <a:schemeClr val="tx2"/>
              </a:solidFill>
            </a:endParaRPr>
          </a:p>
          <a:p>
            <a:pPr marL="381000" indent="-381000">
              <a:spcBef>
                <a:spcPct val="50000"/>
              </a:spcBef>
            </a:pPr>
            <a:endParaRPr lang="en-GB" sz="4000" b="1" u="sng" dirty="0">
              <a:solidFill>
                <a:schemeClr val="tx2"/>
              </a:solidFill>
            </a:endParaRPr>
          </a:p>
          <a:p>
            <a:pPr marL="381000" indent="-381000">
              <a:spcBef>
                <a:spcPct val="50000"/>
              </a:spcBef>
            </a:pPr>
            <a:endParaRPr lang="en-GB" sz="4000" b="1" u="sng" dirty="0">
              <a:solidFill>
                <a:schemeClr val="tx2"/>
              </a:solidFill>
            </a:endParaRPr>
          </a:p>
          <a:p>
            <a:pPr marL="381000" indent="-381000">
              <a:spcBef>
                <a:spcPct val="50000"/>
              </a:spcBef>
            </a:pPr>
            <a:endParaRPr lang="en-GB" sz="4000" b="1" u="sng" dirty="0">
              <a:solidFill>
                <a:schemeClr val="tx2"/>
              </a:solidFill>
            </a:endParaRPr>
          </a:p>
          <a:p>
            <a:pPr marL="381000" indent="-381000">
              <a:spcBef>
                <a:spcPct val="50000"/>
              </a:spcBef>
            </a:pPr>
            <a:endParaRPr lang="en-GB" sz="4000" b="1" u="sng" dirty="0">
              <a:solidFill>
                <a:schemeClr val="tx2"/>
              </a:solidFill>
            </a:endParaRPr>
          </a:p>
          <a:p>
            <a:pPr marL="381000" indent="-381000">
              <a:spcBef>
                <a:spcPct val="50000"/>
              </a:spcBef>
            </a:pPr>
            <a:endParaRPr lang="en-GB" sz="2800" b="1" dirty="0">
              <a:solidFill>
                <a:srgbClr val="CC3300"/>
              </a:solidFill>
            </a:endParaRPr>
          </a:p>
          <a:p>
            <a:pPr marL="381000" indent="-381000">
              <a:spcBef>
                <a:spcPct val="50000"/>
              </a:spcBef>
            </a:pPr>
            <a:endParaRPr lang="en-GB" sz="2800" b="1" dirty="0">
              <a:solidFill>
                <a:srgbClr val="CC3300"/>
              </a:solidFill>
            </a:endParaRPr>
          </a:p>
          <a:p>
            <a:pPr marL="381000" indent="-381000">
              <a:spcBef>
                <a:spcPct val="50000"/>
              </a:spcBef>
            </a:pPr>
            <a:endParaRPr lang="en-GB" sz="2800" b="1" dirty="0">
              <a:solidFill>
                <a:srgbClr val="CC3300"/>
              </a:solidFill>
            </a:endParaRPr>
          </a:p>
          <a:p>
            <a:pPr marL="381000" indent="-381000">
              <a:spcBef>
                <a:spcPct val="50000"/>
              </a:spcBef>
            </a:pPr>
            <a:endParaRPr lang="en-GB" sz="2800" b="1" dirty="0">
              <a:solidFill>
                <a:srgbClr val="CC3300"/>
              </a:solidFill>
            </a:endParaRPr>
          </a:p>
          <a:p>
            <a:pPr marL="381000" indent="-381000"/>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800" b="1" dirty="0"/>
          </a:p>
          <a:p>
            <a:pPr marL="381000" indent="-381000"/>
            <a:endParaRPr lang="en-US" sz="2800" b="1" dirty="0"/>
          </a:p>
          <a:p>
            <a:pPr marL="381000" indent="-381000"/>
            <a:r>
              <a:rPr lang="en-US" sz="2800" b="1" dirty="0"/>
              <a:t>	</a:t>
            </a:r>
          </a:p>
        </p:txBody>
      </p:sp>
      <p:pic>
        <p:nvPicPr>
          <p:cNvPr id="6" name="Picture 5" descr="A graph of a number of data&#10;&#10;Description automatically generated with medium confidence">
            <a:extLst>
              <a:ext uri="{FF2B5EF4-FFF2-40B4-BE49-F238E27FC236}">
                <a16:creationId xmlns:a16="http://schemas.microsoft.com/office/drawing/2014/main" id="{EAFCD100-0B7F-F5B3-D919-C4F06DB0587D}"/>
              </a:ext>
            </a:extLst>
          </p:cNvPr>
          <p:cNvPicPr>
            <a:picLocks noChangeAspect="1"/>
          </p:cNvPicPr>
          <p:nvPr/>
        </p:nvPicPr>
        <p:blipFill>
          <a:blip r:embed="rId2"/>
          <a:stretch>
            <a:fillRect/>
          </a:stretch>
        </p:blipFill>
        <p:spPr>
          <a:xfrm>
            <a:off x="1199736" y="18875462"/>
            <a:ext cx="8784975" cy="11755341"/>
          </a:xfrm>
          <a:prstGeom prst="rect">
            <a:avLst/>
          </a:prstGeom>
        </p:spPr>
      </p:pic>
      <p:pic>
        <p:nvPicPr>
          <p:cNvPr id="7" name="Picture 6" descr="A graph with different colored bars&#10;&#10;Description automatically generated">
            <a:extLst>
              <a:ext uri="{FF2B5EF4-FFF2-40B4-BE49-F238E27FC236}">
                <a16:creationId xmlns:a16="http://schemas.microsoft.com/office/drawing/2014/main" id="{AFFD5E50-0CC5-828D-B792-B8DC7F4249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17140" y="18026085"/>
            <a:ext cx="9630886" cy="6382389"/>
          </a:xfrm>
          <a:prstGeom prst="rect">
            <a:avLst/>
          </a:prstGeom>
        </p:spPr>
      </p:pic>
      <p:sp>
        <p:nvSpPr>
          <p:cNvPr id="8" name="TextBox 7">
            <a:extLst>
              <a:ext uri="{FF2B5EF4-FFF2-40B4-BE49-F238E27FC236}">
                <a16:creationId xmlns:a16="http://schemas.microsoft.com/office/drawing/2014/main" id="{1AFC3BE1-ABBB-8728-219E-52A205DC8D82}"/>
              </a:ext>
            </a:extLst>
          </p:cNvPr>
          <p:cNvSpPr txBox="1"/>
          <p:nvPr/>
        </p:nvSpPr>
        <p:spPr>
          <a:xfrm>
            <a:off x="23411045" y="17665872"/>
            <a:ext cx="19280419" cy="6692088"/>
          </a:xfrm>
          <a:prstGeom prst="rect">
            <a:avLst/>
          </a:prstGeom>
          <a:noFill/>
        </p:spPr>
        <p:txBody>
          <a:bodyPr wrap="square" rtlCol="0">
            <a:spAutoFit/>
          </a:bodyPr>
          <a:lstStyle/>
          <a:p>
            <a:pPr>
              <a:lnSpc>
                <a:spcPct val="107000"/>
              </a:lnSpc>
            </a:pPr>
            <a:endParaRPr lang="en-US" sz="2400" dirty="0"/>
          </a:p>
          <a:p>
            <a:pPr>
              <a:lnSpc>
                <a:spcPct val="107000"/>
              </a:lnSpc>
            </a:pPr>
            <a:r>
              <a:rPr lang="en-US" sz="2400" dirty="0"/>
              <a:t>The provided bar graph illustrates the employment status (Employed or Unemployed) differentiation between males and females across various immigration statuses, including ['Total', 'Total Landed immigrants', 'Very recent immigrants, 5 years or less', 'Recent immigrants 5+ years', 'Recent immigrants, 5+ to 10 years', 'Established immigrants, 10+ years', 'Non-landed immigrants', 'Born in Canada'].</a:t>
            </a:r>
            <a:endParaRPr lang="en-IN" sz="2400" dirty="0"/>
          </a:p>
          <a:p>
            <a:pPr>
              <a:lnSpc>
                <a:spcPct val="107000"/>
              </a:lnSpc>
            </a:pPr>
            <a:r>
              <a:rPr lang="en-US" sz="2400" dirty="0"/>
              <a:t>Key insights derived from the graph are as follows:</a:t>
            </a:r>
            <a:endParaRPr lang="en-IN" sz="2400" dirty="0"/>
          </a:p>
          <a:p>
            <a:pPr>
              <a:lnSpc>
                <a:spcPct val="107000"/>
              </a:lnSpc>
            </a:pPr>
            <a:r>
              <a:rPr lang="en-US" sz="2400" dirty="0"/>
              <a:t>Born-in-Canada immigrants exhibit the highest employment rate. The employed population among female-born-in-Canada immigrants is nearly 1.5 times, and among male-born-in-Canada immigrants, it is approximately 1.4 times greater than the combined employed population of all other immigration statuses.</a:t>
            </a:r>
            <a:endParaRPr lang="en-IN" sz="2400" dirty="0"/>
          </a:p>
          <a:p>
            <a:pPr>
              <a:lnSpc>
                <a:spcPct val="107000"/>
              </a:lnSpc>
            </a:pPr>
            <a:r>
              <a:rPr lang="en-US" sz="2400" dirty="0"/>
              <a:t>Born-in-Canada immigrants also display the highest unemployment rate. The unemployed population among female-born-in-Canada immigrants is nearly the same, and among male-born-in-Canada immigrants, it is roughly two times greater than the combined unemployed population of all other immigration statuses.</a:t>
            </a:r>
            <a:endParaRPr lang="en-IN" sz="2400" dirty="0"/>
          </a:p>
          <a:p>
            <a:pPr>
              <a:lnSpc>
                <a:spcPct val="107000"/>
              </a:lnSpc>
            </a:pPr>
            <a:r>
              <a:rPr lang="en-US" sz="2400" dirty="0"/>
              <a:t>Combining the findings from the above two conclusions, it can be deduced that immigrants born in Canada constitute a significantly larger population compared to all other types of immigrants in Canada.</a:t>
            </a:r>
          </a:p>
          <a:p>
            <a:pPr>
              <a:lnSpc>
                <a:spcPct val="107000"/>
              </a:lnSpc>
            </a:pPr>
            <a:endParaRPr lang="en-US" sz="2400" dirty="0"/>
          </a:p>
          <a:p>
            <a:pPr>
              <a:lnSpc>
                <a:spcPct val="107000"/>
              </a:lnSpc>
            </a:pPr>
            <a:r>
              <a:rPr lang="en-IN" sz="2400" dirty="0"/>
              <a:t>numbers compared to other immigrant groups, with 103,594 females and 139,527 males employed, and 20,207 females and 57,000 males unemployed. </a:t>
            </a:r>
          </a:p>
          <a:p>
            <a:endParaRPr lang="en-US" sz="1800" dirty="0"/>
          </a:p>
        </p:txBody>
      </p:sp>
      <p:pic>
        <p:nvPicPr>
          <p:cNvPr id="9" name="Picture 8" descr="A graph of a bachelor degree&#10;&#10;Description automatically generated with medium confidence">
            <a:extLst>
              <a:ext uri="{FF2B5EF4-FFF2-40B4-BE49-F238E27FC236}">
                <a16:creationId xmlns:a16="http://schemas.microsoft.com/office/drawing/2014/main" id="{76397CD0-F789-CBB5-8AFB-60436AFEDA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04299" y="23666529"/>
            <a:ext cx="11312207" cy="4952259"/>
          </a:xfrm>
          <a:prstGeom prst="rect">
            <a:avLst/>
          </a:prstGeom>
        </p:spPr>
      </p:pic>
      <p:sp>
        <p:nvSpPr>
          <p:cNvPr id="10" name="TextBox 9">
            <a:extLst>
              <a:ext uri="{FF2B5EF4-FFF2-40B4-BE49-F238E27FC236}">
                <a16:creationId xmlns:a16="http://schemas.microsoft.com/office/drawing/2014/main" id="{36F03811-13EF-1B90-7ECA-FF14F614457E}"/>
              </a:ext>
            </a:extLst>
          </p:cNvPr>
          <p:cNvSpPr txBox="1"/>
          <p:nvPr/>
        </p:nvSpPr>
        <p:spPr>
          <a:xfrm>
            <a:off x="14266288" y="25633864"/>
            <a:ext cx="14280508" cy="1938992"/>
          </a:xfrm>
          <a:prstGeom prst="rect">
            <a:avLst/>
          </a:prstGeom>
          <a:noFill/>
        </p:spPr>
        <p:txBody>
          <a:bodyPr wrap="square" rtlCol="0">
            <a:spAutoFit/>
          </a:bodyPr>
          <a:lstStyle/>
          <a:p>
            <a:r>
              <a:rPr lang="en-US" sz="2400" dirty="0"/>
              <a:t> The presented scatter plot compares individuals with a bachelor's degree to those without any degree under specific conditions. The data underwent analysis using the K-means clustering algorithm. The observations revealed a substantial cluster near 0, suggesting a significant presence of both employed and unemployed individuals. In contrast, the other two clusters exhibited higher standard deviation and bias.</a:t>
            </a:r>
          </a:p>
        </p:txBody>
      </p:sp>
      <p:sp>
        <p:nvSpPr>
          <p:cNvPr id="11" name="TextBox 10">
            <a:extLst>
              <a:ext uri="{FF2B5EF4-FFF2-40B4-BE49-F238E27FC236}">
                <a16:creationId xmlns:a16="http://schemas.microsoft.com/office/drawing/2014/main" id="{2BEE9277-F7B4-B402-49AF-148B6653A9E4}"/>
              </a:ext>
            </a:extLst>
          </p:cNvPr>
          <p:cNvSpPr txBox="1"/>
          <p:nvPr/>
        </p:nvSpPr>
        <p:spPr>
          <a:xfrm>
            <a:off x="25384652" y="5993069"/>
            <a:ext cx="16093951" cy="5632311"/>
          </a:xfrm>
          <a:prstGeom prst="rect">
            <a:avLst/>
          </a:prstGeom>
          <a:noFill/>
        </p:spPr>
        <p:txBody>
          <a:bodyPr wrap="square" rtlCol="0">
            <a:spAutoFit/>
          </a:bodyPr>
          <a:lstStyle/>
          <a:p>
            <a:r>
              <a:rPr lang="en-US" sz="2400" dirty="0"/>
              <a:t>The bar chart provides a comparison of employment across different age groups (15-24, 25-64, and 55+), while the line graph illustrates the distribution of employment status (Employed and Unemployed) concerning age and gender.</a:t>
            </a:r>
          </a:p>
          <a:p>
            <a:endParaRPr lang="en-US" sz="2400" dirty="0"/>
          </a:p>
          <a:p>
            <a:r>
              <a:rPr lang="en-US" sz="2400" dirty="0"/>
              <a:t>Key insights derived from both the line chart and the bar chart are as follows:</a:t>
            </a:r>
          </a:p>
          <a:p>
            <a:endParaRPr lang="en-US" sz="2400" dirty="0"/>
          </a:p>
          <a:p>
            <a:r>
              <a:rPr lang="en-US" sz="2400" dirty="0"/>
              <a:t>Among employed individuals, the age group 25-64 exhibits the highest population compared to other age groups, with the 15-24 age group having the lowest employment rate. Within the 25-64 age group, where the majority of the employed population lies, the male population surpasses the female population by 415,018.</a:t>
            </a:r>
          </a:p>
          <a:p>
            <a:endParaRPr lang="en-US" sz="2400" dirty="0"/>
          </a:p>
          <a:p>
            <a:r>
              <a:rPr lang="en-US" sz="2400" dirty="0"/>
              <a:t>For those unemployed, the age group 25-64 again has the highest population, while the 55+ age group has the lowest. In the 25-64 age group, which accounts for the majority of the unemployed population, the male population exceeds the female population by 43,051.</a:t>
            </a:r>
          </a:p>
          <a:p>
            <a:endParaRPr lang="en-US" sz="2400" dirty="0"/>
          </a:p>
          <a:p>
            <a:r>
              <a:rPr lang="en-US" sz="2400" dirty="0"/>
              <a:t>Combining the above two observations, it can be concluded that the highest number of population falls within the 25-64 age group.</a:t>
            </a:r>
          </a:p>
        </p:txBody>
      </p:sp>
      <p:pic>
        <p:nvPicPr>
          <p:cNvPr id="13" name="Picture 12">
            <a:extLst>
              <a:ext uri="{FF2B5EF4-FFF2-40B4-BE49-F238E27FC236}">
                <a16:creationId xmlns:a16="http://schemas.microsoft.com/office/drawing/2014/main" id="{10C9449E-9A02-7BC0-279E-0579C58A5AD4}"/>
              </a:ext>
            </a:extLst>
          </p:cNvPr>
          <p:cNvPicPr>
            <a:picLocks noChangeAspect="1"/>
          </p:cNvPicPr>
          <p:nvPr/>
        </p:nvPicPr>
        <p:blipFill>
          <a:blip r:embed="rId5"/>
          <a:stretch>
            <a:fillRect/>
          </a:stretch>
        </p:blipFill>
        <p:spPr>
          <a:xfrm>
            <a:off x="12010105" y="5770749"/>
            <a:ext cx="13067680" cy="5809483"/>
          </a:xfrm>
          <a:prstGeom prst="rect">
            <a:avLst/>
          </a:prstGeom>
        </p:spPr>
      </p:pic>
      <p:pic>
        <p:nvPicPr>
          <p:cNvPr id="15" name="Picture 14" descr="A graph of different colored bars&#10;&#10;Description automatically generated">
            <a:extLst>
              <a:ext uri="{FF2B5EF4-FFF2-40B4-BE49-F238E27FC236}">
                <a16:creationId xmlns:a16="http://schemas.microsoft.com/office/drawing/2014/main" id="{C50CD880-2F3D-ECCB-B980-707AD8256A13}"/>
              </a:ext>
            </a:extLst>
          </p:cNvPr>
          <p:cNvPicPr>
            <a:picLocks noChangeAspect="1"/>
          </p:cNvPicPr>
          <p:nvPr/>
        </p:nvPicPr>
        <p:blipFill>
          <a:blip r:embed="rId6"/>
          <a:stretch>
            <a:fillRect/>
          </a:stretch>
        </p:blipFill>
        <p:spPr>
          <a:xfrm>
            <a:off x="30045015" y="11309728"/>
            <a:ext cx="10571491" cy="6379558"/>
          </a:xfrm>
          <a:prstGeom prst="rect">
            <a:avLst/>
          </a:prstGeom>
        </p:spPr>
      </p:pic>
      <p:sp>
        <p:nvSpPr>
          <p:cNvPr id="16" name="TextBox 15">
            <a:extLst>
              <a:ext uri="{FF2B5EF4-FFF2-40B4-BE49-F238E27FC236}">
                <a16:creationId xmlns:a16="http://schemas.microsoft.com/office/drawing/2014/main" id="{E6CEF7BA-2172-EFA8-9FAB-48620E3AC369}"/>
              </a:ext>
            </a:extLst>
          </p:cNvPr>
          <p:cNvSpPr txBox="1"/>
          <p:nvPr/>
        </p:nvSpPr>
        <p:spPr>
          <a:xfrm>
            <a:off x="12470643" y="12999489"/>
            <a:ext cx="16076153" cy="3785652"/>
          </a:xfrm>
          <a:prstGeom prst="rect">
            <a:avLst/>
          </a:prstGeom>
          <a:noFill/>
        </p:spPr>
        <p:txBody>
          <a:bodyPr wrap="square" rtlCol="0">
            <a:spAutoFit/>
          </a:bodyPr>
          <a:lstStyle/>
          <a:p>
            <a:r>
              <a:rPr lang="en-US" sz="2400" dirty="0"/>
              <a:t>The bar chart illustrates the correlation between educational levels and employment and unemployment. The key observations are as follows:</a:t>
            </a:r>
          </a:p>
          <a:p>
            <a:endParaRPr lang="en-US" sz="2400" dirty="0"/>
          </a:p>
          <a:p>
            <a:r>
              <a:rPr lang="en-US" sz="2400" dirty="0"/>
              <a:t>The highest employment rate is observed among Post-secondary certificate and Diploma holders, while simultaneously, this category exhibits the highest unemployment numbers. This suggests that individuals with education constitute the largest population in Canada.</a:t>
            </a:r>
          </a:p>
          <a:p>
            <a:r>
              <a:rPr lang="en-US" sz="2400" dirty="0"/>
              <a:t>Post-secondary</a:t>
            </a:r>
          </a:p>
          <a:p>
            <a:r>
              <a:rPr lang="en-US" sz="2400" dirty="0"/>
              <a:t>Individuals with no degree or diploma have the lowest employment numbers, and those with a degree and diploma have the lowest unemployment numbers. This indicates that the population of individuals without a degree or diploma is the smallest.</a:t>
            </a:r>
          </a:p>
        </p:txBody>
      </p:sp>
    </p:spTree>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268</TotalTime>
  <Words>850</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Söhne</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Satish Singamaneni</dc:creator>
  <cp:keywords/>
  <dc:description/>
  <cp:lastModifiedBy>Harsh Vyas</cp:lastModifiedBy>
  <cp:revision>17</cp:revision>
  <cp:lastPrinted>2009-06-18T18:06:01Z</cp:lastPrinted>
  <dcterms:created xsi:type="dcterms:W3CDTF">2023-11-14T16:30:52Z</dcterms:created>
  <dcterms:modified xsi:type="dcterms:W3CDTF">2023-12-18T11:00:10Z</dcterms:modified>
  <cp:category/>
</cp:coreProperties>
</file>