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League Spartan"/>
      <p:regular r:id="rId34"/>
      <p:bold r:id="rId35"/>
    </p:embeddedFont>
    <p:embeddedFont>
      <p:font typeface="Inter"/>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132C63-F64D-4A1B-9B93-EAB0B5EEB960}">
  <a:tblStyle styleId="{E1132C63-F64D-4A1B-9B93-EAB0B5EEB9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eagueSpartan-bold.fntdata"/><Relationship Id="rId12" Type="http://schemas.openxmlformats.org/officeDocument/2006/relationships/slide" Target="slides/slide6.xml"/><Relationship Id="rId34" Type="http://schemas.openxmlformats.org/officeDocument/2006/relationships/font" Target="fonts/LeagueSpartan-regular.fntdata"/><Relationship Id="rId15" Type="http://schemas.openxmlformats.org/officeDocument/2006/relationships/slide" Target="slides/slide9.xml"/><Relationship Id="rId37" Type="http://schemas.openxmlformats.org/officeDocument/2006/relationships/font" Target="fonts/Inter-bold.fntdata"/><Relationship Id="rId14" Type="http://schemas.openxmlformats.org/officeDocument/2006/relationships/slide" Target="slides/slide8.xml"/><Relationship Id="rId36" Type="http://schemas.openxmlformats.org/officeDocument/2006/relationships/font" Target="fonts/Inter-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c5096e79e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c5096e79e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c5096e79e_0_1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c5096e79e_0_1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c5096e79e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c5096e79e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c5096e79e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c5096e79e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c5096e79e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c5096e79e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c5096e79e_0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c5096e79e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(0,1,0) was mostly chosen.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c5096e79e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c5096e79e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c5096e79e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c5096e79e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c6ea67b2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c6ea67b2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c6ea67b2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c6ea67b2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c5096e7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c5096e7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mingli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c6ea67b2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3c6ea67b2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c6ea67b2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c6ea67b2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c6ea67b2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c6ea67b2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c6ea67b2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c6ea67b2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c6ea67b2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3c6ea67b2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c6ea67b2f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3c6ea67b2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c6ea67b2f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c6ea67b2f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3c5096e79e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3c5096e79e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Mingli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c5096e79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c5096e79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c5096e79e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c5096e79e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why chose MSE</a:t>
            </a:r>
            <a:endParaRPr/>
          </a:p>
          <a:p>
            <a:pPr indent="0" lvl="0" marL="0" rtl="0" algn="l">
              <a:spcBef>
                <a:spcPts val="0"/>
              </a:spcBef>
              <a:spcAft>
                <a:spcPts val="0"/>
              </a:spcAft>
              <a:buNone/>
            </a:pPr>
            <a:r>
              <a:rPr lang="en"/>
              <a:t>Harsh</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c5096e7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c5096e7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Mingli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c5096e79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c5096e79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c5096e79e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c5096e79e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Mingli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c5096e79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c5096e79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c5096e79e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c5096e79e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pexels.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pexel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hyperlink" Target="https://pexels.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hyperlink" Target="https://pexel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hyperlink" Target="https://pexels.com/" TargetMode="External"/><Relationship Id="rId9"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14.png"/><Relationship Id="rId7" Type="http://schemas.openxmlformats.org/officeDocument/2006/relationships/image" Target="../media/image31.png"/><Relationship Id="rId8"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pexel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pexels.com/"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hyperlink" Target="https://pexel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4.jpg"/><Relationship Id="rId4" Type="http://schemas.openxmlformats.org/officeDocument/2006/relationships/hyperlink" Target="https://pexel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pexel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pexels.com/" TargetMode="External"/><Relationship Id="rId5" Type="http://schemas.openxmlformats.org/officeDocument/2006/relationships/image" Target="../media/image3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pexels.com/" TargetMode="External"/><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2.jpg"/><Relationship Id="rId4" Type="http://schemas.openxmlformats.org/officeDocument/2006/relationships/hyperlink" Target="https://pexel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hyperlink" Target="https://pexel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5.jpg"/><Relationship Id="rId4" Type="http://schemas.openxmlformats.org/officeDocument/2006/relationships/hyperlink" Target="https://pexe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hyperlink" Target="https://pexels.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hyperlink" Target="https://pexel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53" name="Shape 53"/>
        <p:cNvGrpSpPr/>
        <p:nvPr/>
      </p:nvGrpSpPr>
      <p:grpSpPr>
        <a:xfrm>
          <a:off x="0" y="0"/>
          <a:ext cx="0" cy="0"/>
          <a:chOff x="0" y="0"/>
          <a:chExt cx="0" cy="0"/>
        </a:xfrm>
      </p:grpSpPr>
      <p:sp>
        <p:nvSpPr>
          <p:cNvPr id="54" name="Google Shape;54;p13"/>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509250" y="1210625"/>
            <a:ext cx="798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latin typeface="League Spartan"/>
                <a:ea typeface="League Spartan"/>
                <a:cs typeface="League Spartan"/>
                <a:sym typeface="League Spartan"/>
              </a:rPr>
              <a:t>Sector-specific Stock Price Forecasting</a:t>
            </a:r>
            <a:endParaRPr sz="1800"/>
          </a:p>
        </p:txBody>
      </p:sp>
      <p:sp>
        <p:nvSpPr>
          <p:cNvPr id="56" name="Google Shape;56;p13"/>
          <p:cNvSpPr txBox="1"/>
          <p:nvPr/>
        </p:nvSpPr>
        <p:spPr>
          <a:xfrm>
            <a:off x="147650" y="2048400"/>
            <a:ext cx="88842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Inter"/>
                <a:ea typeface="Inter"/>
                <a:cs typeface="Inter"/>
                <a:sym typeface="Inter"/>
              </a:rPr>
              <a:t>A Comparative Analysis of Time Series Models for S&amp;P 500 Industries</a:t>
            </a:r>
            <a:endParaRPr b="1" sz="1600">
              <a:solidFill>
                <a:schemeClr val="dk1"/>
              </a:solidFill>
              <a:latin typeface="Inter"/>
              <a:ea typeface="Inter"/>
              <a:cs typeface="Inter"/>
              <a:sym typeface="Inter"/>
            </a:endParaRPr>
          </a:p>
          <a:p>
            <a:pPr indent="0" lvl="0" marL="0" rtl="0" algn="ctr">
              <a:spcBef>
                <a:spcPts val="0"/>
              </a:spcBef>
              <a:spcAft>
                <a:spcPts val="0"/>
              </a:spcAft>
              <a:buNone/>
            </a:pPr>
            <a:r>
              <a:t/>
            </a:r>
            <a:endParaRPr sz="1600">
              <a:solidFill>
                <a:schemeClr val="dk1"/>
              </a:solidFill>
              <a:latin typeface="Inter"/>
              <a:ea typeface="Inter"/>
              <a:cs typeface="Inter"/>
              <a:sym typeface="Inter"/>
            </a:endParaRPr>
          </a:p>
          <a:p>
            <a:pPr indent="0" lvl="0" marL="0" rtl="0" algn="ctr">
              <a:spcBef>
                <a:spcPts val="0"/>
              </a:spcBef>
              <a:spcAft>
                <a:spcPts val="0"/>
              </a:spcAft>
              <a:buNone/>
            </a:pPr>
            <a:r>
              <a:t/>
            </a:r>
            <a:endParaRPr sz="1600">
              <a:solidFill>
                <a:schemeClr val="dk1"/>
              </a:solidFill>
              <a:latin typeface="Inter"/>
              <a:ea typeface="Inter"/>
              <a:cs typeface="Inter"/>
              <a:sym typeface="Inter"/>
            </a:endParaRPr>
          </a:p>
          <a:p>
            <a:pPr indent="0" lvl="0" marL="0" rtl="0" algn="ctr">
              <a:spcBef>
                <a:spcPts val="0"/>
              </a:spcBef>
              <a:spcAft>
                <a:spcPts val="0"/>
              </a:spcAft>
              <a:buNone/>
            </a:pPr>
            <a:r>
              <a:rPr lang="en" sz="1600">
                <a:solidFill>
                  <a:schemeClr val="dk1"/>
                </a:solidFill>
                <a:latin typeface="Inter"/>
                <a:ea typeface="Inter"/>
                <a:cs typeface="Inter"/>
                <a:sym typeface="Inter"/>
              </a:rPr>
              <a:t>Presenters: Harsh Patel, Mingli Xu</a:t>
            </a:r>
            <a:endParaRPr sz="1600">
              <a:solidFill>
                <a:schemeClr val="dk1"/>
              </a:solidFill>
              <a:latin typeface="Inter"/>
              <a:ea typeface="Inter"/>
              <a:cs typeface="Inter"/>
              <a:sym typeface="Inter"/>
            </a:endParaRPr>
          </a:p>
          <a:p>
            <a:pPr indent="0" lvl="0" marL="0" rtl="0" algn="ctr">
              <a:spcBef>
                <a:spcPts val="0"/>
              </a:spcBef>
              <a:spcAft>
                <a:spcPts val="0"/>
              </a:spcAft>
              <a:buNone/>
            </a:pPr>
            <a:r>
              <a:rPr lang="en" sz="1600">
                <a:solidFill>
                  <a:schemeClr val="dk1"/>
                </a:solidFill>
                <a:latin typeface="Inter"/>
                <a:ea typeface="Inter"/>
                <a:cs typeface="Inter"/>
                <a:sym typeface="Inter"/>
              </a:rPr>
              <a:t>Mentor: Hyoeun Lee</a:t>
            </a:r>
            <a:endParaRPr sz="1600">
              <a:solidFill>
                <a:schemeClr val="dk1"/>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125450" y="204300"/>
            <a:ext cx="58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Linear Regression-Rest</a:t>
            </a:r>
            <a:endParaRPr b="1" sz="2400">
              <a:solidFill>
                <a:srgbClr val="000000"/>
              </a:solidFill>
              <a:latin typeface="League Spartan"/>
              <a:ea typeface="League Spartan"/>
              <a:cs typeface="League Spartan"/>
              <a:sym typeface="League Spartan"/>
            </a:endParaRPr>
          </a:p>
        </p:txBody>
      </p:sp>
      <p:sp>
        <p:nvSpPr>
          <p:cNvPr id="138" name="Google Shape;138;p22"/>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nvSpPr>
        <p:spPr>
          <a:xfrm>
            <a:off x="125450" y="567825"/>
            <a:ext cx="4296600" cy="457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Fitted model</a:t>
            </a:r>
            <a:endParaRPr sz="1800">
              <a:solidFill>
                <a:schemeClr val="dk1"/>
              </a:solidFill>
              <a:highlight>
                <a:srgbClr val="FFFFFF"/>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IBB:  Estimated Close Stock Price = </a:t>
            </a:r>
            <a:r>
              <a:rPr lang="en" sz="1800">
                <a:solidFill>
                  <a:schemeClr val="dk1"/>
                </a:solidFill>
                <a:highlight>
                  <a:srgbClr val="FFFFFF"/>
                </a:highlight>
                <a:latin typeface="Inter"/>
                <a:ea typeface="Inter"/>
                <a:cs typeface="Inter"/>
                <a:sym typeface="Inter"/>
              </a:rPr>
              <a:t>108.5</a:t>
            </a:r>
            <a:r>
              <a:rPr lang="en" sz="1800">
                <a:solidFill>
                  <a:schemeClr val="dk1"/>
                </a:solidFill>
                <a:highlight>
                  <a:srgbClr val="FFFFFF"/>
                </a:highlight>
                <a:latin typeface="Inter"/>
                <a:ea typeface="Inter"/>
                <a:cs typeface="Inter"/>
                <a:sym typeface="Inter"/>
              </a:rPr>
              <a:t> </a:t>
            </a:r>
            <a:r>
              <a:rPr lang="en" sz="1800">
                <a:solidFill>
                  <a:schemeClr val="dk1"/>
                </a:solidFill>
                <a:highlight>
                  <a:srgbClr val="FFFFFF"/>
                </a:highlight>
                <a:latin typeface="Inter"/>
                <a:ea typeface="Inter"/>
                <a:cs typeface="Inter"/>
                <a:sym typeface="Inter"/>
              </a:rPr>
              <a:t>- 0.032</a:t>
            </a:r>
            <a:r>
              <a:rPr lang="en" sz="1800">
                <a:solidFill>
                  <a:schemeClr val="dk1"/>
                </a:solidFill>
                <a:highlight>
                  <a:srgbClr val="FFFFFF"/>
                </a:highlight>
                <a:latin typeface="Inter"/>
                <a:ea typeface="Inter"/>
                <a:cs typeface="Inter"/>
                <a:sym typeface="Inter"/>
              </a:rPr>
              <a:t> * Date</a:t>
            </a:r>
            <a:endParaRPr sz="1800">
              <a:solidFill>
                <a:schemeClr val="dk1"/>
              </a:solidFill>
              <a:highlight>
                <a:srgbClr val="FFFFFF"/>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MRNA:  </a:t>
            </a:r>
            <a:r>
              <a:rPr lang="en" sz="1800">
                <a:solidFill>
                  <a:schemeClr val="dk1"/>
                </a:solidFill>
                <a:highlight>
                  <a:schemeClr val="lt1"/>
                </a:highlight>
                <a:latin typeface="Inter"/>
                <a:ea typeface="Inter"/>
                <a:cs typeface="Inter"/>
                <a:sym typeface="Inter"/>
              </a:rPr>
              <a:t>Estimated Close Stock price = 131.93 + 0.24 * Date</a:t>
            </a:r>
            <a:endParaRPr sz="1800">
              <a:solidFill>
                <a:schemeClr val="dk1"/>
              </a:solidFill>
              <a:highlight>
                <a:schemeClr val="lt1"/>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XLE: Estimated Close Stock Price = 56.39 + 0.006 * Date</a:t>
            </a:r>
            <a:endParaRPr sz="1800">
              <a:solidFill>
                <a:schemeClr val="dk1"/>
              </a:solidFill>
              <a:highlight>
                <a:schemeClr val="lt1"/>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XLF: Estimated Close Stock Price = 24.3 + 0.01 * Date</a:t>
            </a:r>
            <a:endParaRPr sz="1800">
              <a:solidFill>
                <a:schemeClr val="dk1"/>
              </a:solidFill>
              <a:highlight>
                <a:schemeClr val="lt1"/>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XLRE: Estimated Close Stock Price = 44.72 - 0.04 * Date</a:t>
            </a:r>
            <a:endParaRPr sz="1800">
              <a:solidFill>
                <a:schemeClr val="dk1"/>
              </a:solidFill>
              <a:highlight>
                <a:schemeClr val="lt1"/>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AAPL: Estimated Close Stock Price = 155.60 - 0.08 * Date</a:t>
            </a:r>
            <a:endParaRPr sz="1800">
              <a:solidFill>
                <a:schemeClr val="dk1"/>
              </a:solidFill>
              <a:highlight>
                <a:srgbClr val="FFFFFF"/>
              </a:highlight>
              <a:latin typeface="Inter"/>
              <a:ea typeface="Inter"/>
              <a:cs typeface="Inter"/>
              <a:sym typeface="Inter"/>
            </a:endParaRPr>
          </a:p>
        </p:txBody>
      </p:sp>
      <p:sp>
        <p:nvSpPr>
          <p:cNvPr id="140" name="Google Shape;140;p22"/>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sp>
        <p:nvSpPr>
          <p:cNvPr id="141" name="Google Shape;141;p22"/>
          <p:cNvSpPr txBox="1"/>
          <p:nvPr/>
        </p:nvSpPr>
        <p:spPr>
          <a:xfrm>
            <a:off x="4712825" y="713700"/>
            <a:ext cx="42207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MSE for Testing Data</a:t>
            </a:r>
            <a:endParaRPr sz="1800">
              <a:solidFill>
                <a:schemeClr val="dk1"/>
              </a:solidFill>
              <a:highlight>
                <a:schemeClr val="lt1"/>
              </a:highlight>
              <a:latin typeface="Inter"/>
              <a:ea typeface="Inter"/>
              <a:cs typeface="Inter"/>
              <a:sym typeface="Inter"/>
            </a:endParaRPr>
          </a:p>
          <a:p>
            <a:pPr indent="-342900" lvl="1" marL="13716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IBB: 340.974</a:t>
            </a:r>
            <a:endParaRPr sz="1800">
              <a:solidFill>
                <a:schemeClr val="dk1"/>
              </a:solidFill>
              <a:highlight>
                <a:schemeClr val="lt1"/>
              </a:highlight>
              <a:latin typeface="Inter"/>
              <a:ea typeface="Inter"/>
              <a:cs typeface="Inter"/>
              <a:sym typeface="Inter"/>
            </a:endParaRPr>
          </a:p>
          <a:p>
            <a:pPr indent="-342900" lvl="1" marL="13716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MRNA: 1227.69</a:t>
            </a:r>
            <a:endParaRPr sz="1800">
              <a:solidFill>
                <a:schemeClr val="dk1"/>
              </a:solidFill>
              <a:highlight>
                <a:schemeClr val="lt1"/>
              </a:highlight>
              <a:latin typeface="Inter"/>
              <a:ea typeface="Inter"/>
              <a:cs typeface="Inter"/>
              <a:sym typeface="Inter"/>
            </a:endParaRPr>
          </a:p>
          <a:p>
            <a:pPr indent="-342900" lvl="1" marL="13716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XLE: 463.74</a:t>
            </a:r>
            <a:endParaRPr sz="1800">
              <a:solidFill>
                <a:schemeClr val="dk1"/>
              </a:solidFill>
              <a:highlight>
                <a:schemeClr val="lt1"/>
              </a:highlight>
              <a:latin typeface="Inter"/>
              <a:ea typeface="Inter"/>
              <a:cs typeface="Inter"/>
              <a:sym typeface="Inter"/>
            </a:endParaRPr>
          </a:p>
          <a:p>
            <a:pPr indent="-342900" lvl="1" marL="13716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XLF: 13.93</a:t>
            </a:r>
            <a:endParaRPr sz="1800">
              <a:solidFill>
                <a:schemeClr val="dk1"/>
              </a:solidFill>
              <a:highlight>
                <a:schemeClr val="lt1"/>
              </a:highlight>
              <a:latin typeface="Inter"/>
              <a:ea typeface="Inter"/>
              <a:cs typeface="Inter"/>
              <a:sym typeface="Inter"/>
            </a:endParaRPr>
          </a:p>
          <a:p>
            <a:pPr indent="-342900" lvl="1" marL="13716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XLRE: 8.48</a:t>
            </a:r>
            <a:endParaRPr sz="1800">
              <a:solidFill>
                <a:schemeClr val="dk1"/>
              </a:solidFill>
              <a:highlight>
                <a:schemeClr val="lt1"/>
              </a:highlight>
              <a:latin typeface="Inter"/>
              <a:ea typeface="Inter"/>
              <a:cs typeface="Inter"/>
              <a:sym typeface="Inter"/>
            </a:endParaRPr>
          </a:p>
          <a:p>
            <a:pPr indent="-342900" lvl="1" marL="13716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AAPL: 368.10  </a:t>
            </a:r>
            <a:endParaRPr>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125450" y="204300"/>
            <a:ext cx="58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Linear Regression-Summary</a:t>
            </a:r>
            <a:endParaRPr b="1" sz="2400">
              <a:solidFill>
                <a:srgbClr val="000000"/>
              </a:solidFill>
              <a:latin typeface="League Spartan"/>
              <a:ea typeface="League Spartan"/>
              <a:cs typeface="League Spartan"/>
              <a:sym typeface="League Spartan"/>
            </a:endParaRPr>
          </a:p>
        </p:txBody>
      </p:sp>
      <p:sp>
        <p:nvSpPr>
          <p:cNvPr id="147" name="Google Shape;147;p23"/>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graphicFrame>
        <p:nvGraphicFramePr>
          <p:cNvPr id="149" name="Google Shape;149;p23"/>
          <p:cNvGraphicFramePr/>
          <p:nvPr/>
        </p:nvGraphicFramePr>
        <p:xfrm>
          <a:off x="952500" y="981113"/>
          <a:ext cx="3000000" cy="3000000"/>
        </p:xfrm>
        <a:graphic>
          <a:graphicData uri="http://schemas.openxmlformats.org/drawingml/2006/table">
            <a:tbl>
              <a:tblPr>
                <a:noFill/>
                <a:tableStyleId>{E1132C63-F64D-4A1B-9B93-EAB0B5EEB960}</a:tableStyleId>
              </a:tblPr>
              <a:tblGrid>
                <a:gridCol w="3619500"/>
                <a:gridCol w="3619500"/>
              </a:tblGrid>
              <a:tr h="381000">
                <a:tc>
                  <a:txBody>
                    <a:bodyPr/>
                    <a:lstStyle/>
                    <a:p>
                      <a:pPr indent="0" lvl="0" marL="0" rtl="0" algn="l">
                        <a:spcBef>
                          <a:spcPts val="0"/>
                        </a:spcBef>
                        <a:spcAft>
                          <a:spcPts val="0"/>
                        </a:spcAft>
                        <a:buNone/>
                      </a:pPr>
                      <a:r>
                        <a:rPr lang="en" sz="1600">
                          <a:latin typeface="Inter"/>
                          <a:ea typeface="Inter"/>
                          <a:cs typeface="Inter"/>
                          <a:sym typeface="Inter"/>
                        </a:rPr>
                        <a:t>STOCK</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c>
                  <a:txBody>
                    <a:bodyPr/>
                    <a:lstStyle/>
                    <a:p>
                      <a:pPr indent="0" lvl="0" marL="0" rtl="0" algn="l">
                        <a:spcBef>
                          <a:spcPts val="0"/>
                        </a:spcBef>
                        <a:spcAft>
                          <a:spcPts val="0"/>
                        </a:spcAft>
                        <a:buNone/>
                      </a:pPr>
                      <a:r>
                        <a:rPr lang="en" sz="1600">
                          <a:latin typeface="Inter"/>
                          <a:ea typeface="Inter"/>
                          <a:cs typeface="Inter"/>
                          <a:sym typeface="Inter"/>
                        </a:rPr>
                        <a:t>MSE for the Testing Data</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r>
              <a:tr h="381000">
                <a:tc>
                  <a:txBody>
                    <a:bodyPr/>
                    <a:lstStyle/>
                    <a:p>
                      <a:pPr indent="0" lvl="0" marL="0" rtl="0" algn="l">
                        <a:spcBef>
                          <a:spcPts val="0"/>
                        </a:spcBef>
                        <a:spcAft>
                          <a:spcPts val="0"/>
                        </a:spcAft>
                        <a:buNone/>
                      </a:pPr>
                      <a:r>
                        <a:rPr lang="en" sz="1600">
                          <a:latin typeface="Inter"/>
                          <a:ea typeface="Inter"/>
                          <a:cs typeface="Inter"/>
                          <a:sym typeface="Inter"/>
                        </a:rPr>
                        <a:t>SPY</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highlight>
                            <a:schemeClr val="lt1"/>
                          </a:highlight>
                          <a:latin typeface="Inter"/>
                          <a:ea typeface="Inter"/>
                          <a:cs typeface="Inter"/>
                          <a:sym typeface="Inter"/>
                        </a:rPr>
                        <a:t>1091.003</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Inter"/>
                          <a:ea typeface="Inter"/>
                          <a:cs typeface="Inter"/>
                          <a:sym typeface="Inter"/>
                        </a:rPr>
                        <a:t>IBB</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340.974</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Inter"/>
                          <a:ea typeface="Inter"/>
                          <a:cs typeface="Inter"/>
                          <a:sym typeface="Inter"/>
                        </a:rPr>
                        <a:t>MRNA</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1227.69</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Inter"/>
                          <a:ea typeface="Inter"/>
                          <a:cs typeface="Inter"/>
                          <a:sym typeface="Inter"/>
                        </a:rPr>
                        <a:t>XLE</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463.74</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Inter"/>
                          <a:ea typeface="Inter"/>
                          <a:cs typeface="Inter"/>
                          <a:sym typeface="Inter"/>
                        </a:rPr>
                        <a:t>XLF</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13.93</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Inter"/>
                          <a:ea typeface="Inter"/>
                          <a:cs typeface="Inter"/>
                          <a:sym typeface="Inter"/>
                        </a:rPr>
                        <a:t>XLRE</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8.48</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Inter"/>
                          <a:ea typeface="Inter"/>
                          <a:cs typeface="Inter"/>
                          <a:sym typeface="Inter"/>
                        </a:rPr>
                        <a:t>AAPL</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368.1</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pic>
        <p:nvPicPr>
          <p:cNvPr id="154" name="Google Shape;154;p24"/>
          <p:cNvPicPr preferRelativeResize="0"/>
          <p:nvPr/>
        </p:nvPicPr>
        <p:blipFill>
          <a:blip r:embed="rId3">
            <a:alphaModFix/>
          </a:blip>
          <a:stretch>
            <a:fillRect/>
          </a:stretch>
        </p:blipFill>
        <p:spPr>
          <a:xfrm>
            <a:off x="3915950" y="3212600"/>
            <a:ext cx="5124450" cy="1847850"/>
          </a:xfrm>
          <a:prstGeom prst="rect">
            <a:avLst/>
          </a:prstGeom>
          <a:noFill/>
          <a:ln>
            <a:noFill/>
          </a:ln>
        </p:spPr>
      </p:pic>
      <p:sp>
        <p:nvSpPr>
          <p:cNvPr id="155" name="Google Shape;155;p24"/>
          <p:cNvSpPr txBox="1"/>
          <p:nvPr>
            <p:ph type="title"/>
          </p:nvPr>
        </p:nvSpPr>
        <p:spPr>
          <a:xfrm>
            <a:off x="125450" y="204300"/>
            <a:ext cx="58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Traditional Models-ARIMA</a:t>
            </a:r>
            <a:endParaRPr b="1" sz="2400">
              <a:solidFill>
                <a:srgbClr val="000000"/>
              </a:solidFill>
              <a:latin typeface="League Spartan"/>
              <a:ea typeface="League Spartan"/>
              <a:cs typeface="League Spartan"/>
              <a:sym typeface="League Spartan"/>
            </a:endParaRPr>
          </a:p>
        </p:txBody>
      </p:sp>
      <p:sp>
        <p:nvSpPr>
          <p:cNvPr id="156" name="Google Shape;156;p24"/>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txBox="1"/>
          <p:nvPr/>
        </p:nvSpPr>
        <p:spPr>
          <a:xfrm>
            <a:off x="635000" y="777000"/>
            <a:ext cx="5868300" cy="457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ARIMA stands for Autoregressive Integrated Moving Average.</a:t>
            </a:r>
            <a:endParaRPr sz="1800">
              <a:solidFill>
                <a:schemeClr val="dk1"/>
              </a:solidFill>
              <a:highlight>
                <a:srgbClr val="FFFFFF"/>
              </a:highlight>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Specified by three parameters</a:t>
            </a:r>
            <a:endParaRPr sz="1800">
              <a:solidFill>
                <a:schemeClr val="dk1"/>
              </a:solidFill>
              <a:highlight>
                <a:srgbClr val="FFFFFF"/>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p: number of autoregressive terms</a:t>
            </a:r>
            <a:endParaRPr sz="1800">
              <a:solidFill>
                <a:schemeClr val="dk1"/>
              </a:solidFill>
              <a:highlight>
                <a:srgbClr val="FFFFFF"/>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d: number of non-seasonal differences</a:t>
            </a:r>
            <a:endParaRPr sz="1800">
              <a:solidFill>
                <a:schemeClr val="dk1"/>
              </a:solidFill>
              <a:highlight>
                <a:srgbClr val="FFFFFF"/>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q: number of moving average terms</a:t>
            </a:r>
            <a:endParaRPr sz="1800">
              <a:solidFill>
                <a:schemeClr val="dk1"/>
              </a:solidFill>
              <a:highlight>
                <a:srgbClr val="FFFFFF"/>
              </a:highlight>
              <a:latin typeface="Inter"/>
              <a:ea typeface="Inter"/>
              <a:cs typeface="Inter"/>
              <a:sym typeface="Inter"/>
            </a:endParaRPr>
          </a:p>
          <a:p>
            <a:pPr indent="-406400" lvl="0" marL="457200" rtl="0" algn="l">
              <a:spcBef>
                <a:spcPts val="0"/>
              </a:spcBef>
              <a:spcAft>
                <a:spcPts val="0"/>
              </a:spcAft>
              <a:buClr>
                <a:schemeClr val="dk1"/>
              </a:buClr>
              <a:buSzPts val="2800"/>
              <a:buFont typeface="Inter"/>
              <a:buChar char="●"/>
            </a:pPr>
            <a:r>
              <a:rPr lang="en" sz="1800">
                <a:solidFill>
                  <a:schemeClr val="dk1"/>
                </a:solidFill>
                <a:highlight>
                  <a:srgbClr val="FFFFFF"/>
                </a:highlight>
                <a:latin typeface="Inter"/>
                <a:ea typeface="Inter"/>
                <a:cs typeface="Inter"/>
                <a:sym typeface="Inter"/>
              </a:rPr>
              <a:t>One of the most common statistical models for forecasting time series</a:t>
            </a:r>
            <a:endParaRPr sz="2200">
              <a:solidFill>
                <a:schemeClr val="dk1"/>
              </a:solidFill>
              <a:highlight>
                <a:srgbClr val="FFFFFF"/>
              </a:highlight>
              <a:latin typeface="Inter"/>
              <a:ea typeface="Inter"/>
              <a:cs typeface="Inter"/>
              <a:sym typeface="Inter"/>
            </a:endParaRPr>
          </a:p>
        </p:txBody>
      </p:sp>
      <p:sp>
        <p:nvSpPr>
          <p:cNvPr id="158" name="Google Shape;158;p24"/>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pic>
        <p:nvPicPr>
          <p:cNvPr id="163" name="Google Shape;163;p25"/>
          <p:cNvPicPr preferRelativeResize="0"/>
          <p:nvPr/>
        </p:nvPicPr>
        <p:blipFill>
          <a:blip r:embed="rId3">
            <a:alphaModFix/>
          </a:blip>
          <a:stretch>
            <a:fillRect/>
          </a:stretch>
        </p:blipFill>
        <p:spPr>
          <a:xfrm>
            <a:off x="3449650" y="1476600"/>
            <a:ext cx="5407301" cy="3293151"/>
          </a:xfrm>
          <a:prstGeom prst="rect">
            <a:avLst/>
          </a:prstGeom>
          <a:noFill/>
          <a:ln>
            <a:noFill/>
          </a:ln>
        </p:spPr>
      </p:pic>
      <p:sp>
        <p:nvSpPr>
          <p:cNvPr id="164" name="Google Shape;164;p25"/>
          <p:cNvSpPr txBox="1"/>
          <p:nvPr>
            <p:ph type="title"/>
          </p:nvPr>
        </p:nvSpPr>
        <p:spPr>
          <a:xfrm>
            <a:off x="125450" y="204300"/>
            <a:ext cx="58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ARIMA-SPY </a:t>
            </a:r>
            <a:endParaRPr b="1" sz="2400">
              <a:solidFill>
                <a:srgbClr val="000000"/>
              </a:solidFill>
              <a:latin typeface="League Spartan"/>
              <a:ea typeface="League Spartan"/>
              <a:cs typeface="League Spartan"/>
              <a:sym typeface="League Spartan"/>
            </a:endParaRPr>
          </a:p>
        </p:txBody>
      </p:sp>
      <p:sp>
        <p:nvSpPr>
          <p:cNvPr id="165" name="Google Shape;165;p25"/>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nvSpPr>
        <p:spPr>
          <a:xfrm>
            <a:off x="278375" y="777000"/>
            <a:ext cx="4445100" cy="457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MSE for the Testing Data: 307.3</a:t>
            </a:r>
            <a:endParaRPr sz="1800">
              <a:solidFill>
                <a:schemeClr val="dk1"/>
              </a:solidFill>
              <a:highlight>
                <a:srgbClr val="FFFFFF"/>
              </a:highlight>
              <a:latin typeface="Inter"/>
              <a:ea typeface="Inter"/>
              <a:cs typeface="Inter"/>
              <a:sym typeface="Inter"/>
            </a:endParaRPr>
          </a:p>
        </p:txBody>
      </p:sp>
      <p:sp>
        <p:nvSpPr>
          <p:cNvPr id="167" name="Google Shape;167;p25"/>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pic>
        <p:nvPicPr>
          <p:cNvPr id="172" name="Google Shape;172;p26"/>
          <p:cNvPicPr preferRelativeResize="0"/>
          <p:nvPr/>
        </p:nvPicPr>
        <p:blipFill rotWithShape="1">
          <a:blip r:embed="rId3">
            <a:alphaModFix/>
          </a:blip>
          <a:srcRect b="0" l="0" r="0" t="2789"/>
          <a:stretch/>
        </p:blipFill>
        <p:spPr>
          <a:xfrm>
            <a:off x="3879663" y="206450"/>
            <a:ext cx="2466325" cy="1476425"/>
          </a:xfrm>
          <a:prstGeom prst="rect">
            <a:avLst/>
          </a:prstGeom>
          <a:noFill/>
          <a:ln>
            <a:noFill/>
          </a:ln>
        </p:spPr>
      </p:pic>
      <p:sp>
        <p:nvSpPr>
          <p:cNvPr id="173" name="Google Shape;173;p26"/>
          <p:cNvSpPr txBox="1"/>
          <p:nvPr>
            <p:ph type="title"/>
          </p:nvPr>
        </p:nvSpPr>
        <p:spPr>
          <a:xfrm>
            <a:off x="125450" y="204300"/>
            <a:ext cx="58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ARIMA-Rest</a:t>
            </a:r>
            <a:endParaRPr b="1" sz="2400">
              <a:solidFill>
                <a:srgbClr val="000000"/>
              </a:solidFill>
              <a:latin typeface="League Spartan"/>
              <a:ea typeface="League Spartan"/>
              <a:cs typeface="League Spartan"/>
              <a:sym typeface="League Spartan"/>
            </a:endParaRPr>
          </a:p>
        </p:txBody>
      </p:sp>
      <p:sp>
        <p:nvSpPr>
          <p:cNvPr id="174" name="Google Shape;174;p26"/>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txBox="1"/>
          <p:nvPr/>
        </p:nvSpPr>
        <p:spPr>
          <a:xfrm>
            <a:off x="125450" y="777000"/>
            <a:ext cx="4445100" cy="457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MSE for the Testing Data </a:t>
            </a:r>
            <a:endParaRPr sz="1800">
              <a:solidFill>
                <a:schemeClr val="dk1"/>
              </a:solidFill>
              <a:highlight>
                <a:srgbClr val="FFFFFF"/>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IBB: 43.555</a:t>
            </a:r>
            <a:endParaRPr sz="1800">
              <a:solidFill>
                <a:schemeClr val="dk1"/>
              </a:solidFill>
              <a:highlight>
                <a:srgbClr val="FFFFFF"/>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MRNA: 563.26</a:t>
            </a:r>
            <a:endParaRPr sz="1800">
              <a:solidFill>
                <a:schemeClr val="dk1"/>
              </a:solidFill>
              <a:highlight>
                <a:srgbClr val="FFFFFF"/>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XLE: </a:t>
            </a:r>
            <a:r>
              <a:rPr lang="en" sz="1800">
                <a:solidFill>
                  <a:schemeClr val="dk1"/>
                </a:solidFill>
                <a:highlight>
                  <a:schemeClr val="lt1"/>
                </a:highlight>
                <a:latin typeface="Inter"/>
                <a:ea typeface="Inter"/>
                <a:cs typeface="Inter"/>
                <a:sym typeface="Inter"/>
              </a:rPr>
              <a:t>307.3</a:t>
            </a:r>
            <a:endParaRPr sz="1800">
              <a:solidFill>
                <a:schemeClr val="dk1"/>
              </a:solidFill>
              <a:highlight>
                <a:schemeClr val="lt1"/>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XLF: 2.596</a:t>
            </a:r>
            <a:endParaRPr sz="1800">
              <a:solidFill>
                <a:schemeClr val="dk1"/>
              </a:solidFill>
              <a:highlight>
                <a:schemeClr val="lt1"/>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XLRE: 2.596</a:t>
            </a:r>
            <a:endParaRPr sz="1800">
              <a:solidFill>
                <a:schemeClr val="dk1"/>
              </a:solidFill>
              <a:highlight>
                <a:schemeClr val="lt1"/>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AAPL: 26.37</a:t>
            </a:r>
            <a:endParaRPr sz="1800">
              <a:solidFill>
                <a:schemeClr val="dk1"/>
              </a:solidFill>
              <a:highlight>
                <a:schemeClr val="lt1"/>
              </a:highlight>
              <a:latin typeface="Inter"/>
              <a:ea typeface="Inter"/>
              <a:cs typeface="Inter"/>
              <a:sym typeface="Inter"/>
            </a:endParaRPr>
          </a:p>
        </p:txBody>
      </p:sp>
      <p:sp>
        <p:nvSpPr>
          <p:cNvPr id="176" name="Google Shape;176;p26"/>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pic>
        <p:nvPicPr>
          <p:cNvPr id="177" name="Google Shape;177;p26"/>
          <p:cNvPicPr preferRelativeResize="0"/>
          <p:nvPr/>
        </p:nvPicPr>
        <p:blipFill>
          <a:blip r:embed="rId5">
            <a:alphaModFix/>
          </a:blip>
          <a:stretch>
            <a:fillRect/>
          </a:stretch>
        </p:blipFill>
        <p:spPr>
          <a:xfrm>
            <a:off x="6463900" y="166625"/>
            <a:ext cx="2559850" cy="1556075"/>
          </a:xfrm>
          <a:prstGeom prst="rect">
            <a:avLst/>
          </a:prstGeom>
          <a:noFill/>
          <a:ln>
            <a:noFill/>
          </a:ln>
        </p:spPr>
      </p:pic>
      <p:pic>
        <p:nvPicPr>
          <p:cNvPr id="178" name="Google Shape;178;p26"/>
          <p:cNvPicPr preferRelativeResize="0"/>
          <p:nvPr/>
        </p:nvPicPr>
        <p:blipFill>
          <a:blip r:embed="rId6">
            <a:alphaModFix/>
          </a:blip>
          <a:stretch>
            <a:fillRect/>
          </a:stretch>
        </p:blipFill>
        <p:spPr>
          <a:xfrm>
            <a:off x="3754625" y="1800525"/>
            <a:ext cx="2716424" cy="1654373"/>
          </a:xfrm>
          <a:prstGeom prst="rect">
            <a:avLst/>
          </a:prstGeom>
          <a:noFill/>
          <a:ln>
            <a:noFill/>
          </a:ln>
        </p:spPr>
      </p:pic>
      <p:pic>
        <p:nvPicPr>
          <p:cNvPr id="179" name="Google Shape;179;p26"/>
          <p:cNvPicPr preferRelativeResize="0"/>
          <p:nvPr/>
        </p:nvPicPr>
        <p:blipFill>
          <a:blip r:embed="rId7">
            <a:alphaModFix/>
          </a:blip>
          <a:stretch>
            <a:fillRect/>
          </a:stretch>
        </p:blipFill>
        <p:spPr>
          <a:xfrm>
            <a:off x="6509625" y="1800527"/>
            <a:ext cx="2468391" cy="1476426"/>
          </a:xfrm>
          <a:prstGeom prst="rect">
            <a:avLst/>
          </a:prstGeom>
          <a:noFill/>
          <a:ln>
            <a:noFill/>
          </a:ln>
        </p:spPr>
      </p:pic>
      <p:pic>
        <p:nvPicPr>
          <p:cNvPr id="180" name="Google Shape;180;p26"/>
          <p:cNvPicPr preferRelativeResize="0"/>
          <p:nvPr/>
        </p:nvPicPr>
        <p:blipFill>
          <a:blip r:embed="rId8">
            <a:alphaModFix/>
          </a:blip>
          <a:stretch>
            <a:fillRect/>
          </a:stretch>
        </p:blipFill>
        <p:spPr>
          <a:xfrm>
            <a:off x="3832915" y="3572561"/>
            <a:ext cx="2559850" cy="1542664"/>
          </a:xfrm>
          <a:prstGeom prst="rect">
            <a:avLst/>
          </a:prstGeom>
          <a:noFill/>
          <a:ln>
            <a:noFill/>
          </a:ln>
        </p:spPr>
      </p:pic>
      <p:pic>
        <p:nvPicPr>
          <p:cNvPr id="181" name="Google Shape;181;p26"/>
          <p:cNvPicPr preferRelativeResize="0"/>
          <p:nvPr/>
        </p:nvPicPr>
        <p:blipFill>
          <a:blip r:embed="rId9">
            <a:alphaModFix/>
          </a:blip>
          <a:stretch>
            <a:fillRect/>
          </a:stretch>
        </p:blipFill>
        <p:spPr>
          <a:xfrm>
            <a:off x="6546792" y="3565850"/>
            <a:ext cx="2394071" cy="147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p27"/>
          <p:cNvSpPr txBox="1"/>
          <p:nvPr>
            <p:ph type="title"/>
          </p:nvPr>
        </p:nvSpPr>
        <p:spPr>
          <a:xfrm>
            <a:off x="125450" y="204300"/>
            <a:ext cx="58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ARIMA-Summary </a:t>
            </a:r>
            <a:endParaRPr b="1" sz="2400">
              <a:solidFill>
                <a:srgbClr val="000000"/>
              </a:solidFill>
              <a:latin typeface="League Spartan"/>
              <a:ea typeface="League Spartan"/>
              <a:cs typeface="League Spartan"/>
              <a:sym typeface="League Spartan"/>
            </a:endParaRPr>
          </a:p>
        </p:txBody>
      </p:sp>
      <p:sp>
        <p:nvSpPr>
          <p:cNvPr id="187" name="Google Shape;187;p27"/>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graphicFrame>
        <p:nvGraphicFramePr>
          <p:cNvPr id="189" name="Google Shape;189;p27"/>
          <p:cNvGraphicFramePr/>
          <p:nvPr/>
        </p:nvGraphicFramePr>
        <p:xfrm>
          <a:off x="952500" y="1005738"/>
          <a:ext cx="3000000" cy="3000000"/>
        </p:xfrm>
        <a:graphic>
          <a:graphicData uri="http://schemas.openxmlformats.org/drawingml/2006/table">
            <a:tbl>
              <a:tblPr>
                <a:noFill/>
                <a:tableStyleId>{E1132C63-F64D-4A1B-9B93-EAB0B5EEB960}</a:tableStyleId>
              </a:tblPr>
              <a:tblGrid>
                <a:gridCol w="3619500"/>
                <a:gridCol w="3619500"/>
              </a:tblGrid>
              <a:tr h="381000">
                <a:tc>
                  <a:txBody>
                    <a:bodyPr/>
                    <a:lstStyle/>
                    <a:p>
                      <a:pPr indent="0" lvl="0" marL="0" rtl="0" algn="l">
                        <a:spcBef>
                          <a:spcPts val="0"/>
                        </a:spcBef>
                        <a:spcAft>
                          <a:spcPts val="0"/>
                        </a:spcAft>
                        <a:buNone/>
                      </a:pPr>
                      <a:r>
                        <a:rPr lang="en" sz="1600">
                          <a:latin typeface="Inter"/>
                          <a:ea typeface="Inter"/>
                          <a:cs typeface="Inter"/>
                          <a:sym typeface="Inter"/>
                        </a:rPr>
                        <a:t>STOCK</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c>
                  <a:txBody>
                    <a:bodyPr/>
                    <a:lstStyle/>
                    <a:p>
                      <a:pPr indent="0" lvl="0" marL="0" rtl="0" algn="l">
                        <a:spcBef>
                          <a:spcPts val="0"/>
                        </a:spcBef>
                        <a:spcAft>
                          <a:spcPts val="0"/>
                        </a:spcAft>
                        <a:buNone/>
                      </a:pPr>
                      <a:r>
                        <a:rPr lang="en" sz="1600">
                          <a:latin typeface="Inter"/>
                          <a:ea typeface="Inter"/>
                          <a:cs typeface="Inter"/>
                          <a:sym typeface="Inter"/>
                        </a:rPr>
                        <a:t>MSE for the Testing Data</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r>
              <a:tr h="381000">
                <a:tc>
                  <a:txBody>
                    <a:bodyPr/>
                    <a:lstStyle/>
                    <a:p>
                      <a:pPr indent="0" lvl="0" marL="0" rtl="0" algn="l">
                        <a:spcBef>
                          <a:spcPts val="0"/>
                        </a:spcBef>
                        <a:spcAft>
                          <a:spcPts val="0"/>
                        </a:spcAft>
                        <a:buNone/>
                      </a:pPr>
                      <a:r>
                        <a:rPr lang="en" sz="1600">
                          <a:latin typeface="Inter"/>
                          <a:ea typeface="Inter"/>
                          <a:cs typeface="Inter"/>
                          <a:sym typeface="Inter"/>
                        </a:rPr>
                        <a:t>SPY</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highlight>
                            <a:schemeClr val="lt1"/>
                          </a:highlight>
                          <a:latin typeface="Inter"/>
                          <a:ea typeface="Inter"/>
                          <a:cs typeface="Inter"/>
                          <a:sym typeface="Inter"/>
                        </a:rPr>
                        <a:t>307.3</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Inter"/>
                          <a:ea typeface="Inter"/>
                          <a:cs typeface="Inter"/>
                          <a:sym typeface="Inter"/>
                        </a:rPr>
                        <a:t>IBB</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43.555</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Inter"/>
                          <a:ea typeface="Inter"/>
                          <a:cs typeface="Inter"/>
                          <a:sym typeface="Inter"/>
                        </a:rPr>
                        <a:t>MRNA</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563.26</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Inter"/>
                          <a:ea typeface="Inter"/>
                          <a:cs typeface="Inter"/>
                          <a:sym typeface="Inter"/>
                        </a:rPr>
                        <a:t>XLE</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307.3</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Inter"/>
                          <a:ea typeface="Inter"/>
                          <a:cs typeface="Inter"/>
                          <a:sym typeface="Inter"/>
                        </a:rPr>
                        <a:t>XLF</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2.596</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Inter"/>
                          <a:ea typeface="Inter"/>
                          <a:cs typeface="Inter"/>
                          <a:sym typeface="Inter"/>
                        </a:rPr>
                        <a:t>XLRE</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16.41</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Inter"/>
                          <a:ea typeface="Inter"/>
                          <a:cs typeface="Inter"/>
                          <a:sym typeface="Inter"/>
                        </a:rPr>
                        <a:t>AAPL</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26.37</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sp>
        <p:nvSpPr>
          <p:cNvPr id="194" name="Google Shape;194;p28"/>
          <p:cNvSpPr txBox="1"/>
          <p:nvPr>
            <p:ph type="title"/>
          </p:nvPr>
        </p:nvSpPr>
        <p:spPr>
          <a:xfrm>
            <a:off x="125450" y="204300"/>
            <a:ext cx="58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Traditional Models-ARCH</a:t>
            </a:r>
            <a:endParaRPr b="1" sz="2400">
              <a:solidFill>
                <a:srgbClr val="000000"/>
              </a:solidFill>
              <a:latin typeface="League Spartan"/>
              <a:ea typeface="League Spartan"/>
              <a:cs typeface="League Spartan"/>
              <a:sym typeface="League Spartan"/>
            </a:endParaRPr>
          </a:p>
        </p:txBody>
      </p:sp>
      <p:sp>
        <p:nvSpPr>
          <p:cNvPr id="195" name="Google Shape;195;p28"/>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txBox="1"/>
          <p:nvPr/>
        </p:nvSpPr>
        <p:spPr>
          <a:xfrm>
            <a:off x="635000" y="777000"/>
            <a:ext cx="5868300" cy="457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ARCH stands for Autoregressive Conditional Heteroskedasticity.</a:t>
            </a:r>
            <a:endParaRPr sz="1800">
              <a:solidFill>
                <a:schemeClr val="dk1"/>
              </a:solidFill>
              <a:highlight>
                <a:srgbClr val="FFFFFF"/>
              </a:highlight>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Describes and forecasts time series data with changing levels of volatility over time</a:t>
            </a:r>
            <a:endParaRPr sz="1800">
              <a:solidFill>
                <a:schemeClr val="dk1"/>
              </a:solidFill>
              <a:highlight>
                <a:srgbClr val="FFFFFF"/>
              </a:highlight>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Specified by two components</a:t>
            </a:r>
            <a:endParaRPr sz="1800">
              <a:solidFill>
                <a:schemeClr val="dk1"/>
              </a:solidFill>
              <a:highlight>
                <a:srgbClr val="FFFFFF"/>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Autoregressive component-captures the persistence of volatility shocks</a:t>
            </a:r>
            <a:endParaRPr sz="1800">
              <a:solidFill>
                <a:schemeClr val="dk1"/>
              </a:solidFill>
              <a:highlight>
                <a:srgbClr val="FFFFFF"/>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Variance component-captures the impact of past forecast errors on the current variance</a:t>
            </a:r>
            <a:endParaRPr sz="1800">
              <a:solidFill>
                <a:schemeClr val="dk1"/>
              </a:solidFill>
              <a:highlight>
                <a:srgbClr val="FFFFFF"/>
              </a:highlight>
              <a:latin typeface="Inter"/>
              <a:ea typeface="Inter"/>
              <a:cs typeface="Inter"/>
              <a:sym typeface="Inter"/>
            </a:endParaRPr>
          </a:p>
        </p:txBody>
      </p:sp>
      <p:sp>
        <p:nvSpPr>
          <p:cNvPr id="197" name="Google Shape;197;p28"/>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pic>
        <p:nvPicPr>
          <p:cNvPr id="198" name="Google Shape;198;p28"/>
          <p:cNvPicPr preferRelativeResize="0"/>
          <p:nvPr/>
        </p:nvPicPr>
        <p:blipFill>
          <a:blip r:embed="rId4">
            <a:alphaModFix/>
          </a:blip>
          <a:stretch>
            <a:fillRect/>
          </a:stretch>
        </p:blipFill>
        <p:spPr>
          <a:xfrm>
            <a:off x="6671425" y="3247800"/>
            <a:ext cx="2347100" cy="176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5252475" y="710200"/>
            <a:ext cx="3792325" cy="386753"/>
          </a:xfrm>
          <a:prstGeom prst="rect">
            <a:avLst/>
          </a:prstGeom>
          <a:noFill/>
          <a:ln>
            <a:noFill/>
          </a:ln>
        </p:spPr>
      </p:pic>
      <p:sp>
        <p:nvSpPr>
          <p:cNvPr id="204" name="Google Shape;204;p29"/>
          <p:cNvSpPr txBox="1"/>
          <p:nvPr>
            <p:ph type="title"/>
          </p:nvPr>
        </p:nvSpPr>
        <p:spPr>
          <a:xfrm>
            <a:off x="125450" y="204300"/>
            <a:ext cx="58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ARCH</a:t>
            </a:r>
            <a:endParaRPr b="1" sz="2400">
              <a:solidFill>
                <a:srgbClr val="000000"/>
              </a:solidFill>
              <a:latin typeface="League Spartan"/>
              <a:ea typeface="League Spartan"/>
              <a:cs typeface="League Spartan"/>
              <a:sym typeface="League Spartan"/>
            </a:endParaRPr>
          </a:p>
        </p:txBody>
      </p:sp>
      <p:sp>
        <p:nvSpPr>
          <p:cNvPr id="205" name="Google Shape;205;p29"/>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txBox="1"/>
          <p:nvPr/>
        </p:nvSpPr>
        <p:spPr>
          <a:xfrm>
            <a:off x="0" y="777000"/>
            <a:ext cx="5315700" cy="457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Inter"/>
              <a:buChar char="●"/>
            </a:pPr>
            <a:r>
              <a:rPr lang="en" sz="1600">
                <a:solidFill>
                  <a:schemeClr val="dk1"/>
                </a:solidFill>
                <a:highlight>
                  <a:srgbClr val="FFFFFF"/>
                </a:highlight>
                <a:latin typeface="Inter"/>
                <a:ea typeface="Inter"/>
                <a:cs typeface="Inter"/>
                <a:sym typeface="Inter"/>
              </a:rPr>
              <a:t>After gaining a p-value &lt; 2.2e-16 from the ArchTest() function, we conclude the presence of ARCH(1) effects, suggesting heteroscedasticity for all models.</a:t>
            </a:r>
            <a:endParaRPr sz="1600">
              <a:solidFill>
                <a:schemeClr val="dk1"/>
              </a:solidFill>
              <a:highlight>
                <a:schemeClr val="lt1"/>
              </a:highlight>
              <a:latin typeface="Inter"/>
              <a:ea typeface="Inter"/>
              <a:cs typeface="Inter"/>
              <a:sym typeface="Inter"/>
            </a:endParaRPr>
          </a:p>
        </p:txBody>
      </p:sp>
      <p:sp>
        <p:nvSpPr>
          <p:cNvPr id="207" name="Google Shape;207;p29"/>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graphicFrame>
        <p:nvGraphicFramePr>
          <p:cNvPr id="208" name="Google Shape;208;p29"/>
          <p:cNvGraphicFramePr/>
          <p:nvPr/>
        </p:nvGraphicFramePr>
        <p:xfrm>
          <a:off x="5692250" y="1234263"/>
          <a:ext cx="3000000" cy="3000000"/>
        </p:xfrm>
        <a:graphic>
          <a:graphicData uri="http://schemas.openxmlformats.org/drawingml/2006/table">
            <a:tbl>
              <a:tblPr>
                <a:noFill/>
                <a:tableStyleId>{E1132C63-F64D-4A1B-9B93-EAB0B5EEB960}</a:tableStyleId>
              </a:tblPr>
              <a:tblGrid>
                <a:gridCol w="1618025"/>
                <a:gridCol w="1618025"/>
              </a:tblGrid>
              <a:tr h="686950">
                <a:tc>
                  <a:txBody>
                    <a:bodyPr/>
                    <a:lstStyle/>
                    <a:p>
                      <a:pPr indent="0" lvl="0" marL="0" rtl="0" algn="l">
                        <a:spcBef>
                          <a:spcPts val="0"/>
                        </a:spcBef>
                        <a:spcAft>
                          <a:spcPts val="0"/>
                        </a:spcAft>
                        <a:buNone/>
                      </a:pPr>
                      <a:r>
                        <a:rPr lang="en" sz="1600">
                          <a:latin typeface="Inter"/>
                          <a:ea typeface="Inter"/>
                          <a:cs typeface="Inter"/>
                          <a:sym typeface="Inter"/>
                        </a:rPr>
                        <a:t>STOCK</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c>
                  <a:txBody>
                    <a:bodyPr/>
                    <a:lstStyle/>
                    <a:p>
                      <a:pPr indent="0" lvl="0" marL="0" rtl="0" algn="l">
                        <a:spcBef>
                          <a:spcPts val="0"/>
                        </a:spcBef>
                        <a:spcAft>
                          <a:spcPts val="0"/>
                        </a:spcAft>
                        <a:buNone/>
                      </a:pPr>
                      <a:r>
                        <a:rPr lang="en" sz="1600">
                          <a:latin typeface="Inter"/>
                          <a:ea typeface="Inter"/>
                          <a:cs typeface="Inter"/>
                          <a:sym typeface="Inter"/>
                        </a:rPr>
                        <a:t>MSE for the Testing Data</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r>
              <a:tr h="468350">
                <a:tc>
                  <a:txBody>
                    <a:bodyPr/>
                    <a:lstStyle/>
                    <a:p>
                      <a:pPr indent="0" lvl="0" marL="0" rtl="0" algn="l">
                        <a:spcBef>
                          <a:spcPts val="0"/>
                        </a:spcBef>
                        <a:spcAft>
                          <a:spcPts val="0"/>
                        </a:spcAft>
                        <a:buNone/>
                      </a:pPr>
                      <a:r>
                        <a:rPr lang="en" sz="1600">
                          <a:latin typeface="Inter"/>
                          <a:ea typeface="Inter"/>
                          <a:cs typeface="Inter"/>
                          <a:sym typeface="Inter"/>
                        </a:rPr>
                        <a:t>SPY</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highlight>
                            <a:schemeClr val="lt1"/>
                          </a:highlight>
                          <a:latin typeface="Inter"/>
                          <a:ea typeface="Inter"/>
                          <a:cs typeface="Inter"/>
                          <a:sym typeface="Inter"/>
                        </a:rPr>
                        <a:t>26.37</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437125">
                <a:tc>
                  <a:txBody>
                    <a:bodyPr/>
                    <a:lstStyle/>
                    <a:p>
                      <a:pPr indent="0" lvl="0" marL="0" rtl="0" algn="l">
                        <a:spcBef>
                          <a:spcPts val="0"/>
                        </a:spcBef>
                        <a:spcAft>
                          <a:spcPts val="0"/>
                        </a:spcAft>
                        <a:buNone/>
                      </a:pPr>
                      <a:r>
                        <a:rPr lang="en" sz="1600">
                          <a:latin typeface="Inter"/>
                          <a:ea typeface="Inter"/>
                          <a:cs typeface="Inter"/>
                          <a:sym typeface="Inter"/>
                        </a:rPr>
                        <a:t>IBB</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107.66</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437125">
                <a:tc>
                  <a:txBody>
                    <a:bodyPr/>
                    <a:lstStyle/>
                    <a:p>
                      <a:pPr indent="0" lvl="0" marL="0" rtl="0" algn="l">
                        <a:spcBef>
                          <a:spcPts val="0"/>
                        </a:spcBef>
                        <a:spcAft>
                          <a:spcPts val="0"/>
                        </a:spcAft>
                        <a:buNone/>
                      </a:pPr>
                      <a:r>
                        <a:rPr lang="en" sz="1600">
                          <a:latin typeface="Inter"/>
                          <a:ea typeface="Inter"/>
                          <a:cs typeface="Inter"/>
                          <a:sym typeface="Inter"/>
                        </a:rPr>
                        <a:t>MRNA</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150.03</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437125">
                <a:tc>
                  <a:txBody>
                    <a:bodyPr/>
                    <a:lstStyle/>
                    <a:p>
                      <a:pPr indent="0" lvl="0" marL="0" rtl="0" algn="l">
                        <a:spcBef>
                          <a:spcPts val="0"/>
                        </a:spcBef>
                        <a:spcAft>
                          <a:spcPts val="0"/>
                        </a:spcAft>
                        <a:buNone/>
                      </a:pPr>
                      <a:r>
                        <a:rPr lang="en" sz="1600">
                          <a:latin typeface="Inter"/>
                          <a:ea typeface="Inter"/>
                          <a:cs typeface="Inter"/>
                          <a:sym typeface="Inter"/>
                        </a:rPr>
                        <a:t>XLE</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619.19</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437125">
                <a:tc>
                  <a:txBody>
                    <a:bodyPr/>
                    <a:lstStyle/>
                    <a:p>
                      <a:pPr indent="0" lvl="0" marL="0" rtl="0" algn="l">
                        <a:spcBef>
                          <a:spcPts val="0"/>
                        </a:spcBef>
                        <a:spcAft>
                          <a:spcPts val="0"/>
                        </a:spcAft>
                        <a:buNone/>
                      </a:pPr>
                      <a:r>
                        <a:rPr lang="en" sz="1600">
                          <a:latin typeface="Inter"/>
                          <a:ea typeface="Inter"/>
                          <a:cs typeface="Inter"/>
                          <a:sym typeface="Inter"/>
                        </a:rPr>
                        <a:t>XLF</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37.46</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437125">
                <a:tc>
                  <a:txBody>
                    <a:bodyPr/>
                    <a:lstStyle/>
                    <a:p>
                      <a:pPr indent="0" lvl="0" marL="0" rtl="0" algn="l">
                        <a:spcBef>
                          <a:spcPts val="0"/>
                        </a:spcBef>
                        <a:spcAft>
                          <a:spcPts val="0"/>
                        </a:spcAft>
                        <a:buNone/>
                      </a:pPr>
                      <a:r>
                        <a:rPr lang="en" sz="1600">
                          <a:latin typeface="Inter"/>
                          <a:ea typeface="Inter"/>
                          <a:cs typeface="Inter"/>
                          <a:sym typeface="Inter"/>
                        </a:rPr>
                        <a:t>XLRE</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2.42</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437125">
                <a:tc>
                  <a:txBody>
                    <a:bodyPr/>
                    <a:lstStyle/>
                    <a:p>
                      <a:pPr indent="0" lvl="0" marL="0" rtl="0" algn="l">
                        <a:spcBef>
                          <a:spcPts val="0"/>
                        </a:spcBef>
                        <a:spcAft>
                          <a:spcPts val="0"/>
                        </a:spcAft>
                        <a:buNone/>
                      </a:pPr>
                      <a:r>
                        <a:rPr lang="en" sz="1600">
                          <a:latin typeface="Inter"/>
                          <a:ea typeface="Inter"/>
                          <a:cs typeface="Inter"/>
                          <a:sym typeface="Inter"/>
                        </a:rPr>
                        <a:t>AAPL</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Inter"/>
                          <a:ea typeface="Inter"/>
                          <a:cs typeface="Inter"/>
                          <a:sym typeface="Inter"/>
                        </a:rPr>
                        <a:t>81.53</a:t>
                      </a:r>
                      <a:endParaRPr sz="16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2573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ague Spartan"/>
                <a:ea typeface="League Spartan"/>
                <a:cs typeface="League Spartan"/>
                <a:sym typeface="League Spartan"/>
              </a:rPr>
              <a:t>LSTM - SPY</a:t>
            </a:r>
            <a:endParaRPr b="1">
              <a:latin typeface="League Spartan"/>
              <a:ea typeface="League Spartan"/>
              <a:cs typeface="League Spartan"/>
              <a:sym typeface="League Spartan"/>
            </a:endParaRPr>
          </a:p>
          <a:p>
            <a:pPr indent="0" lvl="0" marL="0" rtl="0" algn="l">
              <a:spcBef>
                <a:spcPts val="0"/>
              </a:spcBef>
              <a:spcAft>
                <a:spcPts val="0"/>
              </a:spcAft>
              <a:buNone/>
            </a:pPr>
            <a:r>
              <a:t/>
            </a:r>
            <a:endParaRPr/>
          </a:p>
        </p:txBody>
      </p:sp>
      <p:sp>
        <p:nvSpPr>
          <p:cNvPr id="214" name="Google Shape;214;p30"/>
          <p:cNvSpPr txBox="1"/>
          <p:nvPr>
            <p:ph idx="1" type="body"/>
          </p:nvPr>
        </p:nvSpPr>
        <p:spPr>
          <a:xfrm>
            <a:off x="311700" y="1152475"/>
            <a:ext cx="3920700" cy="319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Inter"/>
              <a:buChar char="●"/>
            </a:pPr>
            <a:r>
              <a:rPr lang="en">
                <a:solidFill>
                  <a:schemeClr val="dk1"/>
                </a:solidFill>
                <a:latin typeface="Inter"/>
                <a:ea typeface="Inter"/>
                <a:cs typeface="Inter"/>
                <a:sym typeface="Inter"/>
              </a:rPr>
              <a:t>MSE : 27.957</a:t>
            </a:r>
            <a:endParaRPr>
              <a:solidFill>
                <a:schemeClr val="dk1"/>
              </a:solidFill>
              <a:latin typeface="Inter"/>
              <a:ea typeface="Inter"/>
              <a:cs typeface="Inter"/>
              <a:sym typeface="Inter"/>
            </a:endParaRPr>
          </a:p>
        </p:txBody>
      </p:sp>
      <p:pic>
        <p:nvPicPr>
          <p:cNvPr id="215" name="Google Shape;215;p30"/>
          <p:cNvPicPr preferRelativeResize="0"/>
          <p:nvPr/>
        </p:nvPicPr>
        <p:blipFill>
          <a:blip r:embed="rId3">
            <a:alphaModFix/>
          </a:blip>
          <a:stretch>
            <a:fillRect/>
          </a:stretch>
        </p:blipFill>
        <p:spPr>
          <a:xfrm>
            <a:off x="4649525" y="0"/>
            <a:ext cx="4494474" cy="3603218"/>
          </a:xfrm>
          <a:prstGeom prst="rect">
            <a:avLst/>
          </a:prstGeom>
          <a:noFill/>
          <a:ln>
            <a:noFill/>
          </a:ln>
        </p:spPr>
      </p:pic>
      <p:pic>
        <p:nvPicPr>
          <p:cNvPr id="216" name="Google Shape;216;p30"/>
          <p:cNvPicPr preferRelativeResize="0"/>
          <p:nvPr/>
        </p:nvPicPr>
        <p:blipFill>
          <a:blip r:embed="rId4">
            <a:alphaModFix/>
          </a:blip>
          <a:stretch>
            <a:fillRect/>
          </a:stretch>
        </p:blipFill>
        <p:spPr>
          <a:xfrm>
            <a:off x="135125" y="1809475"/>
            <a:ext cx="4273850" cy="3268949"/>
          </a:xfrm>
          <a:prstGeom prst="rect">
            <a:avLst/>
          </a:prstGeom>
          <a:noFill/>
          <a:ln>
            <a:noFill/>
          </a:ln>
        </p:spPr>
      </p:pic>
      <p:sp>
        <p:nvSpPr>
          <p:cNvPr id="217" name="Google Shape;217;p30"/>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ague Spartan"/>
                <a:ea typeface="League Spartan"/>
                <a:cs typeface="League Spartan"/>
                <a:sym typeface="League Spartan"/>
              </a:rPr>
              <a:t>LTSM - AAPL</a:t>
            </a:r>
            <a:endParaRPr b="1">
              <a:latin typeface="League Spartan"/>
              <a:ea typeface="League Spartan"/>
              <a:cs typeface="League Spartan"/>
              <a:sym typeface="League Spartan"/>
            </a:endParaRPr>
          </a:p>
        </p:txBody>
      </p:sp>
      <p:sp>
        <p:nvSpPr>
          <p:cNvPr id="223" name="Google Shape;223;p31"/>
          <p:cNvSpPr txBox="1"/>
          <p:nvPr>
            <p:ph idx="1" type="body"/>
          </p:nvPr>
        </p:nvSpPr>
        <p:spPr>
          <a:xfrm>
            <a:off x="311700" y="1152475"/>
            <a:ext cx="3020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Inter"/>
              <a:buChar char="●"/>
            </a:pPr>
            <a:r>
              <a:rPr lang="en">
                <a:solidFill>
                  <a:schemeClr val="dk1"/>
                </a:solidFill>
                <a:latin typeface="Inter"/>
                <a:ea typeface="Inter"/>
                <a:cs typeface="Inter"/>
                <a:sym typeface="Inter"/>
              </a:rPr>
              <a:t>MSE :  8.791</a:t>
            </a:r>
            <a:endParaRPr>
              <a:solidFill>
                <a:schemeClr val="dk1"/>
              </a:solidFill>
              <a:latin typeface="Inter"/>
              <a:ea typeface="Inter"/>
              <a:cs typeface="Inter"/>
              <a:sym typeface="Inter"/>
            </a:endParaRPr>
          </a:p>
        </p:txBody>
      </p:sp>
      <p:pic>
        <p:nvPicPr>
          <p:cNvPr id="224" name="Google Shape;224;p31"/>
          <p:cNvPicPr preferRelativeResize="0"/>
          <p:nvPr/>
        </p:nvPicPr>
        <p:blipFill>
          <a:blip r:embed="rId3">
            <a:alphaModFix/>
          </a:blip>
          <a:stretch>
            <a:fillRect/>
          </a:stretch>
        </p:blipFill>
        <p:spPr>
          <a:xfrm>
            <a:off x="4438851" y="0"/>
            <a:ext cx="4705150" cy="3723591"/>
          </a:xfrm>
          <a:prstGeom prst="rect">
            <a:avLst/>
          </a:prstGeom>
          <a:noFill/>
          <a:ln>
            <a:noFill/>
          </a:ln>
        </p:spPr>
      </p:pic>
      <p:pic>
        <p:nvPicPr>
          <p:cNvPr id="225" name="Google Shape;225;p31"/>
          <p:cNvPicPr preferRelativeResize="0"/>
          <p:nvPr/>
        </p:nvPicPr>
        <p:blipFill>
          <a:blip r:embed="rId4">
            <a:alphaModFix/>
          </a:blip>
          <a:stretch>
            <a:fillRect/>
          </a:stretch>
        </p:blipFill>
        <p:spPr>
          <a:xfrm>
            <a:off x="311699" y="1896450"/>
            <a:ext cx="4127149" cy="3196296"/>
          </a:xfrm>
          <a:prstGeom prst="rect">
            <a:avLst/>
          </a:prstGeom>
          <a:noFill/>
          <a:ln>
            <a:noFill/>
          </a:ln>
        </p:spPr>
      </p:pic>
      <p:sp>
        <p:nvSpPr>
          <p:cNvPr id="226" name="Google Shape;226;p31"/>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Introduction</a:t>
            </a:r>
            <a:endParaRPr b="1" sz="2400">
              <a:solidFill>
                <a:srgbClr val="000000"/>
              </a:solidFill>
              <a:latin typeface="League Spartan"/>
              <a:ea typeface="League Spartan"/>
              <a:cs typeface="League Spartan"/>
              <a:sym typeface="League Spartan"/>
            </a:endParaRPr>
          </a:p>
        </p:txBody>
      </p:sp>
      <p:sp>
        <p:nvSpPr>
          <p:cNvPr id="62" name="Google Shape;62;p14"/>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35000" y="1082250"/>
            <a:ext cx="4445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a:p>
            <a:pPr indent="-330200" lvl="0" marL="457200" rtl="0" algn="l">
              <a:spcBef>
                <a:spcPts val="0"/>
              </a:spcBef>
              <a:spcAft>
                <a:spcPts val="0"/>
              </a:spcAft>
              <a:buSzPts val="1600"/>
              <a:buFont typeface="Inter"/>
              <a:buChar char="●"/>
            </a:pPr>
            <a:r>
              <a:rPr lang="en" sz="1600">
                <a:latin typeface="Inter"/>
                <a:ea typeface="Inter"/>
                <a:cs typeface="Inter"/>
                <a:sym typeface="Inter"/>
              </a:rPr>
              <a:t>Our study aims to identify the best time series model for predicting stock prices of different sectors in the S&amp;P 500.</a:t>
            </a:r>
            <a:endParaRPr sz="1600">
              <a:latin typeface="Inter"/>
              <a:ea typeface="Inter"/>
              <a:cs typeface="Inter"/>
              <a:sym typeface="Inter"/>
            </a:endParaRPr>
          </a:p>
          <a:p>
            <a:pPr indent="-330200" lvl="0" marL="457200" rtl="0" algn="l">
              <a:spcBef>
                <a:spcPts val="0"/>
              </a:spcBef>
              <a:spcAft>
                <a:spcPts val="0"/>
              </a:spcAft>
              <a:buSzPts val="1600"/>
              <a:buFont typeface="Inter"/>
              <a:buChar char="●"/>
            </a:pPr>
            <a:r>
              <a:rPr lang="en" sz="1600">
                <a:latin typeface="Inter"/>
                <a:ea typeface="Inter"/>
                <a:cs typeface="Inter"/>
                <a:sym typeface="Inter"/>
              </a:rPr>
              <a:t>We compare traditional models, including Linear Regression, ARIMA, and ARCH model, to the more recent learning methods such as LSTM.</a:t>
            </a:r>
            <a:endParaRPr sz="1600">
              <a:latin typeface="Inter"/>
              <a:ea typeface="Inter"/>
              <a:cs typeface="Inter"/>
              <a:sym typeface="Inter"/>
            </a:endParaRPr>
          </a:p>
          <a:p>
            <a:pPr indent="-330200" lvl="0" marL="457200" rtl="0" algn="l">
              <a:spcBef>
                <a:spcPts val="0"/>
              </a:spcBef>
              <a:spcAft>
                <a:spcPts val="0"/>
              </a:spcAft>
              <a:buSzPts val="1600"/>
              <a:buFont typeface="Inter"/>
              <a:buChar char="●"/>
            </a:pPr>
            <a:r>
              <a:rPr lang="en" sz="1600">
                <a:latin typeface="Inter"/>
                <a:ea typeface="Inter"/>
                <a:cs typeface="Inter"/>
                <a:sym typeface="Inter"/>
              </a:rPr>
              <a:t>Our findings provide insights into effective modeling techniques for predicting stock prices of different business sectors, which can be useful for investors and analysts in making informed investment decisions.</a:t>
            </a:r>
            <a:endParaRPr sz="1600">
              <a:latin typeface="Inter"/>
              <a:ea typeface="Inter"/>
              <a:cs typeface="Inter"/>
              <a:sym typeface="Inter"/>
            </a:endParaRPr>
          </a:p>
        </p:txBody>
      </p:sp>
      <p:pic>
        <p:nvPicPr>
          <p:cNvPr id="64" name="Google Shape;64;p14"/>
          <p:cNvPicPr preferRelativeResize="0"/>
          <p:nvPr/>
        </p:nvPicPr>
        <p:blipFill>
          <a:blip r:embed="rId3">
            <a:alphaModFix/>
          </a:blip>
          <a:stretch>
            <a:fillRect/>
          </a:stretch>
        </p:blipFill>
        <p:spPr>
          <a:xfrm>
            <a:off x="5334000" y="0"/>
            <a:ext cx="3810000" cy="5143500"/>
          </a:xfrm>
          <a:prstGeom prst="rect">
            <a:avLst/>
          </a:prstGeom>
          <a:noFill/>
          <a:ln>
            <a:noFill/>
          </a:ln>
        </p:spPr>
      </p:pic>
      <p:sp>
        <p:nvSpPr>
          <p:cNvPr id="65" name="Google Shape;65;p14"/>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ague Spartan"/>
                <a:ea typeface="League Spartan"/>
                <a:cs typeface="League Spartan"/>
                <a:sym typeface="League Spartan"/>
              </a:rPr>
              <a:t>LSTM - MRNA</a:t>
            </a:r>
            <a:endParaRPr b="1">
              <a:latin typeface="League Spartan"/>
              <a:ea typeface="League Spartan"/>
              <a:cs typeface="League Spartan"/>
              <a:sym typeface="League Spartan"/>
            </a:endParaRPr>
          </a:p>
        </p:txBody>
      </p:sp>
      <p:sp>
        <p:nvSpPr>
          <p:cNvPr id="232" name="Google Shape;23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Inter"/>
              <a:buChar char="●"/>
            </a:pPr>
            <a:r>
              <a:rPr lang="en">
                <a:solidFill>
                  <a:schemeClr val="dk1"/>
                </a:solidFill>
                <a:latin typeface="Inter"/>
                <a:ea typeface="Inter"/>
                <a:cs typeface="Inter"/>
                <a:sym typeface="Inter"/>
              </a:rPr>
              <a:t>MSE : 40.322</a:t>
            </a:r>
            <a:endParaRPr>
              <a:solidFill>
                <a:schemeClr val="dk1"/>
              </a:solidFill>
              <a:latin typeface="Inter"/>
              <a:ea typeface="Inter"/>
              <a:cs typeface="Inter"/>
              <a:sym typeface="Inter"/>
            </a:endParaRPr>
          </a:p>
        </p:txBody>
      </p:sp>
      <p:sp>
        <p:nvSpPr>
          <p:cNvPr id="233" name="Google Shape;233;p32"/>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32"/>
          <p:cNvPicPr preferRelativeResize="0"/>
          <p:nvPr/>
        </p:nvPicPr>
        <p:blipFill>
          <a:blip r:embed="rId3">
            <a:alphaModFix/>
          </a:blip>
          <a:stretch>
            <a:fillRect/>
          </a:stretch>
        </p:blipFill>
        <p:spPr>
          <a:xfrm>
            <a:off x="4468078" y="88800"/>
            <a:ext cx="4666425" cy="3681999"/>
          </a:xfrm>
          <a:prstGeom prst="rect">
            <a:avLst/>
          </a:prstGeom>
          <a:noFill/>
          <a:ln>
            <a:noFill/>
          </a:ln>
        </p:spPr>
      </p:pic>
      <p:pic>
        <p:nvPicPr>
          <p:cNvPr id="235" name="Google Shape;235;p32"/>
          <p:cNvPicPr preferRelativeResize="0"/>
          <p:nvPr/>
        </p:nvPicPr>
        <p:blipFill>
          <a:blip r:embed="rId4">
            <a:alphaModFix/>
          </a:blip>
          <a:stretch>
            <a:fillRect/>
          </a:stretch>
        </p:blipFill>
        <p:spPr>
          <a:xfrm>
            <a:off x="216274" y="1766300"/>
            <a:ext cx="4203500" cy="32248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ague Spartan"/>
                <a:ea typeface="League Spartan"/>
                <a:cs typeface="League Spartan"/>
                <a:sym typeface="League Spartan"/>
              </a:rPr>
              <a:t>LSTM - IBB</a:t>
            </a:r>
            <a:endParaRPr b="1">
              <a:latin typeface="League Spartan"/>
              <a:ea typeface="League Spartan"/>
              <a:cs typeface="League Spartan"/>
              <a:sym typeface="League Spartan"/>
            </a:endParaRPr>
          </a:p>
        </p:txBody>
      </p:sp>
      <p:sp>
        <p:nvSpPr>
          <p:cNvPr id="241" name="Google Shape;241;p33"/>
          <p:cNvSpPr txBox="1"/>
          <p:nvPr>
            <p:ph idx="1" type="body"/>
          </p:nvPr>
        </p:nvSpPr>
        <p:spPr>
          <a:xfrm>
            <a:off x="311700" y="1152475"/>
            <a:ext cx="3018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Inter"/>
              <a:buChar char="●"/>
            </a:pPr>
            <a:r>
              <a:rPr lang="en">
                <a:solidFill>
                  <a:schemeClr val="dk1"/>
                </a:solidFill>
                <a:latin typeface="Inter"/>
                <a:ea typeface="Inter"/>
                <a:cs typeface="Inter"/>
                <a:sym typeface="Inter"/>
              </a:rPr>
              <a:t>MSE : 4.93</a:t>
            </a:r>
            <a:endParaRPr>
              <a:solidFill>
                <a:schemeClr val="dk1"/>
              </a:solidFill>
              <a:latin typeface="Inter"/>
              <a:ea typeface="Inter"/>
              <a:cs typeface="Inter"/>
              <a:sym typeface="Inter"/>
            </a:endParaRPr>
          </a:p>
        </p:txBody>
      </p:sp>
      <p:sp>
        <p:nvSpPr>
          <p:cNvPr id="242" name="Google Shape;242;p33"/>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3" name="Google Shape;243;p33"/>
          <p:cNvPicPr preferRelativeResize="0"/>
          <p:nvPr/>
        </p:nvPicPr>
        <p:blipFill>
          <a:blip r:embed="rId3">
            <a:alphaModFix/>
          </a:blip>
          <a:stretch>
            <a:fillRect/>
          </a:stretch>
        </p:blipFill>
        <p:spPr>
          <a:xfrm>
            <a:off x="4362524" y="88800"/>
            <a:ext cx="4781475" cy="3747642"/>
          </a:xfrm>
          <a:prstGeom prst="rect">
            <a:avLst/>
          </a:prstGeom>
          <a:noFill/>
          <a:ln>
            <a:noFill/>
          </a:ln>
        </p:spPr>
      </p:pic>
      <p:pic>
        <p:nvPicPr>
          <p:cNvPr id="244" name="Google Shape;244;p33"/>
          <p:cNvPicPr preferRelativeResize="0"/>
          <p:nvPr/>
        </p:nvPicPr>
        <p:blipFill>
          <a:blip r:embed="rId4">
            <a:alphaModFix/>
          </a:blip>
          <a:stretch>
            <a:fillRect/>
          </a:stretch>
        </p:blipFill>
        <p:spPr>
          <a:xfrm>
            <a:off x="173799" y="1863825"/>
            <a:ext cx="4118100" cy="319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ague Spartan"/>
                <a:ea typeface="League Spartan"/>
                <a:cs typeface="League Spartan"/>
                <a:sym typeface="League Spartan"/>
              </a:rPr>
              <a:t>LSTM - XLE</a:t>
            </a:r>
            <a:endParaRPr b="1">
              <a:latin typeface="League Spartan"/>
              <a:ea typeface="League Spartan"/>
              <a:cs typeface="League Spartan"/>
              <a:sym typeface="League Spartan"/>
            </a:endParaRPr>
          </a:p>
        </p:txBody>
      </p:sp>
      <p:sp>
        <p:nvSpPr>
          <p:cNvPr id="250" name="Google Shape;250;p34"/>
          <p:cNvSpPr txBox="1"/>
          <p:nvPr>
            <p:ph idx="1" type="body"/>
          </p:nvPr>
        </p:nvSpPr>
        <p:spPr>
          <a:xfrm>
            <a:off x="311700" y="1152475"/>
            <a:ext cx="2733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Inter"/>
              <a:buChar char="●"/>
            </a:pPr>
            <a:r>
              <a:rPr lang="en">
                <a:solidFill>
                  <a:schemeClr val="dk1"/>
                </a:solidFill>
                <a:latin typeface="Inter"/>
                <a:ea typeface="Inter"/>
                <a:cs typeface="Inter"/>
                <a:sym typeface="Inter"/>
              </a:rPr>
              <a:t>MSE : 3.72</a:t>
            </a:r>
            <a:endParaRPr>
              <a:solidFill>
                <a:schemeClr val="dk1"/>
              </a:solidFill>
              <a:latin typeface="Inter"/>
              <a:ea typeface="Inter"/>
              <a:cs typeface="Inter"/>
              <a:sym typeface="Inter"/>
            </a:endParaRPr>
          </a:p>
        </p:txBody>
      </p:sp>
      <p:pic>
        <p:nvPicPr>
          <p:cNvPr id="251" name="Google Shape;251;p34"/>
          <p:cNvPicPr preferRelativeResize="0"/>
          <p:nvPr/>
        </p:nvPicPr>
        <p:blipFill>
          <a:blip r:embed="rId3">
            <a:alphaModFix/>
          </a:blip>
          <a:stretch>
            <a:fillRect/>
          </a:stretch>
        </p:blipFill>
        <p:spPr>
          <a:xfrm>
            <a:off x="4240750" y="0"/>
            <a:ext cx="4903254" cy="3820974"/>
          </a:xfrm>
          <a:prstGeom prst="rect">
            <a:avLst/>
          </a:prstGeom>
          <a:noFill/>
          <a:ln>
            <a:noFill/>
          </a:ln>
        </p:spPr>
      </p:pic>
      <p:pic>
        <p:nvPicPr>
          <p:cNvPr id="252" name="Google Shape;252;p34"/>
          <p:cNvPicPr preferRelativeResize="0"/>
          <p:nvPr/>
        </p:nvPicPr>
        <p:blipFill>
          <a:blip r:embed="rId4">
            <a:alphaModFix/>
          </a:blip>
          <a:stretch>
            <a:fillRect/>
          </a:stretch>
        </p:blipFill>
        <p:spPr>
          <a:xfrm>
            <a:off x="128120" y="1981275"/>
            <a:ext cx="3825701" cy="2912274"/>
          </a:xfrm>
          <a:prstGeom prst="rect">
            <a:avLst/>
          </a:prstGeom>
          <a:noFill/>
          <a:ln>
            <a:noFill/>
          </a:ln>
        </p:spPr>
      </p:pic>
      <p:sp>
        <p:nvSpPr>
          <p:cNvPr id="253" name="Google Shape;253;p34"/>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ague Spartan"/>
                <a:ea typeface="League Spartan"/>
                <a:cs typeface="League Spartan"/>
                <a:sym typeface="League Spartan"/>
              </a:rPr>
              <a:t>LSTM - XLRE</a:t>
            </a:r>
            <a:endParaRPr b="1">
              <a:latin typeface="League Spartan"/>
              <a:ea typeface="League Spartan"/>
              <a:cs typeface="League Spartan"/>
              <a:sym typeface="League Spartan"/>
            </a:endParaRPr>
          </a:p>
        </p:txBody>
      </p:sp>
      <p:sp>
        <p:nvSpPr>
          <p:cNvPr id="259" name="Google Shape;259;p35"/>
          <p:cNvSpPr txBox="1"/>
          <p:nvPr>
            <p:ph idx="1" type="body"/>
          </p:nvPr>
        </p:nvSpPr>
        <p:spPr>
          <a:xfrm>
            <a:off x="311700" y="1152475"/>
            <a:ext cx="2659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Inter"/>
              <a:buChar char="●"/>
            </a:pPr>
            <a:r>
              <a:rPr lang="en">
                <a:solidFill>
                  <a:schemeClr val="dk1"/>
                </a:solidFill>
                <a:latin typeface="Inter"/>
                <a:ea typeface="Inter"/>
                <a:cs typeface="Inter"/>
                <a:sym typeface="Inter"/>
              </a:rPr>
              <a:t>MSE : 0.449</a:t>
            </a:r>
            <a:endParaRPr>
              <a:solidFill>
                <a:schemeClr val="dk1"/>
              </a:solidFill>
              <a:latin typeface="Inter"/>
              <a:ea typeface="Inter"/>
              <a:cs typeface="Inter"/>
              <a:sym typeface="Inter"/>
            </a:endParaRPr>
          </a:p>
        </p:txBody>
      </p:sp>
      <p:pic>
        <p:nvPicPr>
          <p:cNvPr id="260" name="Google Shape;260;p35"/>
          <p:cNvPicPr preferRelativeResize="0"/>
          <p:nvPr/>
        </p:nvPicPr>
        <p:blipFill>
          <a:blip r:embed="rId3">
            <a:alphaModFix/>
          </a:blip>
          <a:stretch>
            <a:fillRect/>
          </a:stretch>
        </p:blipFill>
        <p:spPr>
          <a:xfrm>
            <a:off x="4295325" y="0"/>
            <a:ext cx="4848685" cy="3820975"/>
          </a:xfrm>
          <a:prstGeom prst="rect">
            <a:avLst/>
          </a:prstGeom>
          <a:noFill/>
          <a:ln>
            <a:noFill/>
          </a:ln>
        </p:spPr>
      </p:pic>
      <p:pic>
        <p:nvPicPr>
          <p:cNvPr id="261" name="Google Shape;261;p35"/>
          <p:cNvPicPr preferRelativeResize="0"/>
          <p:nvPr/>
        </p:nvPicPr>
        <p:blipFill>
          <a:blip r:embed="rId4">
            <a:alphaModFix/>
          </a:blip>
          <a:stretch>
            <a:fillRect/>
          </a:stretch>
        </p:blipFill>
        <p:spPr>
          <a:xfrm>
            <a:off x="238098" y="1852950"/>
            <a:ext cx="4011175" cy="3084250"/>
          </a:xfrm>
          <a:prstGeom prst="rect">
            <a:avLst/>
          </a:prstGeom>
          <a:noFill/>
          <a:ln>
            <a:noFill/>
          </a:ln>
        </p:spPr>
      </p:pic>
      <p:sp>
        <p:nvSpPr>
          <p:cNvPr id="262" name="Google Shape;262;p35"/>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ague Spartan"/>
                <a:ea typeface="League Spartan"/>
                <a:cs typeface="League Spartan"/>
                <a:sym typeface="League Spartan"/>
              </a:rPr>
              <a:t>LSTM - XLF</a:t>
            </a:r>
            <a:endParaRPr b="1">
              <a:latin typeface="League Spartan"/>
              <a:ea typeface="League Spartan"/>
              <a:cs typeface="League Spartan"/>
              <a:sym typeface="League Spartan"/>
            </a:endParaRPr>
          </a:p>
          <a:p>
            <a:pPr indent="0" lvl="0" marL="0" rtl="0" algn="l">
              <a:spcBef>
                <a:spcPts val="0"/>
              </a:spcBef>
              <a:spcAft>
                <a:spcPts val="0"/>
              </a:spcAft>
              <a:buNone/>
            </a:pPr>
            <a:r>
              <a:t/>
            </a:r>
            <a:endParaRPr b="1">
              <a:latin typeface="League Spartan"/>
              <a:ea typeface="League Spartan"/>
              <a:cs typeface="League Spartan"/>
              <a:sym typeface="League Spartan"/>
            </a:endParaRPr>
          </a:p>
        </p:txBody>
      </p:sp>
      <p:sp>
        <p:nvSpPr>
          <p:cNvPr id="268" name="Google Shape;268;p36"/>
          <p:cNvSpPr txBox="1"/>
          <p:nvPr>
            <p:ph idx="1" type="body"/>
          </p:nvPr>
        </p:nvSpPr>
        <p:spPr>
          <a:xfrm>
            <a:off x="311700" y="1152475"/>
            <a:ext cx="2854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Inter"/>
              <a:buChar char="●"/>
            </a:pPr>
            <a:r>
              <a:rPr lang="en">
                <a:solidFill>
                  <a:schemeClr val="dk1"/>
                </a:solidFill>
                <a:latin typeface="Inter"/>
                <a:ea typeface="Inter"/>
                <a:cs typeface="Inter"/>
                <a:sym typeface="Inter"/>
              </a:rPr>
              <a:t>MSE : 0.294</a:t>
            </a:r>
            <a:endParaRPr>
              <a:solidFill>
                <a:schemeClr val="dk1"/>
              </a:solidFill>
              <a:latin typeface="Inter"/>
              <a:ea typeface="Inter"/>
              <a:cs typeface="Inter"/>
              <a:sym typeface="Inter"/>
            </a:endParaRPr>
          </a:p>
        </p:txBody>
      </p:sp>
      <p:pic>
        <p:nvPicPr>
          <p:cNvPr id="269" name="Google Shape;269;p36"/>
          <p:cNvPicPr preferRelativeResize="0"/>
          <p:nvPr/>
        </p:nvPicPr>
        <p:blipFill>
          <a:blip r:embed="rId3">
            <a:alphaModFix/>
          </a:blip>
          <a:stretch>
            <a:fillRect/>
          </a:stretch>
        </p:blipFill>
        <p:spPr>
          <a:xfrm>
            <a:off x="4328800" y="0"/>
            <a:ext cx="4815209" cy="3820975"/>
          </a:xfrm>
          <a:prstGeom prst="rect">
            <a:avLst/>
          </a:prstGeom>
          <a:noFill/>
          <a:ln>
            <a:noFill/>
          </a:ln>
        </p:spPr>
      </p:pic>
      <p:pic>
        <p:nvPicPr>
          <p:cNvPr id="270" name="Google Shape;270;p36"/>
          <p:cNvPicPr preferRelativeResize="0"/>
          <p:nvPr/>
        </p:nvPicPr>
        <p:blipFill>
          <a:blip r:embed="rId4">
            <a:alphaModFix/>
          </a:blip>
          <a:stretch>
            <a:fillRect/>
          </a:stretch>
        </p:blipFill>
        <p:spPr>
          <a:xfrm>
            <a:off x="40849" y="1688725"/>
            <a:ext cx="4287951" cy="3292000"/>
          </a:xfrm>
          <a:prstGeom prst="rect">
            <a:avLst/>
          </a:prstGeom>
          <a:noFill/>
          <a:ln>
            <a:noFill/>
          </a:ln>
        </p:spPr>
      </p:pic>
      <p:sp>
        <p:nvSpPr>
          <p:cNvPr id="271" name="Google Shape;271;p36"/>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ague Spartan"/>
                <a:ea typeface="League Spartan"/>
                <a:cs typeface="League Spartan"/>
                <a:sym typeface="League Spartan"/>
              </a:rPr>
              <a:t>LSTM - Summary</a:t>
            </a:r>
            <a:endParaRPr b="1">
              <a:latin typeface="League Spartan"/>
              <a:ea typeface="League Spartan"/>
              <a:cs typeface="League Spartan"/>
              <a:sym typeface="League Spartan"/>
            </a:endParaRPr>
          </a:p>
        </p:txBody>
      </p:sp>
      <p:sp>
        <p:nvSpPr>
          <p:cNvPr id="277" name="Google Shape;277;p37"/>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78" name="Google Shape;278;p37"/>
          <p:cNvGraphicFramePr/>
          <p:nvPr/>
        </p:nvGraphicFramePr>
        <p:xfrm>
          <a:off x="702375" y="1254350"/>
          <a:ext cx="3000000" cy="3000000"/>
        </p:xfrm>
        <a:graphic>
          <a:graphicData uri="http://schemas.openxmlformats.org/drawingml/2006/table">
            <a:tbl>
              <a:tblPr>
                <a:noFill/>
                <a:tableStyleId>{E1132C63-F64D-4A1B-9B93-EAB0B5EEB960}</a:tableStyleId>
              </a:tblPr>
              <a:tblGrid>
                <a:gridCol w="3619500"/>
                <a:gridCol w="3619500"/>
              </a:tblGrid>
              <a:tr h="381000">
                <a:tc>
                  <a:txBody>
                    <a:bodyPr/>
                    <a:lstStyle/>
                    <a:p>
                      <a:pPr indent="0" lvl="0" marL="0" rtl="0" algn="l">
                        <a:spcBef>
                          <a:spcPts val="0"/>
                        </a:spcBef>
                        <a:spcAft>
                          <a:spcPts val="0"/>
                        </a:spcAft>
                        <a:buNone/>
                      </a:pPr>
                      <a:r>
                        <a:rPr lang="en" sz="1500">
                          <a:latin typeface="Inter"/>
                          <a:ea typeface="Inter"/>
                          <a:cs typeface="Inter"/>
                          <a:sym typeface="Inter"/>
                        </a:rPr>
                        <a:t>STOCK</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c>
                  <a:txBody>
                    <a:bodyPr/>
                    <a:lstStyle/>
                    <a:p>
                      <a:pPr indent="0" lvl="0" marL="0" rtl="0" algn="l">
                        <a:spcBef>
                          <a:spcPts val="0"/>
                        </a:spcBef>
                        <a:spcAft>
                          <a:spcPts val="0"/>
                        </a:spcAft>
                        <a:buNone/>
                      </a:pPr>
                      <a:r>
                        <a:rPr lang="en" sz="1500">
                          <a:latin typeface="Inter"/>
                          <a:ea typeface="Inter"/>
                          <a:cs typeface="Inter"/>
                          <a:sym typeface="Inter"/>
                        </a:rPr>
                        <a:t>MSE</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r>
              <a:tr h="381000">
                <a:tc>
                  <a:txBody>
                    <a:bodyPr/>
                    <a:lstStyle/>
                    <a:p>
                      <a:pPr indent="0" lvl="0" marL="0" rtl="0" algn="l">
                        <a:spcBef>
                          <a:spcPts val="0"/>
                        </a:spcBef>
                        <a:spcAft>
                          <a:spcPts val="0"/>
                        </a:spcAft>
                        <a:buNone/>
                      </a:pPr>
                      <a:r>
                        <a:rPr lang="en" sz="1500">
                          <a:latin typeface="Inter"/>
                          <a:ea typeface="Inter"/>
                          <a:cs typeface="Inter"/>
                          <a:sym typeface="Inter"/>
                        </a:rPr>
                        <a:t>SPY</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27.957</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a:ea typeface="Inter"/>
                          <a:cs typeface="Inter"/>
                          <a:sym typeface="Inter"/>
                        </a:rPr>
                        <a:t>AAPL</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8.791</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a:ea typeface="Inter"/>
                          <a:cs typeface="Inter"/>
                          <a:sym typeface="Inter"/>
                        </a:rPr>
                        <a:t>MRNA</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40.322</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a:ea typeface="Inter"/>
                          <a:cs typeface="Inter"/>
                          <a:sym typeface="Inter"/>
                        </a:rPr>
                        <a:t>IBB</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4.93</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a:ea typeface="Inter"/>
                          <a:cs typeface="Inter"/>
                          <a:sym typeface="Inter"/>
                        </a:rPr>
                        <a:t>XLE</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3.72</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a:ea typeface="Inter"/>
                          <a:cs typeface="Inter"/>
                          <a:sym typeface="Inter"/>
                        </a:rPr>
                        <a:t>XLRE</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0.449</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a:ea typeface="Inter"/>
                          <a:cs typeface="Inter"/>
                          <a:sym typeface="Inter"/>
                        </a:rPr>
                        <a:t>XLF</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0.294</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ague Spartan"/>
                <a:ea typeface="League Spartan"/>
                <a:cs typeface="League Spartan"/>
                <a:sym typeface="League Spartan"/>
              </a:rPr>
              <a:t>Results</a:t>
            </a:r>
            <a:endParaRPr b="1">
              <a:latin typeface="League Spartan"/>
              <a:ea typeface="League Spartan"/>
              <a:cs typeface="League Spartan"/>
              <a:sym typeface="League Spartan"/>
            </a:endParaRPr>
          </a:p>
          <a:p>
            <a:pPr indent="0" lvl="0" marL="0" rtl="0" algn="l">
              <a:spcBef>
                <a:spcPts val="0"/>
              </a:spcBef>
              <a:spcAft>
                <a:spcPts val="0"/>
              </a:spcAft>
              <a:buNone/>
            </a:pPr>
            <a:r>
              <a:t/>
            </a:r>
            <a:endParaRPr b="1">
              <a:latin typeface="League Spartan"/>
              <a:ea typeface="League Spartan"/>
              <a:cs typeface="League Spartan"/>
              <a:sym typeface="League Spartan"/>
            </a:endParaRPr>
          </a:p>
        </p:txBody>
      </p:sp>
      <p:sp>
        <p:nvSpPr>
          <p:cNvPr id="284" name="Google Shape;284;p38"/>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85" name="Google Shape;285;p38"/>
          <p:cNvGraphicFramePr/>
          <p:nvPr/>
        </p:nvGraphicFramePr>
        <p:xfrm>
          <a:off x="702400" y="1123875"/>
          <a:ext cx="3000000" cy="3000000"/>
        </p:xfrm>
        <a:graphic>
          <a:graphicData uri="http://schemas.openxmlformats.org/drawingml/2006/table">
            <a:tbl>
              <a:tblPr>
                <a:noFill/>
                <a:tableStyleId>{E1132C63-F64D-4A1B-9B93-EAB0B5EEB960}</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sz="1500">
                          <a:latin typeface="Inter"/>
                          <a:ea typeface="Inter"/>
                          <a:cs typeface="Inter"/>
                          <a:sym typeface="Inter"/>
                        </a:rPr>
                        <a:t>STOCK(MSE)</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c>
                  <a:txBody>
                    <a:bodyPr/>
                    <a:lstStyle/>
                    <a:p>
                      <a:pPr indent="0" lvl="0" marL="0" rtl="0" algn="l">
                        <a:spcBef>
                          <a:spcPts val="0"/>
                        </a:spcBef>
                        <a:spcAft>
                          <a:spcPts val="0"/>
                        </a:spcAft>
                        <a:buNone/>
                      </a:pPr>
                      <a:r>
                        <a:rPr lang="en" sz="1500">
                          <a:latin typeface="Inter"/>
                          <a:ea typeface="Inter"/>
                          <a:cs typeface="Inter"/>
                          <a:sym typeface="Inter"/>
                        </a:rPr>
                        <a:t>LSTM</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c>
                  <a:txBody>
                    <a:bodyPr/>
                    <a:lstStyle/>
                    <a:p>
                      <a:pPr indent="0" lvl="0" marL="0" rtl="0" algn="l">
                        <a:spcBef>
                          <a:spcPts val="0"/>
                        </a:spcBef>
                        <a:spcAft>
                          <a:spcPts val="0"/>
                        </a:spcAft>
                        <a:buNone/>
                      </a:pPr>
                      <a:r>
                        <a:rPr lang="en" sz="1500">
                          <a:latin typeface="Inter"/>
                          <a:ea typeface="Inter"/>
                          <a:cs typeface="Inter"/>
                          <a:sym typeface="Inter"/>
                        </a:rPr>
                        <a:t>ARCH</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c>
                  <a:txBody>
                    <a:bodyPr/>
                    <a:lstStyle/>
                    <a:p>
                      <a:pPr indent="0" lvl="0" marL="0" rtl="0" algn="l">
                        <a:spcBef>
                          <a:spcPts val="0"/>
                        </a:spcBef>
                        <a:spcAft>
                          <a:spcPts val="0"/>
                        </a:spcAft>
                        <a:buNone/>
                      </a:pPr>
                      <a:r>
                        <a:rPr lang="en" sz="1500">
                          <a:latin typeface="Inter"/>
                          <a:ea typeface="Inter"/>
                          <a:cs typeface="Inter"/>
                          <a:sym typeface="Inter"/>
                        </a:rPr>
                        <a:t>ARIMA</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c>
                  <a:txBody>
                    <a:bodyPr/>
                    <a:lstStyle/>
                    <a:p>
                      <a:pPr indent="0" lvl="0" marL="0" rtl="0" algn="l">
                        <a:spcBef>
                          <a:spcPts val="0"/>
                        </a:spcBef>
                        <a:spcAft>
                          <a:spcPts val="0"/>
                        </a:spcAft>
                        <a:buNone/>
                      </a:pPr>
                      <a:r>
                        <a:rPr lang="en" sz="1500">
                          <a:latin typeface="Inter"/>
                          <a:ea typeface="Inter"/>
                          <a:cs typeface="Inter"/>
                          <a:sym typeface="Inter"/>
                        </a:rPr>
                        <a:t>Lin Reg</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solidFill>
                      <a:srgbClr val="FCBF01"/>
                    </a:solidFill>
                  </a:tcPr>
                </a:tc>
              </a:tr>
              <a:tr h="381000">
                <a:tc>
                  <a:txBody>
                    <a:bodyPr/>
                    <a:lstStyle/>
                    <a:p>
                      <a:pPr indent="0" lvl="0" marL="0" rtl="0" algn="l">
                        <a:spcBef>
                          <a:spcPts val="0"/>
                        </a:spcBef>
                        <a:spcAft>
                          <a:spcPts val="0"/>
                        </a:spcAft>
                        <a:buNone/>
                      </a:pPr>
                      <a:r>
                        <a:rPr lang="en" sz="1500">
                          <a:latin typeface="Inter"/>
                          <a:ea typeface="Inter"/>
                          <a:cs typeface="Inter"/>
                          <a:sym typeface="Inter"/>
                        </a:rPr>
                        <a:t>SPY</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27.96</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Inter"/>
                          <a:ea typeface="Inter"/>
                          <a:cs typeface="Inter"/>
                          <a:sym typeface="Inter"/>
                        </a:rPr>
                        <a:t>26.37</a:t>
                      </a:r>
                      <a:endParaRPr b="1"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307.30</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1091.01</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a:ea typeface="Inter"/>
                          <a:cs typeface="Inter"/>
                          <a:sym typeface="Inter"/>
                        </a:rPr>
                        <a:t>IBB</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Inter"/>
                          <a:ea typeface="Inter"/>
                          <a:cs typeface="Inter"/>
                          <a:sym typeface="Inter"/>
                        </a:rPr>
                        <a:t>4.93</a:t>
                      </a:r>
                      <a:endParaRPr b="1"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107.66</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43.55</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340.97</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a:ea typeface="Inter"/>
                          <a:cs typeface="Inter"/>
                          <a:sym typeface="Inter"/>
                        </a:rPr>
                        <a:t>MRNA</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Inter"/>
                          <a:ea typeface="Inter"/>
                          <a:cs typeface="Inter"/>
                          <a:sym typeface="Inter"/>
                        </a:rPr>
                        <a:t>40.32</a:t>
                      </a:r>
                      <a:endParaRPr b="1"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150.03</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563.26</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1227.69</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a:ea typeface="Inter"/>
                          <a:cs typeface="Inter"/>
                          <a:sym typeface="Inter"/>
                        </a:rPr>
                        <a:t>XLE</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Inter"/>
                          <a:ea typeface="Inter"/>
                          <a:cs typeface="Inter"/>
                          <a:sym typeface="Inter"/>
                        </a:rPr>
                        <a:t>3.72</a:t>
                      </a:r>
                      <a:endParaRPr b="1"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619.19</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307.30</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463.74</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a:ea typeface="Inter"/>
                          <a:cs typeface="Inter"/>
                          <a:sym typeface="Inter"/>
                        </a:rPr>
                        <a:t>XLF</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Inter"/>
                          <a:ea typeface="Inter"/>
                          <a:cs typeface="Inter"/>
                          <a:sym typeface="Inter"/>
                        </a:rPr>
                        <a:t>0.29</a:t>
                      </a:r>
                      <a:endParaRPr b="1"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37.46</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2.60</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13.93</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a:ea typeface="Inter"/>
                          <a:cs typeface="Inter"/>
                          <a:sym typeface="Inter"/>
                        </a:rPr>
                        <a:t>XLRE</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Inter"/>
                          <a:ea typeface="Inter"/>
                          <a:cs typeface="Inter"/>
                          <a:sym typeface="Inter"/>
                        </a:rPr>
                        <a:t>0.45</a:t>
                      </a:r>
                      <a:endParaRPr b="1"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2.42</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16.41</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8.48</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a:ea typeface="Inter"/>
                          <a:cs typeface="Inter"/>
                          <a:sym typeface="Inter"/>
                        </a:rPr>
                        <a:t>AAPL</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Inter"/>
                          <a:ea typeface="Inter"/>
                          <a:cs typeface="Inter"/>
                          <a:sym typeface="Inter"/>
                        </a:rPr>
                        <a:t>8.79</a:t>
                      </a:r>
                      <a:endParaRPr b="1"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81.53</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26.37</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a:ea typeface="Inter"/>
                          <a:cs typeface="Inter"/>
                          <a:sym typeface="Inter"/>
                        </a:rPr>
                        <a:t>368.10</a:t>
                      </a:r>
                      <a:endParaRPr sz="1500">
                        <a:latin typeface="Inter"/>
                        <a:ea typeface="Inter"/>
                        <a:cs typeface="Inter"/>
                        <a:sym typeface="Inter"/>
                      </a:endParaRPr>
                    </a:p>
                  </a:txBody>
                  <a:tcPr marT="91425" marB="91425" marR="91425" marL="91425">
                    <a:lnL cap="flat" cmpd="sng" w="19050">
                      <a:solidFill>
                        <a:srgbClr val="FCBF01"/>
                      </a:solidFill>
                      <a:prstDash val="solid"/>
                      <a:round/>
                      <a:headEnd len="sm" w="sm" type="none"/>
                      <a:tailEnd len="sm" w="sm" type="none"/>
                    </a:lnL>
                    <a:lnR cap="flat" cmpd="sng" w="19050">
                      <a:solidFill>
                        <a:srgbClr val="FCBF01"/>
                      </a:solidFill>
                      <a:prstDash val="solid"/>
                      <a:round/>
                      <a:headEnd len="sm" w="sm" type="none"/>
                      <a:tailEnd len="sm" w="sm" type="none"/>
                    </a:lnR>
                    <a:lnT cap="flat" cmpd="sng" w="19050">
                      <a:solidFill>
                        <a:srgbClr val="FCBF01"/>
                      </a:solidFill>
                      <a:prstDash val="solid"/>
                      <a:round/>
                      <a:headEnd len="sm" w="sm" type="none"/>
                      <a:tailEnd len="sm" w="sm" type="none"/>
                    </a:lnT>
                    <a:lnB cap="flat" cmpd="sng" w="19050">
                      <a:solidFill>
                        <a:srgbClr val="FCBF0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9" name="Shape 289"/>
        <p:cNvGrpSpPr/>
        <p:nvPr/>
      </p:nvGrpSpPr>
      <p:grpSpPr>
        <a:xfrm>
          <a:off x="0" y="0"/>
          <a:ext cx="0" cy="0"/>
          <a:chOff x="0" y="0"/>
          <a:chExt cx="0" cy="0"/>
        </a:xfrm>
      </p:grpSpPr>
      <p:sp>
        <p:nvSpPr>
          <p:cNvPr id="290" name="Google Shape;290;p39"/>
          <p:cNvSpPr txBox="1"/>
          <p:nvPr>
            <p:ph type="title"/>
          </p:nvPr>
        </p:nvSpPr>
        <p:spPr>
          <a:xfrm>
            <a:off x="125450" y="204300"/>
            <a:ext cx="58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Conclusion</a:t>
            </a:r>
            <a:endParaRPr b="1" sz="2400">
              <a:solidFill>
                <a:srgbClr val="000000"/>
              </a:solidFill>
              <a:latin typeface="League Spartan"/>
              <a:ea typeface="League Spartan"/>
              <a:cs typeface="League Spartan"/>
              <a:sym typeface="League Spartan"/>
            </a:endParaRPr>
          </a:p>
        </p:txBody>
      </p:sp>
      <p:sp>
        <p:nvSpPr>
          <p:cNvPr id="291" name="Google Shape;291;p39"/>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9"/>
          <p:cNvSpPr txBox="1"/>
          <p:nvPr/>
        </p:nvSpPr>
        <p:spPr>
          <a:xfrm>
            <a:off x="0" y="777000"/>
            <a:ext cx="6977100" cy="457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For SPY, ARCH model has the lowest MSE value of 26.37 for the testing data.</a:t>
            </a:r>
            <a:endParaRPr sz="1800">
              <a:solidFill>
                <a:schemeClr val="dk1"/>
              </a:solidFill>
              <a:highlight>
                <a:schemeClr val="lt1"/>
              </a:highlight>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For the rest of the datasets, the LSTM model has the lowest MSE values for the testing datasets.</a:t>
            </a:r>
            <a:endParaRPr sz="1800">
              <a:solidFill>
                <a:schemeClr val="dk1"/>
              </a:solidFill>
              <a:highlight>
                <a:schemeClr val="lt1"/>
              </a:highlight>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We can conclude that the best method to forecast stock prices in various sectors of SPY would be the LSTM model generally. ARIMA model outperforms ARCH model in most stocks, with the exception of SPY and Moderna.</a:t>
            </a:r>
            <a:endParaRPr sz="1800">
              <a:solidFill>
                <a:schemeClr val="dk1"/>
              </a:solidFill>
              <a:highlight>
                <a:schemeClr val="lt1"/>
              </a:highlight>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highlight>
                  <a:schemeClr val="lt1"/>
                </a:highlight>
                <a:latin typeface="Inter"/>
                <a:ea typeface="Inter"/>
                <a:cs typeface="Inter"/>
                <a:sym typeface="Inter"/>
              </a:rPr>
              <a:t>Next step: Finding out the reason why ARIMA performs better among the traditional methods in the context of </a:t>
            </a:r>
            <a:r>
              <a:rPr lang="en" sz="1800">
                <a:solidFill>
                  <a:schemeClr val="dk1"/>
                </a:solidFill>
                <a:highlight>
                  <a:schemeClr val="lt1"/>
                </a:highlight>
                <a:latin typeface="Inter"/>
                <a:ea typeface="Inter"/>
                <a:cs typeface="Inter"/>
                <a:sym typeface="Inter"/>
              </a:rPr>
              <a:t>predicting</a:t>
            </a:r>
            <a:r>
              <a:rPr lang="en" sz="1800">
                <a:solidFill>
                  <a:schemeClr val="dk1"/>
                </a:solidFill>
                <a:highlight>
                  <a:schemeClr val="lt1"/>
                </a:highlight>
                <a:latin typeface="Inter"/>
                <a:ea typeface="Inter"/>
                <a:cs typeface="Inter"/>
                <a:sym typeface="Inter"/>
              </a:rPr>
              <a:t> stock prices.</a:t>
            </a:r>
            <a:endParaRPr sz="1800">
              <a:solidFill>
                <a:schemeClr val="dk1"/>
              </a:solidFill>
              <a:highlight>
                <a:schemeClr val="lt1"/>
              </a:highlight>
              <a:latin typeface="Inter"/>
              <a:ea typeface="Inter"/>
              <a:cs typeface="Inter"/>
              <a:sym typeface="Inter"/>
            </a:endParaRPr>
          </a:p>
        </p:txBody>
      </p:sp>
      <p:sp>
        <p:nvSpPr>
          <p:cNvPr id="293" name="Google Shape;293;p39"/>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2700400" y="88800"/>
            <a:ext cx="2379699" cy="1338576"/>
          </a:xfrm>
          <a:prstGeom prst="rect">
            <a:avLst/>
          </a:prstGeom>
          <a:noFill/>
          <a:ln>
            <a:noFill/>
          </a:ln>
        </p:spPr>
      </p:pic>
      <p:sp>
        <p:nvSpPr>
          <p:cNvPr id="71" name="Google Shape;71;p15"/>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Metric - MSE</a:t>
            </a:r>
            <a:endParaRPr b="1" sz="2400">
              <a:solidFill>
                <a:srgbClr val="000000"/>
              </a:solidFill>
              <a:latin typeface="League Spartan"/>
              <a:ea typeface="League Spartan"/>
              <a:cs typeface="League Spartan"/>
              <a:sym typeface="League Spartan"/>
            </a:endParaRPr>
          </a:p>
        </p:txBody>
      </p:sp>
      <p:sp>
        <p:nvSpPr>
          <p:cNvPr id="72" name="Google Shape;72;p15"/>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635000" y="1207700"/>
            <a:ext cx="4445100" cy="457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Inter"/>
              <a:buChar char="●"/>
            </a:pPr>
            <a:r>
              <a:rPr lang="en" sz="1600">
                <a:latin typeface="Inter"/>
                <a:ea typeface="Inter"/>
                <a:cs typeface="Inter"/>
                <a:sym typeface="Inter"/>
              </a:rPr>
              <a:t>MSE (Mean Squared Error) measures the difference between the predicted and actual stock prices</a:t>
            </a:r>
            <a:endParaRPr sz="1600">
              <a:latin typeface="Inter"/>
              <a:ea typeface="Inter"/>
              <a:cs typeface="Inter"/>
              <a:sym typeface="Inter"/>
            </a:endParaRPr>
          </a:p>
          <a:p>
            <a:pPr indent="-330200" lvl="0" marL="457200" rtl="0" algn="l">
              <a:spcBef>
                <a:spcPts val="0"/>
              </a:spcBef>
              <a:spcAft>
                <a:spcPts val="0"/>
              </a:spcAft>
              <a:buSzPts val="1600"/>
              <a:buFont typeface="Inter"/>
              <a:buChar char="●"/>
            </a:pPr>
            <a:r>
              <a:rPr lang="en" sz="1600">
                <a:latin typeface="Inter"/>
                <a:ea typeface="Inter"/>
                <a:cs typeface="Inter"/>
                <a:sym typeface="Inter"/>
              </a:rPr>
              <a:t>Calculation: </a:t>
            </a:r>
            <a:r>
              <a:rPr lang="en" sz="1600">
                <a:solidFill>
                  <a:schemeClr val="dk1"/>
                </a:solidFill>
                <a:latin typeface="Inter"/>
                <a:ea typeface="Inter"/>
                <a:cs typeface="Inter"/>
                <a:sym typeface="Inter"/>
              </a:rPr>
              <a:t>MSE is calculated by averaging the squared difference between predicted and actual values</a:t>
            </a:r>
            <a:endParaRPr sz="1600">
              <a:solidFill>
                <a:schemeClr val="dk1"/>
              </a:solidFill>
              <a:latin typeface="Inter"/>
              <a:ea typeface="Inter"/>
              <a:cs typeface="Inter"/>
              <a:sym typeface="Inter"/>
            </a:endParaRPr>
          </a:p>
          <a:p>
            <a:pPr indent="-330200" lvl="0" marL="4572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Interpretation: Lower MSE values indicate a better fit of the model to the data</a:t>
            </a:r>
            <a:endParaRPr sz="1600">
              <a:solidFill>
                <a:schemeClr val="dk1"/>
              </a:solidFill>
              <a:latin typeface="Inter"/>
              <a:ea typeface="Inter"/>
              <a:cs typeface="Inter"/>
              <a:sym typeface="Inter"/>
            </a:endParaRPr>
          </a:p>
        </p:txBody>
      </p:sp>
      <p:sp>
        <p:nvSpPr>
          <p:cNvPr id="74" name="Google Shape;74;p15"/>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pic>
        <p:nvPicPr>
          <p:cNvPr id="75" name="Google Shape;75;p15"/>
          <p:cNvPicPr preferRelativeResize="0"/>
          <p:nvPr/>
        </p:nvPicPr>
        <p:blipFill>
          <a:blip r:embed="rId5">
            <a:alphaModFix/>
          </a:blip>
          <a:stretch>
            <a:fillRect/>
          </a:stretch>
        </p:blipFill>
        <p:spPr>
          <a:xfrm>
            <a:off x="5334000" y="0"/>
            <a:ext cx="3810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635000" y="167425"/>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Metric - MAE, MAPE</a:t>
            </a:r>
            <a:endParaRPr b="1" sz="2400">
              <a:solidFill>
                <a:srgbClr val="000000"/>
              </a:solidFill>
              <a:latin typeface="League Spartan"/>
              <a:ea typeface="League Spartan"/>
              <a:cs typeface="League Spartan"/>
              <a:sym typeface="League Spartan"/>
            </a:endParaRPr>
          </a:p>
        </p:txBody>
      </p:sp>
      <p:sp>
        <p:nvSpPr>
          <p:cNvPr id="81" name="Google Shape;81;p16"/>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670250" y="620500"/>
            <a:ext cx="4374600" cy="817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MAE(Mean absolute Error) measures the average size of the mistakes in a collection of predictions, without taking their direction into account.</a:t>
            </a:r>
            <a:endParaRPr sz="1600">
              <a:solidFill>
                <a:schemeClr val="dk1"/>
              </a:solidFill>
              <a:latin typeface="Inter"/>
              <a:ea typeface="Inter"/>
              <a:cs typeface="Inter"/>
              <a:sym typeface="Inter"/>
            </a:endParaRPr>
          </a:p>
          <a:p>
            <a:pPr indent="-330200" lvl="1" marL="9144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It is measured as the average absolute difference between the predicted values and the actual values.</a:t>
            </a:r>
            <a:endParaRPr sz="1600">
              <a:solidFill>
                <a:schemeClr val="dk1"/>
              </a:solidFill>
              <a:latin typeface="Inter"/>
              <a:ea typeface="Inter"/>
              <a:cs typeface="Inter"/>
              <a:sym typeface="Inter"/>
            </a:endParaRPr>
          </a:p>
          <a:p>
            <a:pPr indent="-330200" lvl="0" marL="4572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MAPE(Mean absolute percentage </a:t>
            </a:r>
            <a:r>
              <a:rPr lang="en" sz="1600">
                <a:solidFill>
                  <a:schemeClr val="dk1"/>
                </a:solidFill>
                <a:latin typeface="Inter"/>
                <a:ea typeface="Inter"/>
                <a:cs typeface="Inter"/>
                <a:sym typeface="Inter"/>
              </a:rPr>
              <a:t>error</a:t>
            </a:r>
            <a:r>
              <a:rPr lang="en" sz="1600">
                <a:solidFill>
                  <a:schemeClr val="dk1"/>
                </a:solidFill>
                <a:latin typeface="Inter"/>
                <a:ea typeface="Inter"/>
                <a:cs typeface="Inter"/>
                <a:sym typeface="Inter"/>
              </a:rPr>
              <a:t>)  is the percentage equivalent of mean absolute error. </a:t>
            </a:r>
            <a:endParaRPr sz="1600">
              <a:solidFill>
                <a:schemeClr val="dk1"/>
              </a:solidFill>
              <a:latin typeface="Inter"/>
              <a:ea typeface="Inter"/>
              <a:cs typeface="Inter"/>
              <a:sym typeface="Inter"/>
            </a:endParaRPr>
          </a:p>
          <a:p>
            <a:pPr indent="-330200" lvl="1" marL="9144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It measures the average magnitude of error produced by a model, or how far off predictions are on average.</a:t>
            </a:r>
            <a:endParaRPr sz="1600">
              <a:solidFill>
                <a:schemeClr val="dk1"/>
              </a:solidFill>
              <a:latin typeface="Inter"/>
              <a:ea typeface="Inter"/>
              <a:cs typeface="Inter"/>
              <a:sym typeface="Inter"/>
            </a:endParaRPr>
          </a:p>
          <a:p>
            <a:pPr indent="-330200" lvl="0" marL="4572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We decided to use MSE as our baseline metric to determine the results of our findings. </a:t>
            </a:r>
            <a:endParaRPr sz="1600">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p:txBody>
      </p:sp>
      <p:sp>
        <p:nvSpPr>
          <p:cNvPr id="83" name="Google Shape;83;p16"/>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pic>
        <p:nvPicPr>
          <p:cNvPr id="84" name="Google Shape;84;p16"/>
          <p:cNvPicPr preferRelativeResize="0"/>
          <p:nvPr/>
        </p:nvPicPr>
        <p:blipFill>
          <a:blip r:embed="rId4">
            <a:alphaModFix/>
          </a:blip>
          <a:stretch>
            <a:fillRect/>
          </a:stretch>
        </p:blipFill>
        <p:spPr>
          <a:xfrm>
            <a:off x="6140380" y="167425"/>
            <a:ext cx="3003620" cy="1037900"/>
          </a:xfrm>
          <a:prstGeom prst="rect">
            <a:avLst/>
          </a:prstGeom>
          <a:noFill/>
          <a:ln>
            <a:noFill/>
          </a:ln>
        </p:spPr>
      </p:pic>
      <p:pic>
        <p:nvPicPr>
          <p:cNvPr id="85" name="Google Shape;85;p16"/>
          <p:cNvPicPr preferRelativeResize="0"/>
          <p:nvPr/>
        </p:nvPicPr>
        <p:blipFill>
          <a:blip r:embed="rId5">
            <a:alphaModFix/>
          </a:blip>
          <a:stretch>
            <a:fillRect/>
          </a:stretch>
        </p:blipFill>
        <p:spPr>
          <a:xfrm>
            <a:off x="5547817" y="1106375"/>
            <a:ext cx="3596183" cy="1037912"/>
          </a:xfrm>
          <a:prstGeom prst="rect">
            <a:avLst/>
          </a:prstGeom>
          <a:noFill/>
          <a:ln>
            <a:noFill/>
          </a:ln>
        </p:spPr>
      </p:pic>
      <p:sp>
        <p:nvSpPr>
          <p:cNvPr id="86" name="Google Shape;86;p16"/>
          <p:cNvSpPr txBox="1"/>
          <p:nvPr/>
        </p:nvSpPr>
        <p:spPr>
          <a:xfrm>
            <a:off x="5397675" y="2144275"/>
            <a:ext cx="36333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Reasons for using MSE</a:t>
            </a:r>
            <a:endParaRPr sz="1600">
              <a:solidFill>
                <a:schemeClr val="dk1"/>
              </a:solidFill>
              <a:latin typeface="Inter"/>
              <a:ea typeface="Inter"/>
              <a:cs typeface="Inter"/>
              <a:sym typeface="Inter"/>
            </a:endParaRPr>
          </a:p>
          <a:p>
            <a:pPr indent="-330200" lvl="1" marL="9144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It penalizes large errors more heavily than small errors</a:t>
            </a:r>
            <a:endParaRPr sz="1600">
              <a:solidFill>
                <a:schemeClr val="dk1"/>
              </a:solidFill>
              <a:latin typeface="Inter"/>
              <a:ea typeface="Inter"/>
              <a:cs typeface="Inter"/>
              <a:sym typeface="Inter"/>
            </a:endParaRPr>
          </a:p>
          <a:p>
            <a:pPr indent="-330200" lvl="1" marL="9144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It’s a well-understood and widely-used metric in statistical analysis</a:t>
            </a:r>
            <a:endParaRPr sz="1600">
              <a:solidFill>
                <a:schemeClr val="dk1"/>
              </a:solidFill>
              <a:latin typeface="Inter"/>
              <a:ea typeface="Inter"/>
              <a:cs typeface="Inter"/>
              <a:sym typeface="Inter"/>
            </a:endParaRPr>
          </a:p>
          <a:p>
            <a:pPr indent="-330200" lvl="1" marL="9144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Also most commonly used to </a:t>
            </a:r>
            <a:r>
              <a:rPr lang="en" sz="1600">
                <a:solidFill>
                  <a:schemeClr val="dk1"/>
                </a:solidFill>
                <a:latin typeface="Inter"/>
                <a:ea typeface="Inter"/>
                <a:cs typeface="Inter"/>
                <a:sym typeface="Inter"/>
              </a:rPr>
              <a:t>evaluate</a:t>
            </a:r>
            <a:r>
              <a:rPr lang="en" sz="1600">
                <a:solidFill>
                  <a:schemeClr val="dk1"/>
                </a:solidFill>
                <a:latin typeface="Inter"/>
                <a:ea typeface="Inter"/>
                <a:cs typeface="Inter"/>
                <a:sym typeface="Inter"/>
              </a:rPr>
              <a:t> the quality of a forecasting model or predictor</a:t>
            </a:r>
            <a:endParaRPr sz="1600">
              <a:solidFill>
                <a:schemeClr val="dk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635000" y="2043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Traditional Models</a:t>
            </a:r>
            <a:endParaRPr b="1" sz="2400">
              <a:solidFill>
                <a:srgbClr val="000000"/>
              </a:solidFill>
              <a:latin typeface="League Spartan"/>
              <a:ea typeface="League Spartan"/>
              <a:cs typeface="League Spartan"/>
              <a:sym typeface="League Spartan"/>
            </a:endParaRPr>
          </a:p>
        </p:txBody>
      </p:sp>
      <p:sp>
        <p:nvSpPr>
          <p:cNvPr id="92" name="Google Shape;92;p17"/>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635000" y="777000"/>
            <a:ext cx="4445100" cy="457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Inter"/>
              <a:buChar char="●"/>
            </a:pPr>
            <a:r>
              <a:rPr lang="en" sz="1800">
                <a:latin typeface="Inter"/>
                <a:ea typeface="Inter"/>
                <a:cs typeface="Inter"/>
                <a:sym typeface="Inter"/>
              </a:rPr>
              <a:t>Linear Regression model: the relationship between the dependent variable and one or more independent variables is assumed to be linear.</a:t>
            </a:r>
            <a:endParaRPr sz="1800">
              <a:latin typeface="Inter"/>
              <a:ea typeface="Inter"/>
              <a:cs typeface="Inter"/>
              <a:sym typeface="Inter"/>
            </a:endParaRPr>
          </a:p>
          <a:p>
            <a:pPr indent="-342900" lvl="0" marL="457200" rtl="0" algn="l">
              <a:spcBef>
                <a:spcPts val="0"/>
              </a:spcBef>
              <a:spcAft>
                <a:spcPts val="0"/>
              </a:spcAft>
              <a:buSzPts val="1800"/>
              <a:buFont typeface="Inter"/>
              <a:buChar char="●"/>
            </a:pPr>
            <a:r>
              <a:rPr lang="en" sz="1800">
                <a:latin typeface="Inter"/>
                <a:ea typeface="Inter"/>
                <a:cs typeface="Inter"/>
                <a:sym typeface="Inter"/>
              </a:rPr>
              <a:t>ARIMA model: relies on identifying patterns in the data to make forecasts.</a:t>
            </a:r>
            <a:endParaRPr sz="1800">
              <a:latin typeface="Inter"/>
              <a:ea typeface="Inter"/>
              <a:cs typeface="Inter"/>
              <a:sym typeface="Inter"/>
            </a:endParaRPr>
          </a:p>
          <a:p>
            <a:pPr indent="-342900" lvl="0" marL="457200" rtl="0" algn="l">
              <a:spcBef>
                <a:spcPts val="0"/>
              </a:spcBef>
              <a:spcAft>
                <a:spcPts val="0"/>
              </a:spcAft>
              <a:buSzPts val="1800"/>
              <a:buFont typeface="Inter"/>
              <a:buChar char="●"/>
            </a:pPr>
            <a:r>
              <a:rPr lang="en" sz="1800">
                <a:latin typeface="Inter"/>
                <a:ea typeface="Inter"/>
                <a:cs typeface="Inter"/>
                <a:sym typeface="Inter"/>
              </a:rPr>
              <a:t>ARCH model: focuses on capturing the volatility of the data</a:t>
            </a:r>
            <a:r>
              <a:rPr lang="en" sz="1800">
                <a:latin typeface="Inter"/>
                <a:ea typeface="Inter"/>
                <a:cs typeface="Inter"/>
                <a:sym typeface="Inter"/>
              </a:rPr>
              <a:t>.</a:t>
            </a:r>
            <a:endParaRPr sz="1800">
              <a:latin typeface="Inter"/>
              <a:ea typeface="Inter"/>
              <a:cs typeface="Inter"/>
              <a:sym typeface="Inter"/>
            </a:endParaRPr>
          </a:p>
        </p:txBody>
      </p:sp>
      <p:pic>
        <p:nvPicPr>
          <p:cNvPr id="94" name="Google Shape;94;p17"/>
          <p:cNvPicPr preferRelativeResize="0"/>
          <p:nvPr/>
        </p:nvPicPr>
        <p:blipFill>
          <a:blip r:embed="rId3">
            <a:alphaModFix/>
          </a:blip>
          <a:stretch>
            <a:fillRect/>
          </a:stretch>
        </p:blipFill>
        <p:spPr>
          <a:xfrm>
            <a:off x="5334000" y="0"/>
            <a:ext cx="3810000" cy="5143500"/>
          </a:xfrm>
          <a:prstGeom prst="rect">
            <a:avLst/>
          </a:prstGeom>
          <a:noFill/>
          <a:ln>
            <a:noFill/>
          </a:ln>
        </p:spPr>
      </p:pic>
      <p:sp>
        <p:nvSpPr>
          <p:cNvPr id="95" name="Google Shape;95;p17"/>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416225" y="2109400"/>
            <a:ext cx="7493694" cy="3173800"/>
          </a:xfrm>
          <a:prstGeom prst="rect">
            <a:avLst/>
          </a:prstGeom>
          <a:noFill/>
          <a:ln>
            <a:noFill/>
          </a:ln>
        </p:spPr>
      </p:pic>
      <p:sp>
        <p:nvSpPr>
          <p:cNvPr id="101" name="Google Shape;101;p18"/>
          <p:cNvSpPr txBox="1"/>
          <p:nvPr>
            <p:ph type="title"/>
          </p:nvPr>
        </p:nvSpPr>
        <p:spPr>
          <a:xfrm>
            <a:off x="635000" y="425825"/>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Machine Learning Methods</a:t>
            </a:r>
            <a:endParaRPr b="1" sz="2400">
              <a:solidFill>
                <a:srgbClr val="000000"/>
              </a:solidFill>
              <a:latin typeface="League Spartan"/>
              <a:ea typeface="League Spartan"/>
              <a:cs typeface="League Spartan"/>
              <a:sym typeface="League Spartan"/>
            </a:endParaRPr>
          </a:p>
        </p:txBody>
      </p:sp>
      <p:sp>
        <p:nvSpPr>
          <p:cNvPr id="102" name="Google Shape;102;p18"/>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nvSpPr>
        <p:spPr>
          <a:xfrm>
            <a:off x="587700" y="998525"/>
            <a:ext cx="7968600" cy="108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Inter"/>
              <a:buChar char="●"/>
            </a:pPr>
            <a:r>
              <a:rPr lang="en" sz="1800">
                <a:latin typeface="Inter"/>
                <a:ea typeface="Inter"/>
                <a:cs typeface="Inter"/>
                <a:sym typeface="Inter"/>
              </a:rPr>
              <a:t>Long Short-Term Memory (LSTM) : Allows certain information to be added or removed from the cell state and is regulated by gates. Instead of removing all the data, certain features are targeted and allow better prediction of the data</a:t>
            </a:r>
            <a:endParaRPr sz="1800">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sp>
        <p:nvSpPr>
          <p:cNvPr id="104" name="Google Shape;104;p18"/>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5334000" y="0"/>
            <a:ext cx="3810000" cy="5143500"/>
          </a:xfrm>
          <a:prstGeom prst="rect">
            <a:avLst/>
          </a:prstGeom>
          <a:noFill/>
          <a:ln>
            <a:noFill/>
          </a:ln>
        </p:spPr>
      </p:pic>
      <p:sp>
        <p:nvSpPr>
          <p:cNvPr id="110" name="Google Shape;110;p19"/>
          <p:cNvSpPr txBox="1"/>
          <p:nvPr>
            <p:ph type="title"/>
          </p:nvPr>
        </p:nvSpPr>
        <p:spPr>
          <a:xfrm>
            <a:off x="125450" y="204300"/>
            <a:ext cx="58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Data Summary</a:t>
            </a:r>
            <a:endParaRPr b="1" sz="2400">
              <a:solidFill>
                <a:srgbClr val="000000"/>
              </a:solidFill>
              <a:latin typeface="League Spartan"/>
              <a:ea typeface="League Spartan"/>
              <a:cs typeface="League Spartan"/>
              <a:sym typeface="League Spartan"/>
            </a:endParaRPr>
          </a:p>
        </p:txBody>
      </p:sp>
      <p:sp>
        <p:nvSpPr>
          <p:cNvPr id="111" name="Google Shape;111;p19"/>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nvSpPr>
        <p:spPr>
          <a:xfrm>
            <a:off x="635000" y="777000"/>
            <a:ext cx="4698900" cy="457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SPY</a:t>
            </a:r>
            <a:endParaRPr sz="1800">
              <a:solidFill>
                <a:schemeClr val="dk1"/>
              </a:solidFill>
              <a:highlight>
                <a:srgbClr val="FFFFFF"/>
              </a:highlight>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Biotech companies:</a:t>
            </a:r>
            <a:endParaRPr sz="1800">
              <a:solidFill>
                <a:schemeClr val="dk1"/>
              </a:solidFill>
              <a:highlight>
                <a:srgbClr val="FFFFFF"/>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Shares Biotechnology (IBB)</a:t>
            </a:r>
            <a:endParaRPr sz="1800">
              <a:solidFill>
                <a:schemeClr val="dk1"/>
              </a:solidFill>
              <a:highlight>
                <a:srgbClr val="FFFFFF"/>
              </a:highlight>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Moderna (MRNA)</a:t>
            </a:r>
            <a:endParaRPr sz="1800">
              <a:solidFill>
                <a:schemeClr val="dk1"/>
              </a:solidFill>
              <a:highlight>
                <a:srgbClr val="FFFFFF"/>
              </a:highlight>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Energy sector (XLE)</a:t>
            </a:r>
            <a:endParaRPr sz="1800">
              <a:solidFill>
                <a:schemeClr val="dk1"/>
              </a:solidFill>
              <a:highlight>
                <a:srgbClr val="FFFFFF"/>
              </a:highlight>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Financial sector (XLF)</a:t>
            </a:r>
            <a:endParaRPr sz="1800">
              <a:solidFill>
                <a:schemeClr val="dk1"/>
              </a:solidFill>
              <a:highlight>
                <a:srgbClr val="FFFFFF"/>
              </a:highlight>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Real Estate sector (XLRE)</a:t>
            </a:r>
            <a:endParaRPr sz="1800">
              <a:solidFill>
                <a:schemeClr val="dk1"/>
              </a:solidFill>
              <a:highlight>
                <a:srgbClr val="FFFFFF"/>
              </a:highlight>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Large Market Cap Tech company: Apple (AAPL)</a:t>
            </a:r>
            <a:endParaRPr sz="1800">
              <a:solidFill>
                <a:schemeClr val="dk1"/>
              </a:solidFill>
              <a:highlight>
                <a:srgbClr val="FFFFFF"/>
              </a:highlight>
              <a:latin typeface="Inter"/>
              <a:ea typeface="Inter"/>
              <a:cs typeface="Inter"/>
              <a:sym typeface="Inter"/>
            </a:endParaRPr>
          </a:p>
        </p:txBody>
      </p:sp>
      <p:sp>
        <p:nvSpPr>
          <p:cNvPr id="113" name="Google Shape;113;p19"/>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3846925" y="1922400"/>
            <a:ext cx="5297075" cy="3160625"/>
          </a:xfrm>
          <a:prstGeom prst="rect">
            <a:avLst/>
          </a:prstGeom>
          <a:noFill/>
          <a:ln>
            <a:noFill/>
          </a:ln>
        </p:spPr>
      </p:pic>
      <p:sp>
        <p:nvSpPr>
          <p:cNvPr id="119" name="Google Shape;119;p20"/>
          <p:cNvSpPr txBox="1"/>
          <p:nvPr>
            <p:ph type="title"/>
          </p:nvPr>
        </p:nvSpPr>
        <p:spPr>
          <a:xfrm>
            <a:off x="125450" y="204300"/>
            <a:ext cx="58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Traditional Models-Linear Regression</a:t>
            </a:r>
            <a:endParaRPr b="1" sz="2400">
              <a:solidFill>
                <a:srgbClr val="000000"/>
              </a:solidFill>
              <a:latin typeface="League Spartan"/>
              <a:ea typeface="League Spartan"/>
              <a:cs typeface="League Spartan"/>
              <a:sym typeface="League Spartan"/>
            </a:endParaRPr>
          </a:p>
        </p:txBody>
      </p:sp>
      <p:sp>
        <p:nvSpPr>
          <p:cNvPr id="120" name="Google Shape;120;p20"/>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nvSpPr>
        <p:spPr>
          <a:xfrm>
            <a:off x="125450" y="777000"/>
            <a:ext cx="4816200" cy="457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Inter"/>
              <a:buChar char="●"/>
            </a:pPr>
            <a:r>
              <a:rPr lang="en" sz="1800">
                <a:solidFill>
                  <a:schemeClr val="dk1"/>
                </a:solidFill>
                <a:highlight>
                  <a:srgbClr val="FFFFFF"/>
                </a:highlight>
                <a:latin typeface="Inter"/>
                <a:ea typeface="Inter"/>
                <a:cs typeface="Inter"/>
                <a:sym typeface="Inter"/>
              </a:rPr>
              <a:t>The relationship between the dependent variable (Close stock price) and the independent variable (Date) is assumed to be linear.</a:t>
            </a:r>
            <a:endParaRPr sz="2400">
              <a:solidFill>
                <a:schemeClr val="dk1"/>
              </a:solidFill>
              <a:highlight>
                <a:srgbClr val="FFFFFF"/>
              </a:highlight>
              <a:latin typeface="Inter"/>
              <a:ea typeface="Inter"/>
              <a:cs typeface="Inter"/>
              <a:sym typeface="Inter"/>
            </a:endParaRPr>
          </a:p>
        </p:txBody>
      </p:sp>
      <p:sp>
        <p:nvSpPr>
          <p:cNvPr id="122" name="Google Shape;122;p20"/>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4624550" y="2691800"/>
            <a:ext cx="4379576" cy="2450287"/>
          </a:xfrm>
          <a:prstGeom prst="rect">
            <a:avLst/>
          </a:prstGeom>
          <a:noFill/>
          <a:ln>
            <a:noFill/>
          </a:ln>
        </p:spPr>
      </p:pic>
      <p:pic>
        <p:nvPicPr>
          <p:cNvPr id="128" name="Google Shape;128;p21"/>
          <p:cNvPicPr preferRelativeResize="0"/>
          <p:nvPr/>
        </p:nvPicPr>
        <p:blipFill rotWithShape="1">
          <a:blip r:embed="rId4">
            <a:alphaModFix/>
          </a:blip>
          <a:srcRect b="0" l="0" r="3157" t="4315"/>
          <a:stretch/>
        </p:blipFill>
        <p:spPr>
          <a:xfrm>
            <a:off x="4422050" y="204300"/>
            <a:ext cx="4379576" cy="2561774"/>
          </a:xfrm>
          <a:prstGeom prst="rect">
            <a:avLst/>
          </a:prstGeom>
          <a:noFill/>
          <a:ln>
            <a:noFill/>
          </a:ln>
        </p:spPr>
      </p:pic>
      <p:sp>
        <p:nvSpPr>
          <p:cNvPr id="129" name="Google Shape;129;p21"/>
          <p:cNvSpPr txBox="1"/>
          <p:nvPr>
            <p:ph type="title"/>
          </p:nvPr>
        </p:nvSpPr>
        <p:spPr>
          <a:xfrm>
            <a:off x="125450" y="204300"/>
            <a:ext cx="58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Linear Regression-SPY</a:t>
            </a:r>
            <a:endParaRPr b="1" sz="2400">
              <a:solidFill>
                <a:srgbClr val="000000"/>
              </a:solidFill>
              <a:latin typeface="League Spartan"/>
              <a:ea typeface="League Spartan"/>
              <a:cs typeface="League Spartan"/>
              <a:sym typeface="League Spartan"/>
            </a:endParaRPr>
          </a:p>
        </p:txBody>
      </p:sp>
      <p:sp>
        <p:nvSpPr>
          <p:cNvPr id="130" name="Google Shape;130;p21"/>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125450" y="777000"/>
            <a:ext cx="4296600" cy="457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Fitted model: </a:t>
            </a:r>
            <a:endParaRPr sz="1800">
              <a:solidFill>
                <a:schemeClr val="dk1"/>
              </a:solidFill>
              <a:highlight>
                <a:srgbClr val="FFFFFF"/>
              </a:highlight>
              <a:latin typeface="Inter"/>
              <a:ea typeface="Inter"/>
              <a:cs typeface="Inter"/>
              <a:sym typeface="Inter"/>
            </a:endParaRPr>
          </a:p>
          <a:p>
            <a:pPr indent="0" lvl="0" marL="457200" rtl="0" algn="l">
              <a:spcBef>
                <a:spcPts val="0"/>
              </a:spcBef>
              <a:spcAft>
                <a:spcPts val="0"/>
              </a:spcAft>
              <a:buNone/>
            </a:pPr>
            <a:r>
              <a:rPr lang="en" sz="1800">
                <a:solidFill>
                  <a:schemeClr val="dk1"/>
                </a:solidFill>
                <a:highlight>
                  <a:srgbClr val="FFFFFF"/>
                </a:highlight>
                <a:latin typeface="Inter"/>
                <a:ea typeface="Inter"/>
                <a:cs typeface="Inter"/>
                <a:sym typeface="Inter"/>
              </a:rPr>
              <a:t>Estimated Close Stock Price = 428.15 - 0.27 * Date </a:t>
            </a:r>
            <a:endParaRPr sz="1800">
              <a:solidFill>
                <a:schemeClr val="dk1"/>
              </a:solidFill>
              <a:highlight>
                <a:srgbClr val="FFFFFF"/>
              </a:highlight>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highlight>
                  <a:srgbClr val="FFFFFF"/>
                </a:highlight>
                <a:latin typeface="Inter"/>
                <a:ea typeface="Inter"/>
                <a:cs typeface="Inter"/>
                <a:sym typeface="Inter"/>
              </a:rPr>
              <a:t>MSE for Testing Data: 1091.003</a:t>
            </a:r>
            <a:endParaRPr sz="1800">
              <a:solidFill>
                <a:schemeClr val="dk1"/>
              </a:solidFill>
              <a:highlight>
                <a:srgbClr val="FFFFFF"/>
              </a:highlight>
              <a:latin typeface="Inter"/>
              <a:ea typeface="Inter"/>
              <a:cs typeface="Inter"/>
              <a:sym typeface="Inter"/>
            </a:endParaRPr>
          </a:p>
        </p:txBody>
      </p:sp>
      <p:sp>
        <p:nvSpPr>
          <p:cNvPr id="132" name="Google Shape;132;p21"/>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5">
                  <a:extLst>
                    <a:ext uri="{A12FA001-AC4F-418D-AE19-62706E023703}">
                      <ahyp:hlinkClr val="tx"/>
                    </a:ext>
                  </a:extLst>
                </a:hlinkClick>
              </a:rPr>
              <a:t>Pexels</a:t>
            </a:r>
            <a:endParaRPr sz="800" u="sng">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