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Times New Roman Ultra-Bold" charset="1" panose="02030902070405020303"/>
      <p:regular r:id="rId21"/>
    </p:embeddedFont>
    <p:embeddedFont>
      <p:font typeface="Times New Roman Medium" charset="1" panose="02030502070405020303"/>
      <p:regular r:id="rId22"/>
    </p:embeddedFont>
    <p:embeddedFont>
      <p:font typeface="Times New Roman Bold" charset="1" panose="02030802070405020303"/>
      <p:regular r:id="rId23"/>
    </p:embeddedFont>
    <p:embeddedFont>
      <p:font typeface="Times New Roman" charset="1" panose="020305020704050203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mckinsey.com/frl/media/McKinsey/Locations/Europe%20and%20Middle%20East/France/Our%20Insights/The%20next%20tech%20revolution%20Quantum%20Computing/Quantum-Computing.ashx" TargetMode="External" Type="http://schemas.openxmlformats.org/officeDocument/2006/relationships/hyperlink"/></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40790" y="-171450"/>
            <a:ext cx="212090" cy="5143500"/>
            <a:chOff x="0" y="0"/>
            <a:chExt cx="55859" cy="1354667"/>
          </a:xfrm>
        </p:grpSpPr>
        <p:sp>
          <p:nvSpPr>
            <p:cNvPr name="Freeform 3" id="3"/>
            <p:cNvSpPr/>
            <p:nvPr/>
          </p:nvSpPr>
          <p:spPr>
            <a:xfrm flipH="false" flipV="false" rot="0">
              <a:off x="0" y="0"/>
              <a:ext cx="55859" cy="1354667"/>
            </a:xfrm>
            <a:custGeom>
              <a:avLst/>
              <a:gdLst/>
              <a:ahLst/>
              <a:cxnLst/>
              <a:rect r="r" b="b" t="t" l="l"/>
              <a:pathLst>
                <a:path h="1354667" w="55859">
                  <a:moveTo>
                    <a:pt x="0" y="0"/>
                  </a:moveTo>
                  <a:lnTo>
                    <a:pt x="55859" y="0"/>
                  </a:lnTo>
                  <a:lnTo>
                    <a:pt x="55859" y="1354667"/>
                  </a:lnTo>
                  <a:lnTo>
                    <a:pt x="0" y="1354667"/>
                  </a:lnTo>
                  <a:close/>
                </a:path>
              </a:pathLst>
            </a:custGeom>
            <a:solidFill>
              <a:srgbClr val="F9B314"/>
            </a:solidFill>
          </p:spPr>
        </p:sp>
        <p:sp>
          <p:nvSpPr>
            <p:cNvPr name="TextBox 4" id="4"/>
            <p:cNvSpPr txBox="true"/>
            <p:nvPr/>
          </p:nvSpPr>
          <p:spPr>
            <a:xfrm>
              <a:off x="0" y="-38100"/>
              <a:ext cx="55859" cy="139276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829775" y="3897540"/>
            <a:ext cx="9288593" cy="1557597"/>
          </a:xfrm>
          <a:prstGeom prst="rect">
            <a:avLst/>
          </a:prstGeom>
        </p:spPr>
        <p:txBody>
          <a:bodyPr anchor="t" rtlCol="false" tIns="0" lIns="0" bIns="0" rIns="0">
            <a:spAutoFit/>
          </a:bodyPr>
          <a:lstStyle/>
          <a:p>
            <a:pPr algn="l">
              <a:lnSpc>
                <a:spcPts val="10560"/>
              </a:lnSpc>
            </a:pPr>
            <a:r>
              <a:rPr lang="en-US" b="true" sz="9600">
                <a:solidFill>
                  <a:srgbClr val="1211CA"/>
                </a:solidFill>
                <a:latin typeface="Times New Roman Ultra-Bold"/>
                <a:ea typeface="Times New Roman Ultra-Bold"/>
                <a:cs typeface="Times New Roman Ultra-Bold"/>
                <a:sym typeface="Times New Roman Ultra-Bold"/>
              </a:rPr>
              <a:t>QUANTUM</a:t>
            </a:r>
          </a:p>
        </p:txBody>
      </p:sp>
      <p:sp>
        <p:nvSpPr>
          <p:cNvPr name="TextBox 6" id="6"/>
          <p:cNvSpPr txBox="true"/>
          <p:nvPr/>
        </p:nvSpPr>
        <p:spPr>
          <a:xfrm rot="0">
            <a:off x="2829775" y="5048250"/>
            <a:ext cx="9288593" cy="1609031"/>
          </a:xfrm>
          <a:prstGeom prst="rect">
            <a:avLst/>
          </a:prstGeom>
        </p:spPr>
        <p:txBody>
          <a:bodyPr anchor="t" rtlCol="false" tIns="0" lIns="0" bIns="0" rIns="0">
            <a:spAutoFit/>
          </a:bodyPr>
          <a:lstStyle/>
          <a:p>
            <a:pPr algn="l">
              <a:lnSpc>
                <a:spcPts val="10889"/>
              </a:lnSpc>
            </a:pPr>
            <a:r>
              <a:rPr lang="en-US" b="true" sz="9899">
                <a:solidFill>
                  <a:srgbClr val="F9B314"/>
                </a:solidFill>
                <a:latin typeface="Times New Roman Ultra-Bold"/>
                <a:ea typeface="Times New Roman Ultra-Bold"/>
                <a:cs typeface="Times New Roman Ultra-Bold"/>
                <a:sym typeface="Times New Roman Ultra-Bold"/>
              </a:rPr>
              <a:t>COMPUTING</a:t>
            </a:r>
          </a:p>
        </p:txBody>
      </p:sp>
      <p:sp>
        <p:nvSpPr>
          <p:cNvPr name="TextBox 7" id="7"/>
          <p:cNvSpPr txBox="true"/>
          <p:nvPr/>
        </p:nvSpPr>
        <p:spPr>
          <a:xfrm rot="0">
            <a:off x="2829775" y="6545579"/>
            <a:ext cx="12407371" cy="512445"/>
          </a:xfrm>
          <a:prstGeom prst="rect">
            <a:avLst/>
          </a:prstGeom>
        </p:spPr>
        <p:txBody>
          <a:bodyPr anchor="t" rtlCol="false" tIns="0" lIns="0" bIns="0" rIns="0">
            <a:spAutoFit/>
          </a:bodyPr>
          <a:lstStyle/>
          <a:p>
            <a:pPr algn="l">
              <a:lnSpc>
                <a:spcPts val="3780"/>
              </a:lnSpc>
            </a:pPr>
            <a:r>
              <a:rPr lang="en-US" b="true" sz="2700" spc="928">
                <a:solidFill>
                  <a:srgbClr val="101010"/>
                </a:solidFill>
                <a:latin typeface="Times New Roman Medium"/>
                <a:ea typeface="Times New Roman Medium"/>
                <a:cs typeface="Times New Roman Medium"/>
                <a:sym typeface="Times New Roman Medium"/>
              </a:rPr>
              <a:t>FUNDAMENTALS-APPLICATIONS-USECASES</a:t>
            </a:r>
          </a:p>
        </p:txBody>
      </p:sp>
      <p:grpSp>
        <p:nvGrpSpPr>
          <p:cNvPr name="Group 8" id="8"/>
          <p:cNvGrpSpPr/>
          <p:nvPr/>
        </p:nvGrpSpPr>
        <p:grpSpPr>
          <a:xfrm rot="0">
            <a:off x="16362169" y="437873"/>
            <a:ext cx="2758345" cy="245871"/>
            <a:chOff x="0" y="0"/>
            <a:chExt cx="726478" cy="64756"/>
          </a:xfrm>
        </p:grpSpPr>
        <p:sp>
          <p:nvSpPr>
            <p:cNvPr name="Freeform 9" id="9"/>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10" id="10"/>
            <p:cNvSpPr txBox="true"/>
            <p:nvPr/>
          </p:nvSpPr>
          <p:spPr>
            <a:xfrm>
              <a:off x="0" y="-76200"/>
              <a:ext cx="726478" cy="140956"/>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7081534" y="9124892"/>
            <a:ext cx="177766" cy="266816"/>
          </a:xfrm>
          <a:custGeom>
            <a:avLst/>
            <a:gdLst/>
            <a:ahLst/>
            <a:cxnLst/>
            <a:rect r="r" b="b" t="t" l="l"/>
            <a:pathLst>
              <a:path h="266816" w="177766">
                <a:moveTo>
                  <a:pt x="0" y="0"/>
                </a:moveTo>
                <a:lnTo>
                  <a:pt x="177766" y="0"/>
                </a:lnTo>
                <a:lnTo>
                  <a:pt x="177766" y="266816"/>
                </a:lnTo>
                <a:lnTo>
                  <a:pt x="0" y="2668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6903768" y="9124892"/>
            <a:ext cx="177766" cy="266816"/>
          </a:xfrm>
          <a:custGeom>
            <a:avLst/>
            <a:gdLst/>
            <a:ahLst/>
            <a:cxnLst/>
            <a:rect r="r" b="b" t="t" l="l"/>
            <a:pathLst>
              <a:path h="266816" w="177766">
                <a:moveTo>
                  <a:pt x="0" y="0"/>
                </a:moveTo>
                <a:lnTo>
                  <a:pt x="177766" y="0"/>
                </a:lnTo>
                <a:lnTo>
                  <a:pt x="177766" y="266816"/>
                </a:lnTo>
                <a:lnTo>
                  <a:pt x="0" y="2668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726002" y="9124892"/>
            <a:ext cx="177766" cy="266816"/>
          </a:xfrm>
          <a:custGeom>
            <a:avLst/>
            <a:gdLst/>
            <a:ahLst/>
            <a:cxnLst/>
            <a:rect r="r" b="b" t="t" l="l"/>
            <a:pathLst>
              <a:path h="266816" w="177766">
                <a:moveTo>
                  <a:pt x="0" y="0"/>
                </a:moveTo>
                <a:lnTo>
                  <a:pt x="177766" y="0"/>
                </a:lnTo>
                <a:lnTo>
                  <a:pt x="177766" y="266816"/>
                </a:lnTo>
                <a:lnTo>
                  <a:pt x="0" y="2668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6548236" y="9124892"/>
            <a:ext cx="177766" cy="266816"/>
          </a:xfrm>
          <a:custGeom>
            <a:avLst/>
            <a:gdLst/>
            <a:ahLst/>
            <a:cxnLst/>
            <a:rect r="r" b="b" t="t" l="l"/>
            <a:pathLst>
              <a:path h="266816" w="177766">
                <a:moveTo>
                  <a:pt x="0" y="0"/>
                </a:moveTo>
                <a:lnTo>
                  <a:pt x="177766" y="0"/>
                </a:lnTo>
                <a:lnTo>
                  <a:pt x="177766" y="266816"/>
                </a:lnTo>
                <a:lnTo>
                  <a:pt x="0" y="2668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14901" y="3616209"/>
            <a:ext cx="7361625" cy="3379769"/>
            <a:chOff x="0" y="0"/>
            <a:chExt cx="1624330" cy="745740"/>
          </a:xfrm>
        </p:grpSpPr>
        <p:sp>
          <p:nvSpPr>
            <p:cNvPr name="Freeform 3" id="3"/>
            <p:cNvSpPr/>
            <p:nvPr/>
          </p:nvSpPr>
          <p:spPr>
            <a:xfrm flipH="false" flipV="false" rot="0">
              <a:off x="41910" y="43180"/>
              <a:ext cx="1576070" cy="697480"/>
            </a:xfrm>
            <a:custGeom>
              <a:avLst/>
              <a:gdLst/>
              <a:ahLst/>
              <a:cxnLst/>
              <a:rect r="r" b="b" t="t" l="l"/>
              <a:pathLst>
                <a:path h="697480" w="1576070">
                  <a:moveTo>
                    <a:pt x="0" y="0"/>
                  </a:moveTo>
                  <a:lnTo>
                    <a:pt x="1576070" y="0"/>
                  </a:lnTo>
                  <a:lnTo>
                    <a:pt x="1576070" y="697480"/>
                  </a:lnTo>
                  <a:lnTo>
                    <a:pt x="0" y="697480"/>
                  </a:lnTo>
                  <a:close/>
                </a:path>
              </a:pathLst>
            </a:custGeom>
            <a:solidFill>
              <a:srgbClr val="77838D"/>
            </a:solidFill>
          </p:spPr>
        </p:sp>
        <p:sp>
          <p:nvSpPr>
            <p:cNvPr name="Freeform 4" id="4"/>
            <p:cNvSpPr/>
            <p:nvPr/>
          </p:nvSpPr>
          <p:spPr>
            <a:xfrm flipH="false" flipV="false" rot="0">
              <a:off x="35560" y="35560"/>
              <a:ext cx="1588770" cy="710180"/>
            </a:xfrm>
            <a:custGeom>
              <a:avLst/>
              <a:gdLst/>
              <a:ahLst/>
              <a:cxnLst/>
              <a:rect r="r" b="b" t="t" l="l"/>
              <a:pathLst>
                <a:path h="710180" w="1588770">
                  <a:moveTo>
                    <a:pt x="1588770" y="710180"/>
                  </a:moveTo>
                  <a:lnTo>
                    <a:pt x="0" y="710180"/>
                  </a:lnTo>
                  <a:lnTo>
                    <a:pt x="0" y="0"/>
                  </a:lnTo>
                  <a:lnTo>
                    <a:pt x="1588770" y="0"/>
                  </a:lnTo>
                  <a:lnTo>
                    <a:pt x="1588770" y="710180"/>
                  </a:lnTo>
                  <a:close/>
                  <a:moveTo>
                    <a:pt x="12700" y="697480"/>
                  </a:moveTo>
                  <a:lnTo>
                    <a:pt x="1576070" y="697480"/>
                  </a:lnTo>
                  <a:lnTo>
                    <a:pt x="1576070" y="12700"/>
                  </a:lnTo>
                  <a:lnTo>
                    <a:pt x="12700" y="12700"/>
                  </a:lnTo>
                  <a:lnTo>
                    <a:pt x="12700" y="697480"/>
                  </a:lnTo>
                  <a:close/>
                </a:path>
              </a:pathLst>
            </a:custGeom>
            <a:solidFill>
              <a:srgbClr val="FFFFFF"/>
            </a:solidFill>
          </p:spPr>
        </p:sp>
        <p:sp>
          <p:nvSpPr>
            <p:cNvPr name="Freeform 5" id="5"/>
            <p:cNvSpPr/>
            <p:nvPr/>
          </p:nvSpPr>
          <p:spPr>
            <a:xfrm flipH="false" flipV="false" rot="0">
              <a:off x="0" y="0"/>
              <a:ext cx="1576070" cy="697480"/>
            </a:xfrm>
            <a:custGeom>
              <a:avLst/>
              <a:gdLst/>
              <a:ahLst/>
              <a:cxnLst/>
              <a:rect r="r" b="b" t="t" l="l"/>
              <a:pathLst>
                <a:path h="697480" w="1576070">
                  <a:moveTo>
                    <a:pt x="0" y="0"/>
                  </a:moveTo>
                  <a:lnTo>
                    <a:pt x="1576070" y="0"/>
                  </a:lnTo>
                  <a:lnTo>
                    <a:pt x="1576070" y="697480"/>
                  </a:lnTo>
                  <a:lnTo>
                    <a:pt x="0" y="697480"/>
                  </a:lnTo>
                  <a:close/>
                </a:path>
              </a:pathLst>
            </a:custGeom>
            <a:solidFill>
              <a:srgbClr val="F9B314"/>
            </a:solidFill>
          </p:spPr>
        </p:sp>
      </p:grpSp>
      <p:sp>
        <p:nvSpPr>
          <p:cNvPr name="Freeform 6" id="6"/>
          <p:cNvSpPr/>
          <p:nvPr/>
        </p:nvSpPr>
        <p:spPr>
          <a:xfrm flipH="false" flipV="false" rot="0">
            <a:off x="11486095" y="3887066"/>
            <a:ext cx="5219237" cy="2512867"/>
          </a:xfrm>
          <a:custGeom>
            <a:avLst/>
            <a:gdLst/>
            <a:ahLst/>
            <a:cxnLst/>
            <a:rect r="r" b="b" t="t" l="l"/>
            <a:pathLst>
              <a:path h="2512867" w="5219237">
                <a:moveTo>
                  <a:pt x="0" y="0"/>
                </a:moveTo>
                <a:lnTo>
                  <a:pt x="5219238" y="0"/>
                </a:lnTo>
                <a:lnTo>
                  <a:pt x="5219238" y="2512868"/>
                </a:lnTo>
                <a:lnTo>
                  <a:pt x="0" y="2512868"/>
                </a:lnTo>
                <a:lnTo>
                  <a:pt x="0" y="0"/>
                </a:lnTo>
                <a:close/>
              </a:path>
            </a:pathLst>
          </a:custGeom>
          <a:blipFill>
            <a:blip r:embed="rId2"/>
            <a:stretch>
              <a:fillRect l="-66576" t="-647" r="0" b="-25202"/>
            </a:stretch>
          </a:blipFill>
        </p:spPr>
      </p:sp>
      <p:grpSp>
        <p:nvGrpSpPr>
          <p:cNvPr name="Group 7" id="7"/>
          <p:cNvGrpSpPr/>
          <p:nvPr/>
        </p:nvGrpSpPr>
        <p:grpSpPr>
          <a:xfrm rot="0">
            <a:off x="11486095" y="4295474"/>
            <a:ext cx="547397" cy="683979"/>
            <a:chOff x="0" y="0"/>
            <a:chExt cx="144170" cy="180142"/>
          </a:xfrm>
        </p:grpSpPr>
        <p:sp>
          <p:nvSpPr>
            <p:cNvPr name="Freeform 8" id="8"/>
            <p:cNvSpPr/>
            <p:nvPr/>
          </p:nvSpPr>
          <p:spPr>
            <a:xfrm flipH="false" flipV="false" rot="0">
              <a:off x="0" y="0"/>
              <a:ext cx="144170" cy="180142"/>
            </a:xfrm>
            <a:custGeom>
              <a:avLst/>
              <a:gdLst/>
              <a:ahLst/>
              <a:cxnLst/>
              <a:rect r="r" b="b" t="t" l="l"/>
              <a:pathLst>
                <a:path h="180142" w="144170">
                  <a:moveTo>
                    <a:pt x="0" y="0"/>
                  </a:moveTo>
                  <a:lnTo>
                    <a:pt x="144170" y="0"/>
                  </a:lnTo>
                  <a:lnTo>
                    <a:pt x="144170" y="180142"/>
                  </a:lnTo>
                  <a:lnTo>
                    <a:pt x="0" y="180142"/>
                  </a:lnTo>
                  <a:close/>
                </a:path>
              </a:pathLst>
            </a:custGeom>
            <a:solidFill>
              <a:srgbClr val="FFFFFF"/>
            </a:solidFill>
          </p:spPr>
        </p:sp>
        <p:sp>
          <p:nvSpPr>
            <p:cNvPr name="TextBox 9" id="9"/>
            <p:cNvSpPr txBox="true"/>
            <p:nvPr/>
          </p:nvSpPr>
          <p:spPr>
            <a:xfrm>
              <a:off x="0" y="-76200"/>
              <a:ext cx="144170" cy="256342"/>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028700" y="1047750"/>
            <a:ext cx="8610414" cy="1327150"/>
          </a:xfrm>
          <a:prstGeom prst="rect">
            <a:avLst/>
          </a:prstGeom>
        </p:spPr>
        <p:txBody>
          <a:bodyPr anchor="t" rtlCol="false" tIns="0" lIns="0" bIns="0" rIns="0">
            <a:spAutoFit/>
          </a:bodyPr>
          <a:lstStyle/>
          <a:p>
            <a:pPr algn="l">
              <a:lnSpc>
                <a:spcPts val="4700"/>
              </a:lnSpc>
            </a:pPr>
            <a:r>
              <a:rPr lang="en-US" sz="5000" b="true">
                <a:solidFill>
                  <a:srgbClr val="1211CA"/>
                </a:solidFill>
                <a:latin typeface="Times New Roman Ultra-Bold"/>
                <a:ea typeface="Times New Roman Ultra-Bold"/>
                <a:cs typeface="Times New Roman Ultra-Bold"/>
                <a:sym typeface="Times New Roman Ultra-Bold"/>
              </a:rPr>
              <a:t>IBM’s Quantum Computing Implementation</a:t>
            </a:r>
          </a:p>
        </p:txBody>
      </p:sp>
      <p:sp>
        <p:nvSpPr>
          <p:cNvPr name="TextBox 11" id="11"/>
          <p:cNvSpPr txBox="true"/>
          <p:nvPr/>
        </p:nvSpPr>
        <p:spPr>
          <a:xfrm rot="0">
            <a:off x="11102650" y="7247365"/>
            <a:ext cx="5986128" cy="1146810"/>
          </a:xfrm>
          <a:prstGeom prst="rect">
            <a:avLst/>
          </a:prstGeom>
        </p:spPr>
        <p:txBody>
          <a:bodyPr anchor="t" rtlCol="false" tIns="0" lIns="0" bIns="0" rIns="0">
            <a:spAutoFit/>
          </a:bodyPr>
          <a:lstStyle/>
          <a:p>
            <a:pPr algn="l">
              <a:lnSpc>
                <a:spcPts val="2820"/>
              </a:lnSpc>
            </a:pPr>
            <a:r>
              <a:rPr lang="en-US" sz="3000" b="true">
                <a:solidFill>
                  <a:srgbClr val="F9B314"/>
                </a:solidFill>
                <a:latin typeface="Times New Roman Ultra-Bold"/>
                <a:ea typeface="Times New Roman Ultra-Bold"/>
                <a:cs typeface="Times New Roman Ultra-Bold"/>
                <a:sym typeface="Times New Roman Ultra-Bold"/>
              </a:rPr>
              <a:t>Figure for a Quantum Harmonic system which was used as a qubit by IBM</a:t>
            </a:r>
          </a:p>
        </p:txBody>
      </p:sp>
      <p:sp>
        <p:nvSpPr>
          <p:cNvPr name="TextBox 12" id="12"/>
          <p:cNvSpPr txBox="true"/>
          <p:nvPr/>
        </p:nvSpPr>
        <p:spPr>
          <a:xfrm rot="0">
            <a:off x="1518203" y="3225910"/>
            <a:ext cx="7625797" cy="1647825"/>
          </a:xfrm>
          <a:prstGeom prst="rect">
            <a:avLst/>
          </a:prstGeom>
        </p:spPr>
        <p:txBody>
          <a:bodyPr anchor="t" rtlCol="false" tIns="0" lIns="0" bIns="0" rIns="0">
            <a:spAutoFit/>
          </a:bodyPr>
          <a:lstStyle/>
          <a:p>
            <a:pPr algn="l" marL="647700" indent="-323850" lvl="1">
              <a:lnSpc>
                <a:spcPts val="4200"/>
              </a:lnSpc>
              <a:buFont typeface="Arial"/>
              <a:buChar char="•"/>
            </a:pPr>
            <a:r>
              <a:rPr lang="en-US" b="true" sz="3000">
                <a:solidFill>
                  <a:srgbClr val="2D262A"/>
                </a:solidFill>
                <a:latin typeface="Times New Roman Medium"/>
                <a:ea typeface="Times New Roman Medium"/>
                <a:cs typeface="Times New Roman Medium"/>
                <a:sym typeface="Times New Roman Medium"/>
              </a:rPr>
              <a:t>IBM developed superconducting qubits, which provide a foundation for quantum computing​</a:t>
            </a:r>
          </a:p>
        </p:txBody>
      </p:sp>
      <p:sp>
        <p:nvSpPr>
          <p:cNvPr name="TextBox 13" id="13"/>
          <p:cNvSpPr txBox="true"/>
          <p:nvPr/>
        </p:nvSpPr>
        <p:spPr>
          <a:xfrm rot="0">
            <a:off x="1518203" y="5233780"/>
            <a:ext cx="7625797" cy="1647825"/>
          </a:xfrm>
          <a:prstGeom prst="rect">
            <a:avLst/>
          </a:prstGeom>
        </p:spPr>
        <p:txBody>
          <a:bodyPr anchor="t" rtlCol="false" tIns="0" lIns="0" bIns="0" rIns="0">
            <a:spAutoFit/>
          </a:bodyPr>
          <a:lstStyle/>
          <a:p>
            <a:pPr algn="l" marL="647700" indent="-323850" lvl="1">
              <a:lnSpc>
                <a:spcPts val="4200"/>
              </a:lnSpc>
              <a:buFont typeface="Arial"/>
              <a:buChar char="•"/>
            </a:pPr>
            <a:r>
              <a:rPr lang="en-US" b="true" sz="3000">
                <a:solidFill>
                  <a:srgbClr val="2D262A"/>
                </a:solidFill>
                <a:latin typeface="Times New Roman Medium"/>
                <a:ea typeface="Times New Roman Medium"/>
                <a:cs typeface="Times New Roman Medium"/>
                <a:sym typeface="Times New Roman Medium"/>
              </a:rPr>
              <a:t>The company focuses on error correction techniques and improved coherence times to enhance quantum performance.</a:t>
            </a:r>
          </a:p>
        </p:txBody>
      </p:sp>
      <p:sp>
        <p:nvSpPr>
          <p:cNvPr name="TextBox 14" id="14"/>
          <p:cNvSpPr txBox="true"/>
          <p:nvPr/>
        </p:nvSpPr>
        <p:spPr>
          <a:xfrm rot="0">
            <a:off x="1518203" y="7241650"/>
            <a:ext cx="7625797" cy="2181225"/>
          </a:xfrm>
          <a:prstGeom prst="rect">
            <a:avLst/>
          </a:prstGeom>
        </p:spPr>
        <p:txBody>
          <a:bodyPr anchor="t" rtlCol="false" tIns="0" lIns="0" bIns="0" rIns="0">
            <a:spAutoFit/>
          </a:bodyPr>
          <a:lstStyle/>
          <a:p>
            <a:pPr algn="l" marL="647700" indent="-323850" lvl="1">
              <a:lnSpc>
                <a:spcPts val="4200"/>
              </a:lnSpc>
              <a:buFont typeface="Arial"/>
              <a:buChar char="•"/>
            </a:pPr>
            <a:r>
              <a:rPr lang="en-US" b="true" sz="3000">
                <a:solidFill>
                  <a:srgbClr val="2D262A"/>
                </a:solidFill>
                <a:latin typeface="Times New Roman Medium"/>
                <a:ea typeface="Times New Roman Medium"/>
                <a:cs typeface="Times New Roman Medium"/>
                <a:sym typeface="Times New Roman Medium"/>
              </a:rPr>
              <a:t>IBM's cloud-based quantum computing platform, IBM Quantum Experience, allows researchers and developers to experiment with quantum algorithms.</a:t>
            </a:r>
          </a:p>
        </p:txBody>
      </p:sp>
      <p:grpSp>
        <p:nvGrpSpPr>
          <p:cNvPr name="Group 15" id="15"/>
          <p:cNvGrpSpPr/>
          <p:nvPr/>
        </p:nvGrpSpPr>
        <p:grpSpPr>
          <a:xfrm rot="0">
            <a:off x="1028700" y="2319764"/>
            <a:ext cx="9116411" cy="47625"/>
            <a:chOff x="0" y="0"/>
            <a:chExt cx="2401030" cy="12543"/>
          </a:xfrm>
        </p:grpSpPr>
        <p:sp>
          <p:nvSpPr>
            <p:cNvPr name="Freeform 16" id="16"/>
            <p:cNvSpPr/>
            <p:nvPr/>
          </p:nvSpPr>
          <p:spPr>
            <a:xfrm flipH="false" flipV="false" rot="0">
              <a:off x="0" y="0"/>
              <a:ext cx="2401030" cy="12543"/>
            </a:xfrm>
            <a:custGeom>
              <a:avLst/>
              <a:gdLst/>
              <a:ahLst/>
              <a:cxnLst/>
              <a:rect r="r" b="b" t="t" l="l"/>
              <a:pathLst>
                <a:path h="12543" w="2401030">
                  <a:moveTo>
                    <a:pt x="0" y="0"/>
                  </a:moveTo>
                  <a:lnTo>
                    <a:pt x="2401030" y="0"/>
                  </a:lnTo>
                  <a:lnTo>
                    <a:pt x="2401030" y="12543"/>
                  </a:lnTo>
                  <a:lnTo>
                    <a:pt x="0" y="12543"/>
                  </a:lnTo>
                  <a:close/>
                </a:path>
              </a:pathLst>
            </a:custGeom>
            <a:solidFill>
              <a:srgbClr val="F9B314"/>
            </a:solidFill>
          </p:spPr>
        </p:sp>
        <p:sp>
          <p:nvSpPr>
            <p:cNvPr name="TextBox 17" id="17"/>
            <p:cNvSpPr txBox="true"/>
            <p:nvPr/>
          </p:nvSpPr>
          <p:spPr>
            <a:xfrm>
              <a:off x="0" y="-76200"/>
              <a:ext cx="2401030" cy="88743"/>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47750"/>
            <a:ext cx="10577214" cy="1327150"/>
          </a:xfrm>
          <a:prstGeom prst="rect">
            <a:avLst/>
          </a:prstGeom>
        </p:spPr>
        <p:txBody>
          <a:bodyPr anchor="t" rtlCol="false" tIns="0" lIns="0" bIns="0" rIns="0">
            <a:spAutoFit/>
          </a:bodyPr>
          <a:lstStyle/>
          <a:p>
            <a:pPr algn="l">
              <a:lnSpc>
                <a:spcPts val="4700"/>
              </a:lnSpc>
            </a:pPr>
            <a:r>
              <a:rPr lang="en-US" sz="5000" b="true">
                <a:solidFill>
                  <a:srgbClr val="1211CA"/>
                </a:solidFill>
                <a:latin typeface="Times New Roman Ultra-Bold"/>
                <a:ea typeface="Times New Roman Ultra-Bold"/>
                <a:cs typeface="Times New Roman Ultra-Bold"/>
                <a:sym typeface="Times New Roman Ultra-Bold"/>
              </a:rPr>
              <a:t>Challenges and Learnings from IBM’s Quantum Computing Development</a:t>
            </a:r>
          </a:p>
        </p:txBody>
      </p:sp>
      <p:grpSp>
        <p:nvGrpSpPr>
          <p:cNvPr name="Group 3" id="3"/>
          <p:cNvGrpSpPr/>
          <p:nvPr/>
        </p:nvGrpSpPr>
        <p:grpSpPr>
          <a:xfrm rot="0">
            <a:off x="131728" y="3803819"/>
            <a:ext cx="8821772" cy="4050131"/>
            <a:chOff x="0" y="0"/>
            <a:chExt cx="1624330" cy="745740"/>
          </a:xfrm>
        </p:grpSpPr>
        <p:sp>
          <p:nvSpPr>
            <p:cNvPr name="Freeform 4" id="4"/>
            <p:cNvSpPr/>
            <p:nvPr/>
          </p:nvSpPr>
          <p:spPr>
            <a:xfrm flipH="false" flipV="false" rot="0">
              <a:off x="41910" y="43180"/>
              <a:ext cx="1576070" cy="697480"/>
            </a:xfrm>
            <a:custGeom>
              <a:avLst/>
              <a:gdLst/>
              <a:ahLst/>
              <a:cxnLst/>
              <a:rect r="r" b="b" t="t" l="l"/>
              <a:pathLst>
                <a:path h="697480" w="1576070">
                  <a:moveTo>
                    <a:pt x="0" y="0"/>
                  </a:moveTo>
                  <a:lnTo>
                    <a:pt x="1576070" y="0"/>
                  </a:lnTo>
                  <a:lnTo>
                    <a:pt x="1576070" y="697480"/>
                  </a:lnTo>
                  <a:lnTo>
                    <a:pt x="0" y="697480"/>
                  </a:lnTo>
                  <a:close/>
                </a:path>
              </a:pathLst>
            </a:custGeom>
            <a:solidFill>
              <a:srgbClr val="77838D"/>
            </a:solidFill>
          </p:spPr>
        </p:sp>
        <p:sp>
          <p:nvSpPr>
            <p:cNvPr name="Freeform 5" id="5"/>
            <p:cNvSpPr/>
            <p:nvPr/>
          </p:nvSpPr>
          <p:spPr>
            <a:xfrm flipH="false" flipV="false" rot="0">
              <a:off x="35560" y="35560"/>
              <a:ext cx="1588770" cy="710180"/>
            </a:xfrm>
            <a:custGeom>
              <a:avLst/>
              <a:gdLst/>
              <a:ahLst/>
              <a:cxnLst/>
              <a:rect r="r" b="b" t="t" l="l"/>
              <a:pathLst>
                <a:path h="710180" w="1588770">
                  <a:moveTo>
                    <a:pt x="1588770" y="710180"/>
                  </a:moveTo>
                  <a:lnTo>
                    <a:pt x="0" y="710180"/>
                  </a:lnTo>
                  <a:lnTo>
                    <a:pt x="0" y="0"/>
                  </a:lnTo>
                  <a:lnTo>
                    <a:pt x="1588770" y="0"/>
                  </a:lnTo>
                  <a:lnTo>
                    <a:pt x="1588770" y="710180"/>
                  </a:lnTo>
                  <a:close/>
                  <a:moveTo>
                    <a:pt x="12700" y="697480"/>
                  </a:moveTo>
                  <a:lnTo>
                    <a:pt x="1576070" y="697480"/>
                  </a:lnTo>
                  <a:lnTo>
                    <a:pt x="1576070" y="12700"/>
                  </a:lnTo>
                  <a:lnTo>
                    <a:pt x="12700" y="12700"/>
                  </a:lnTo>
                  <a:lnTo>
                    <a:pt x="12700" y="697480"/>
                  </a:lnTo>
                  <a:close/>
                </a:path>
              </a:pathLst>
            </a:custGeom>
            <a:solidFill>
              <a:srgbClr val="FFFFFF"/>
            </a:solidFill>
          </p:spPr>
        </p:sp>
        <p:sp>
          <p:nvSpPr>
            <p:cNvPr name="Freeform 6" id="6"/>
            <p:cNvSpPr/>
            <p:nvPr/>
          </p:nvSpPr>
          <p:spPr>
            <a:xfrm flipH="false" flipV="false" rot="0">
              <a:off x="0" y="0"/>
              <a:ext cx="1576070" cy="697480"/>
            </a:xfrm>
            <a:custGeom>
              <a:avLst/>
              <a:gdLst/>
              <a:ahLst/>
              <a:cxnLst/>
              <a:rect r="r" b="b" t="t" l="l"/>
              <a:pathLst>
                <a:path h="697480" w="1576070">
                  <a:moveTo>
                    <a:pt x="0" y="0"/>
                  </a:moveTo>
                  <a:lnTo>
                    <a:pt x="1576070" y="0"/>
                  </a:lnTo>
                  <a:lnTo>
                    <a:pt x="1576070" y="697480"/>
                  </a:lnTo>
                  <a:lnTo>
                    <a:pt x="0" y="697480"/>
                  </a:lnTo>
                  <a:close/>
                </a:path>
              </a:pathLst>
            </a:custGeom>
            <a:solidFill>
              <a:srgbClr val="1211CA"/>
            </a:solidFill>
          </p:spPr>
        </p:sp>
      </p:grpSp>
      <p:grpSp>
        <p:nvGrpSpPr>
          <p:cNvPr name="Group 7" id="7"/>
          <p:cNvGrpSpPr/>
          <p:nvPr/>
        </p:nvGrpSpPr>
        <p:grpSpPr>
          <a:xfrm rot="0">
            <a:off x="912184" y="5143500"/>
            <a:ext cx="385762" cy="38576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9B314"/>
            </a:solidFill>
          </p:spPr>
        </p:sp>
        <p:sp>
          <p:nvSpPr>
            <p:cNvPr name="TextBox 9" id="9"/>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446053" y="4278661"/>
            <a:ext cx="3224475" cy="736600"/>
          </a:xfrm>
          <a:prstGeom prst="rect">
            <a:avLst/>
          </a:prstGeom>
        </p:spPr>
        <p:txBody>
          <a:bodyPr anchor="t" rtlCol="false" tIns="0" lIns="0" bIns="0" rIns="0">
            <a:spAutoFit/>
          </a:bodyPr>
          <a:lstStyle/>
          <a:p>
            <a:pPr algn="l">
              <a:lnSpc>
                <a:spcPts val="4700"/>
              </a:lnSpc>
            </a:pPr>
            <a:r>
              <a:rPr lang="en-US" sz="5000" b="true">
                <a:solidFill>
                  <a:srgbClr val="F9B314"/>
                </a:solidFill>
                <a:latin typeface="Times New Roman Ultra-Bold"/>
                <a:ea typeface="Times New Roman Ultra-Bold"/>
                <a:cs typeface="Times New Roman Ultra-Bold"/>
                <a:sym typeface="Times New Roman Ultra-Bold"/>
              </a:rPr>
              <a:t>Challenges</a:t>
            </a:r>
          </a:p>
        </p:txBody>
      </p:sp>
      <p:sp>
        <p:nvSpPr>
          <p:cNvPr name="TextBox 11" id="11"/>
          <p:cNvSpPr txBox="true"/>
          <p:nvPr/>
        </p:nvSpPr>
        <p:spPr>
          <a:xfrm rot="0">
            <a:off x="1399580" y="5019675"/>
            <a:ext cx="2639972" cy="581025"/>
          </a:xfrm>
          <a:prstGeom prst="rect">
            <a:avLst/>
          </a:prstGeom>
        </p:spPr>
        <p:txBody>
          <a:bodyPr anchor="t" rtlCol="false" tIns="0" lIns="0" bIns="0" rIns="0">
            <a:spAutoFit/>
          </a:bodyPr>
          <a:lstStyle/>
          <a:p>
            <a:pPr algn="l">
              <a:lnSpc>
                <a:spcPts val="4200"/>
              </a:lnSpc>
            </a:pPr>
            <a:r>
              <a:rPr lang="en-US" sz="3000" b="true">
                <a:solidFill>
                  <a:srgbClr val="FDFDFD"/>
                </a:solidFill>
                <a:latin typeface="Times New Roman Medium"/>
                <a:ea typeface="Times New Roman Medium"/>
                <a:cs typeface="Times New Roman Medium"/>
                <a:sym typeface="Times New Roman Medium"/>
              </a:rPr>
              <a:t>High error rates</a:t>
            </a:r>
          </a:p>
        </p:txBody>
      </p:sp>
      <p:sp>
        <p:nvSpPr>
          <p:cNvPr name="TextBox 12" id="12"/>
          <p:cNvSpPr txBox="true"/>
          <p:nvPr/>
        </p:nvSpPr>
        <p:spPr>
          <a:xfrm rot="0">
            <a:off x="1399580" y="5562600"/>
            <a:ext cx="2639972" cy="581025"/>
          </a:xfrm>
          <a:prstGeom prst="rect">
            <a:avLst/>
          </a:prstGeom>
        </p:spPr>
        <p:txBody>
          <a:bodyPr anchor="t" rtlCol="false" tIns="0" lIns="0" bIns="0" rIns="0">
            <a:spAutoFit/>
          </a:bodyPr>
          <a:lstStyle/>
          <a:p>
            <a:pPr algn="l">
              <a:lnSpc>
                <a:spcPts val="4200"/>
              </a:lnSpc>
            </a:pPr>
            <a:r>
              <a:rPr lang="en-US" sz="3000" b="true">
                <a:solidFill>
                  <a:srgbClr val="FDFDFD"/>
                </a:solidFill>
                <a:latin typeface="Times New Roman Medium"/>
                <a:ea typeface="Times New Roman Medium"/>
                <a:cs typeface="Times New Roman Medium"/>
                <a:sym typeface="Times New Roman Medium"/>
              </a:rPr>
              <a:t>Decoherence</a:t>
            </a:r>
          </a:p>
        </p:txBody>
      </p:sp>
      <p:sp>
        <p:nvSpPr>
          <p:cNvPr name="TextBox 13" id="13"/>
          <p:cNvSpPr txBox="true"/>
          <p:nvPr/>
        </p:nvSpPr>
        <p:spPr>
          <a:xfrm rot="0">
            <a:off x="1399580" y="6105525"/>
            <a:ext cx="4119898" cy="1114425"/>
          </a:xfrm>
          <a:prstGeom prst="rect">
            <a:avLst/>
          </a:prstGeom>
        </p:spPr>
        <p:txBody>
          <a:bodyPr anchor="t" rtlCol="false" tIns="0" lIns="0" bIns="0" rIns="0">
            <a:spAutoFit/>
          </a:bodyPr>
          <a:lstStyle/>
          <a:p>
            <a:pPr algn="l">
              <a:lnSpc>
                <a:spcPts val="4200"/>
              </a:lnSpc>
            </a:pPr>
            <a:r>
              <a:rPr lang="en-US" sz="3000" b="true">
                <a:solidFill>
                  <a:srgbClr val="FDFDFD"/>
                </a:solidFill>
                <a:latin typeface="Times New Roman Medium"/>
                <a:ea typeface="Times New Roman Medium"/>
                <a:cs typeface="Times New Roman Medium"/>
                <a:sym typeface="Times New Roman Medium"/>
              </a:rPr>
              <a:t>Need for improved qubit fidelity</a:t>
            </a:r>
          </a:p>
        </p:txBody>
      </p:sp>
      <p:grpSp>
        <p:nvGrpSpPr>
          <p:cNvPr name="Group 14" id="14"/>
          <p:cNvGrpSpPr/>
          <p:nvPr/>
        </p:nvGrpSpPr>
        <p:grpSpPr>
          <a:xfrm rot="0">
            <a:off x="912184" y="5686425"/>
            <a:ext cx="385762" cy="38576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9B314"/>
            </a:solidFill>
          </p:spPr>
        </p:sp>
        <p:sp>
          <p:nvSpPr>
            <p:cNvPr name="TextBox 16" id="16"/>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912184" y="6229350"/>
            <a:ext cx="385762" cy="38576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9B314"/>
            </a:solidFill>
          </p:spPr>
        </p:sp>
        <p:sp>
          <p:nvSpPr>
            <p:cNvPr name="TextBox 19" id="19"/>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9334500" y="3803819"/>
            <a:ext cx="8821772" cy="4050131"/>
            <a:chOff x="0" y="0"/>
            <a:chExt cx="1624330" cy="745740"/>
          </a:xfrm>
        </p:grpSpPr>
        <p:sp>
          <p:nvSpPr>
            <p:cNvPr name="Freeform 21" id="21"/>
            <p:cNvSpPr/>
            <p:nvPr/>
          </p:nvSpPr>
          <p:spPr>
            <a:xfrm flipH="false" flipV="false" rot="0">
              <a:off x="41910" y="43180"/>
              <a:ext cx="1576070" cy="697480"/>
            </a:xfrm>
            <a:custGeom>
              <a:avLst/>
              <a:gdLst/>
              <a:ahLst/>
              <a:cxnLst/>
              <a:rect r="r" b="b" t="t" l="l"/>
              <a:pathLst>
                <a:path h="697480" w="1576070">
                  <a:moveTo>
                    <a:pt x="0" y="0"/>
                  </a:moveTo>
                  <a:lnTo>
                    <a:pt x="1576070" y="0"/>
                  </a:lnTo>
                  <a:lnTo>
                    <a:pt x="1576070" y="697480"/>
                  </a:lnTo>
                  <a:lnTo>
                    <a:pt x="0" y="697480"/>
                  </a:lnTo>
                  <a:close/>
                </a:path>
              </a:pathLst>
            </a:custGeom>
            <a:solidFill>
              <a:srgbClr val="77838D"/>
            </a:solidFill>
          </p:spPr>
        </p:sp>
        <p:sp>
          <p:nvSpPr>
            <p:cNvPr name="Freeform 22" id="22"/>
            <p:cNvSpPr/>
            <p:nvPr/>
          </p:nvSpPr>
          <p:spPr>
            <a:xfrm flipH="false" flipV="false" rot="0">
              <a:off x="35560" y="35560"/>
              <a:ext cx="1588770" cy="710180"/>
            </a:xfrm>
            <a:custGeom>
              <a:avLst/>
              <a:gdLst/>
              <a:ahLst/>
              <a:cxnLst/>
              <a:rect r="r" b="b" t="t" l="l"/>
              <a:pathLst>
                <a:path h="710180" w="1588770">
                  <a:moveTo>
                    <a:pt x="1588770" y="710180"/>
                  </a:moveTo>
                  <a:lnTo>
                    <a:pt x="0" y="710180"/>
                  </a:lnTo>
                  <a:lnTo>
                    <a:pt x="0" y="0"/>
                  </a:lnTo>
                  <a:lnTo>
                    <a:pt x="1588770" y="0"/>
                  </a:lnTo>
                  <a:lnTo>
                    <a:pt x="1588770" y="710180"/>
                  </a:lnTo>
                  <a:close/>
                  <a:moveTo>
                    <a:pt x="12700" y="697480"/>
                  </a:moveTo>
                  <a:lnTo>
                    <a:pt x="1576070" y="697480"/>
                  </a:lnTo>
                  <a:lnTo>
                    <a:pt x="1576070" y="12700"/>
                  </a:lnTo>
                  <a:lnTo>
                    <a:pt x="12700" y="12700"/>
                  </a:lnTo>
                  <a:lnTo>
                    <a:pt x="12700" y="697480"/>
                  </a:lnTo>
                  <a:close/>
                </a:path>
              </a:pathLst>
            </a:custGeom>
            <a:solidFill>
              <a:srgbClr val="FFFFFF"/>
            </a:solidFill>
          </p:spPr>
        </p:sp>
        <p:sp>
          <p:nvSpPr>
            <p:cNvPr name="Freeform 23" id="23"/>
            <p:cNvSpPr/>
            <p:nvPr/>
          </p:nvSpPr>
          <p:spPr>
            <a:xfrm flipH="false" flipV="false" rot="0">
              <a:off x="0" y="0"/>
              <a:ext cx="1576070" cy="697480"/>
            </a:xfrm>
            <a:custGeom>
              <a:avLst/>
              <a:gdLst/>
              <a:ahLst/>
              <a:cxnLst/>
              <a:rect r="r" b="b" t="t" l="l"/>
              <a:pathLst>
                <a:path h="697480" w="1576070">
                  <a:moveTo>
                    <a:pt x="0" y="0"/>
                  </a:moveTo>
                  <a:lnTo>
                    <a:pt x="1576070" y="0"/>
                  </a:lnTo>
                  <a:lnTo>
                    <a:pt x="1576070" y="697480"/>
                  </a:lnTo>
                  <a:lnTo>
                    <a:pt x="0" y="697480"/>
                  </a:lnTo>
                  <a:close/>
                </a:path>
              </a:pathLst>
            </a:custGeom>
            <a:solidFill>
              <a:srgbClr val="F9B314"/>
            </a:solidFill>
          </p:spPr>
        </p:sp>
      </p:grpSp>
      <p:grpSp>
        <p:nvGrpSpPr>
          <p:cNvPr name="Group 24" id="24"/>
          <p:cNvGrpSpPr/>
          <p:nvPr/>
        </p:nvGrpSpPr>
        <p:grpSpPr>
          <a:xfrm rot="0">
            <a:off x="10114955" y="5143500"/>
            <a:ext cx="385762" cy="385762"/>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211CA"/>
            </a:solidFill>
          </p:spPr>
        </p:sp>
        <p:sp>
          <p:nvSpPr>
            <p:cNvPr name="TextBox 26" id="26"/>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9648825" y="4278661"/>
            <a:ext cx="3224475" cy="736600"/>
          </a:xfrm>
          <a:prstGeom prst="rect">
            <a:avLst/>
          </a:prstGeom>
        </p:spPr>
        <p:txBody>
          <a:bodyPr anchor="t" rtlCol="false" tIns="0" lIns="0" bIns="0" rIns="0">
            <a:spAutoFit/>
          </a:bodyPr>
          <a:lstStyle/>
          <a:p>
            <a:pPr algn="l">
              <a:lnSpc>
                <a:spcPts val="4700"/>
              </a:lnSpc>
            </a:pPr>
            <a:r>
              <a:rPr lang="en-US" sz="5000" b="true">
                <a:solidFill>
                  <a:srgbClr val="1211CA"/>
                </a:solidFill>
                <a:latin typeface="Times New Roman Ultra-Bold"/>
                <a:ea typeface="Times New Roman Ultra-Bold"/>
                <a:cs typeface="Times New Roman Ultra-Bold"/>
                <a:sym typeface="Times New Roman Ultra-Bold"/>
              </a:rPr>
              <a:t>Learnings</a:t>
            </a:r>
          </a:p>
        </p:txBody>
      </p:sp>
      <p:sp>
        <p:nvSpPr>
          <p:cNvPr name="TextBox 28" id="28"/>
          <p:cNvSpPr txBox="true"/>
          <p:nvPr/>
        </p:nvSpPr>
        <p:spPr>
          <a:xfrm rot="0">
            <a:off x="10607984" y="5019675"/>
            <a:ext cx="7190403" cy="2181225"/>
          </a:xfrm>
          <a:prstGeom prst="rect">
            <a:avLst/>
          </a:prstGeom>
        </p:spPr>
        <p:txBody>
          <a:bodyPr anchor="t" rtlCol="false" tIns="0" lIns="0" bIns="0" rIns="0">
            <a:spAutoFit/>
          </a:bodyPr>
          <a:lstStyle/>
          <a:p>
            <a:pPr algn="l">
              <a:lnSpc>
                <a:spcPts val="4200"/>
              </a:lnSpc>
            </a:pPr>
            <a:r>
              <a:rPr lang="en-US" sz="3000" b="true">
                <a:solidFill>
                  <a:srgbClr val="FDFDFD"/>
                </a:solidFill>
                <a:latin typeface="Times New Roman Medium"/>
                <a:ea typeface="Times New Roman Medium"/>
                <a:cs typeface="Times New Roman Medium"/>
                <a:sym typeface="Times New Roman Medium"/>
              </a:rPr>
              <a:t>IBM’s research highlights the importance of quantum error correction, scalable qubit architecture, and continuous advancements in superconducting technology​</a:t>
            </a:r>
          </a:p>
        </p:txBody>
      </p:sp>
      <p:grpSp>
        <p:nvGrpSpPr>
          <p:cNvPr name="Group 29" id="29"/>
          <p:cNvGrpSpPr/>
          <p:nvPr/>
        </p:nvGrpSpPr>
        <p:grpSpPr>
          <a:xfrm rot="0">
            <a:off x="1028700" y="2319095"/>
            <a:ext cx="10577214" cy="48293"/>
            <a:chOff x="0" y="0"/>
            <a:chExt cx="2785768" cy="12719"/>
          </a:xfrm>
        </p:grpSpPr>
        <p:sp>
          <p:nvSpPr>
            <p:cNvPr name="Freeform 30" id="30"/>
            <p:cNvSpPr/>
            <p:nvPr/>
          </p:nvSpPr>
          <p:spPr>
            <a:xfrm flipH="false" flipV="false" rot="0">
              <a:off x="0" y="0"/>
              <a:ext cx="2785768" cy="12719"/>
            </a:xfrm>
            <a:custGeom>
              <a:avLst/>
              <a:gdLst/>
              <a:ahLst/>
              <a:cxnLst/>
              <a:rect r="r" b="b" t="t" l="l"/>
              <a:pathLst>
                <a:path h="12719" w="2785768">
                  <a:moveTo>
                    <a:pt x="0" y="0"/>
                  </a:moveTo>
                  <a:lnTo>
                    <a:pt x="2785768" y="0"/>
                  </a:lnTo>
                  <a:lnTo>
                    <a:pt x="2785768" y="12719"/>
                  </a:lnTo>
                  <a:lnTo>
                    <a:pt x="0" y="12719"/>
                  </a:lnTo>
                  <a:close/>
                </a:path>
              </a:pathLst>
            </a:custGeom>
            <a:solidFill>
              <a:srgbClr val="F9B314"/>
            </a:solidFill>
          </p:spPr>
        </p:sp>
        <p:sp>
          <p:nvSpPr>
            <p:cNvPr name="TextBox 31" id="31"/>
            <p:cNvSpPr txBox="true"/>
            <p:nvPr/>
          </p:nvSpPr>
          <p:spPr>
            <a:xfrm>
              <a:off x="0" y="-76200"/>
              <a:ext cx="2785768" cy="88919"/>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704850"/>
            <a:ext cx="10577214" cy="736600"/>
          </a:xfrm>
          <a:prstGeom prst="rect">
            <a:avLst/>
          </a:prstGeom>
        </p:spPr>
        <p:txBody>
          <a:bodyPr anchor="t" rtlCol="false" tIns="0" lIns="0" bIns="0" rIns="0">
            <a:spAutoFit/>
          </a:bodyPr>
          <a:lstStyle/>
          <a:p>
            <a:pPr algn="l">
              <a:lnSpc>
                <a:spcPts val="4700"/>
              </a:lnSpc>
            </a:pPr>
            <a:r>
              <a:rPr lang="en-US" sz="5000" b="true">
                <a:solidFill>
                  <a:srgbClr val="1211CA"/>
                </a:solidFill>
                <a:latin typeface="Times New Roman Ultra-Bold"/>
                <a:ea typeface="Times New Roman Ultra-Bold"/>
                <a:cs typeface="Times New Roman Ultra-Bold"/>
                <a:sym typeface="Times New Roman Ultra-Bold"/>
              </a:rPr>
              <a:t>Application Of  Quantum Computing </a:t>
            </a:r>
          </a:p>
        </p:txBody>
      </p:sp>
      <p:sp>
        <p:nvSpPr>
          <p:cNvPr name="AutoShape 3" id="3"/>
          <p:cNvSpPr/>
          <p:nvPr/>
        </p:nvSpPr>
        <p:spPr>
          <a:xfrm>
            <a:off x="1028700" y="5200650"/>
            <a:ext cx="16230600" cy="0"/>
          </a:xfrm>
          <a:prstGeom prst="line">
            <a:avLst/>
          </a:prstGeom>
          <a:ln cap="flat" w="38100">
            <a:solidFill>
              <a:srgbClr val="000000"/>
            </a:solidFill>
            <a:prstDash val="solid"/>
            <a:headEnd type="none" len="sm" w="sm"/>
            <a:tailEnd type="none" len="sm" w="sm"/>
          </a:ln>
        </p:spPr>
      </p:sp>
      <p:sp>
        <p:nvSpPr>
          <p:cNvPr name="AutoShape 4" id="4"/>
          <p:cNvSpPr/>
          <p:nvPr/>
        </p:nvSpPr>
        <p:spPr>
          <a:xfrm flipH="true">
            <a:off x="9144000" y="2019300"/>
            <a:ext cx="0" cy="7239000"/>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1028700" y="1895475"/>
            <a:ext cx="7574132" cy="3248025"/>
          </a:xfrm>
          <a:prstGeom prst="rect">
            <a:avLst/>
          </a:prstGeom>
        </p:spPr>
        <p:txBody>
          <a:bodyPr anchor="t" rtlCol="false" tIns="0" lIns="0" bIns="0" rIns="0">
            <a:spAutoFit/>
          </a:bodyPr>
          <a:lstStyle/>
          <a:p>
            <a:pPr algn="l">
              <a:lnSpc>
                <a:spcPts val="4200"/>
              </a:lnSpc>
              <a:spcBef>
                <a:spcPct val="0"/>
              </a:spcBef>
            </a:pPr>
            <a:r>
              <a:rPr lang="en-US" b="true" sz="3000">
                <a:solidFill>
                  <a:srgbClr val="1211CA"/>
                </a:solidFill>
                <a:latin typeface="Times New Roman Bold"/>
                <a:ea typeface="Times New Roman Bold"/>
                <a:cs typeface="Times New Roman Bold"/>
                <a:sym typeface="Times New Roman Bold"/>
              </a:rPr>
              <a:t>🔹 Quantum Cryptography &amp; Teleportation</a:t>
            </a:r>
          </a:p>
          <a:p>
            <a:pPr algn="l" marL="647700" indent="-323850" lvl="1">
              <a:lnSpc>
                <a:spcPts val="4200"/>
              </a:lnSpc>
              <a:buFont typeface="Arial"/>
              <a:buChar char="•"/>
            </a:pPr>
            <a:r>
              <a:rPr lang="en-US" sz="3000">
                <a:solidFill>
                  <a:srgbClr val="000000"/>
                </a:solidFill>
                <a:latin typeface="Times New Roman"/>
                <a:ea typeface="Times New Roman"/>
                <a:cs typeface="Times New Roman"/>
                <a:sym typeface="Times New Roman"/>
              </a:rPr>
              <a:t> Makes </a:t>
            </a:r>
            <a:r>
              <a:rPr lang="en-US" sz="3000">
                <a:solidFill>
                  <a:srgbClr val="000000"/>
                </a:solidFill>
                <a:latin typeface="Times New Roman"/>
                <a:ea typeface="Times New Roman"/>
                <a:cs typeface="Times New Roman"/>
                <a:sym typeface="Times New Roman"/>
              </a:rPr>
              <a:t>communication ultra-secure using (Quantum Key Distribution).</a:t>
            </a:r>
          </a:p>
          <a:p>
            <a:pPr algn="l" marL="647700" indent="-323850" lvl="1">
              <a:lnSpc>
                <a:spcPts val="4200"/>
              </a:lnSpc>
              <a:buFont typeface="Arial"/>
              <a:buChar char="•"/>
            </a:pPr>
            <a:r>
              <a:rPr lang="en-US" sz="3000">
                <a:solidFill>
                  <a:srgbClr val="000000"/>
                </a:solidFill>
                <a:latin typeface="Times New Roman"/>
                <a:ea typeface="Times New Roman"/>
                <a:cs typeface="Times New Roman"/>
                <a:sym typeface="Times New Roman"/>
              </a:rPr>
              <a:t>Quantum teleportation transfers quantum information across distances using entanglement.</a:t>
            </a:r>
          </a:p>
        </p:txBody>
      </p:sp>
      <p:sp>
        <p:nvSpPr>
          <p:cNvPr name="TextBox 6" id="6"/>
          <p:cNvSpPr txBox="true"/>
          <p:nvPr/>
        </p:nvSpPr>
        <p:spPr>
          <a:xfrm rot="0">
            <a:off x="1028700" y="5295900"/>
            <a:ext cx="7831307" cy="4848225"/>
          </a:xfrm>
          <a:prstGeom prst="rect">
            <a:avLst/>
          </a:prstGeom>
        </p:spPr>
        <p:txBody>
          <a:bodyPr anchor="t" rtlCol="false" tIns="0" lIns="0" bIns="0" rIns="0">
            <a:spAutoFit/>
          </a:bodyPr>
          <a:lstStyle/>
          <a:p>
            <a:pPr algn="l">
              <a:lnSpc>
                <a:spcPts val="4200"/>
              </a:lnSpc>
              <a:spcBef>
                <a:spcPct val="0"/>
              </a:spcBef>
            </a:pPr>
            <a:r>
              <a:rPr lang="en-US" b="true" sz="3000">
                <a:solidFill>
                  <a:srgbClr val="1211CA"/>
                </a:solidFill>
                <a:latin typeface="Times New Roman Bold"/>
                <a:ea typeface="Times New Roman Bold"/>
                <a:cs typeface="Times New Roman Bold"/>
                <a:sym typeface="Times New Roman Bold"/>
              </a:rPr>
              <a:t>🔹</a:t>
            </a:r>
            <a:r>
              <a:rPr lang="en-US" b="true" sz="3000">
                <a:solidFill>
                  <a:srgbClr val="1211CA"/>
                </a:solidFill>
                <a:latin typeface="Times New Roman Bold"/>
                <a:ea typeface="Times New Roman Bold"/>
                <a:cs typeface="Times New Roman Bold"/>
                <a:sym typeface="Times New Roman Bold"/>
              </a:rPr>
              <a:t>Quantum Algorithms &amp; Supremacy</a:t>
            </a:r>
          </a:p>
          <a:p>
            <a:pPr algn="l" marL="647700" indent="-323850" lvl="1">
              <a:lnSpc>
                <a:spcPts val="4200"/>
              </a:lnSpc>
              <a:spcBef>
                <a:spcPct val="0"/>
              </a:spcBef>
              <a:buFont typeface="Arial"/>
              <a:buChar char="•"/>
            </a:pPr>
            <a:r>
              <a:rPr lang="en-US" b="true" sz="3000">
                <a:solidFill>
                  <a:srgbClr val="000000"/>
                </a:solidFill>
                <a:latin typeface="Times New Roman Bold"/>
                <a:ea typeface="Times New Roman Bold"/>
                <a:cs typeface="Times New Roman Bold"/>
                <a:sym typeface="Times New Roman Bold"/>
              </a:rPr>
              <a:t>Shor’s Algorithm</a:t>
            </a:r>
            <a:r>
              <a:rPr lang="en-US" sz="3000">
                <a:solidFill>
                  <a:srgbClr val="000000"/>
                </a:solidFill>
                <a:latin typeface="Times New Roman"/>
                <a:ea typeface="Times New Roman"/>
                <a:cs typeface="Times New Roman"/>
                <a:sym typeface="Times New Roman"/>
              </a:rPr>
              <a:t>: Efficient integer factorization.</a:t>
            </a:r>
          </a:p>
          <a:p>
            <a:pPr algn="l" marL="647700" indent="-323850" lvl="1">
              <a:lnSpc>
                <a:spcPts val="4200"/>
              </a:lnSpc>
              <a:spcBef>
                <a:spcPct val="0"/>
              </a:spcBef>
              <a:buFont typeface="Arial"/>
              <a:buChar char="•"/>
            </a:pPr>
            <a:r>
              <a:rPr lang="en-US" b="true" sz="3000">
                <a:solidFill>
                  <a:srgbClr val="000000"/>
                </a:solidFill>
                <a:latin typeface="Times New Roman Bold"/>
                <a:ea typeface="Times New Roman Bold"/>
                <a:cs typeface="Times New Roman Bold"/>
                <a:sym typeface="Times New Roman Bold"/>
              </a:rPr>
              <a:t>Grover’s Algorithm</a:t>
            </a:r>
            <a:r>
              <a:rPr lang="en-US" sz="3000">
                <a:solidFill>
                  <a:srgbClr val="000000"/>
                </a:solidFill>
                <a:latin typeface="Times New Roman"/>
                <a:ea typeface="Times New Roman"/>
                <a:cs typeface="Times New Roman"/>
                <a:sym typeface="Times New Roman"/>
              </a:rPr>
              <a:t>: Quadratic speed-up in searching in massive database.</a:t>
            </a:r>
          </a:p>
          <a:p>
            <a:pPr algn="l" marL="647700" indent="-323850" lvl="1">
              <a:lnSpc>
                <a:spcPts val="4200"/>
              </a:lnSpc>
              <a:buFont typeface="Arial"/>
              <a:buChar char="•"/>
            </a:pPr>
            <a:r>
              <a:rPr lang="en-US" b="true" sz="3000">
                <a:solidFill>
                  <a:srgbClr val="000000"/>
                </a:solidFill>
                <a:latin typeface="Times New Roman Bold"/>
                <a:ea typeface="Times New Roman Bold"/>
                <a:cs typeface="Times New Roman Bold"/>
                <a:sym typeface="Times New Roman Bold"/>
              </a:rPr>
              <a:t>Quantum Supremacy</a:t>
            </a:r>
            <a:r>
              <a:rPr lang="en-US" sz="3000">
                <a:solidFill>
                  <a:srgbClr val="000000"/>
                </a:solidFill>
                <a:latin typeface="Times New Roman"/>
                <a:ea typeface="Times New Roman"/>
                <a:cs typeface="Times New Roman"/>
                <a:sym typeface="Times New Roman"/>
              </a:rPr>
              <a:t>: Google’s Sycamore processor performed a task in 200 sec, which classical supercomputers would take 10,000 years. </a:t>
            </a:r>
          </a:p>
        </p:txBody>
      </p:sp>
      <p:sp>
        <p:nvSpPr>
          <p:cNvPr name="TextBox 7" id="7"/>
          <p:cNvSpPr txBox="true"/>
          <p:nvPr/>
        </p:nvSpPr>
        <p:spPr>
          <a:xfrm rot="0">
            <a:off x="9686925" y="5248275"/>
            <a:ext cx="7572375" cy="3253468"/>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Times New Roman Medium"/>
                <a:ea typeface="Times New Roman Medium"/>
                <a:cs typeface="Times New Roman Medium"/>
                <a:sym typeface="Times New Roman Medium"/>
              </a:rPr>
              <a:t>🔹</a:t>
            </a:r>
            <a:r>
              <a:rPr lang="en-US" b="true" sz="3000">
                <a:solidFill>
                  <a:srgbClr val="1211CA"/>
                </a:solidFill>
                <a:latin typeface="Times New Roman Bold"/>
                <a:ea typeface="Times New Roman Bold"/>
                <a:cs typeface="Times New Roman Bold"/>
                <a:sym typeface="Times New Roman Bold"/>
              </a:rPr>
              <a:t> Quantum Simulation</a:t>
            </a:r>
          </a:p>
          <a:p>
            <a:pPr algn="l" marL="647700" indent="-323850" lvl="1">
              <a:lnSpc>
                <a:spcPts val="4200"/>
              </a:lnSpc>
              <a:buFont typeface="Arial"/>
              <a:buChar char="•"/>
            </a:pPr>
            <a:r>
              <a:rPr lang="en-US" sz="3000">
                <a:solidFill>
                  <a:srgbClr val="000000"/>
                </a:solidFill>
                <a:latin typeface="Times New Roman"/>
                <a:ea typeface="Times New Roman"/>
                <a:cs typeface="Times New Roman"/>
                <a:sym typeface="Times New Roman"/>
              </a:rPr>
              <a:t>Q</a:t>
            </a:r>
            <a:r>
              <a:rPr lang="en-US" sz="3000">
                <a:solidFill>
                  <a:srgbClr val="000000"/>
                </a:solidFill>
                <a:latin typeface="Times New Roman"/>
                <a:ea typeface="Times New Roman"/>
                <a:cs typeface="Times New Roman"/>
                <a:sym typeface="Times New Roman"/>
              </a:rPr>
              <a:t>uantum computers can simulate complex systems that are too difficult for classical computers</a:t>
            </a:r>
          </a:p>
          <a:p>
            <a:pPr algn="l" marL="647700" indent="-323850" lvl="1">
              <a:lnSpc>
                <a:spcPts val="4200"/>
              </a:lnSpc>
              <a:buFont typeface="Arial"/>
              <a:buChar char="•"/>
            </a:pPr>
            <a:r>
              <a:rPr lang="en-US" sz="3000">
                <a:solidFill>
                  <a:srgbClr val="000000"/>
                </a:solidFill>
                <a:latin typeface="Times New Roman"/>
                <a:ea typeface="Times New Roman"/>
                <a:cs typeface="Times New Roman"/>
                <a:sym typeface="Times New Roman"/>
              </a:rPr>
              <a:t>Applications in drug discovery, material science, and many-body physics.</a:t>
            </a:r>
          </a:p>
        </p:txBody>
      </p:sp>
      <p:sp>
        <p:nvSpPr>
          <p:cNvPr name="TextBox 8" id="8"/>
          <p:cNvSpPr txBox="true"/>
          <p:nvPr/>
        </p:nvSpPr>
        <p:spPr>
          <a:xfrm rot="0">
            <a:off x="9506845" y="1924050"/>
            <a:ext cx="7752455" cy="3253468"/>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Times New Roman Medium"/>
                <a:ea typeface="Times New Roman Medium"/>
                <a:cs typeface="Times New Roman Medium"/>
                <a:sym typeface="Times New Roman Medium"/>
              </a:rPr>
              <a:t>🔹</a:t>
            </a:r>
            <a:r>
              <a:rPr lang="en-US" b="true" sz="3000">
                <a:solidFill>
                  <a:srgbClr val="1211CA"/>
                </a:solidFill>
                <a:latin typeface="Times New Roman Bold"/>
                <a:ea typeface="Times New Roman Bold"/>
                <a:cs typeface="Times New Roman Bold"/>
                <a:sym typeface="Times New Roman Bold"/>
              </a:rPr>
              <a:t> Quantum Chemistry</a:t>
            </a:r>
          </a:p>
          <a:p>
            <a:pPr algn="l" marL="647700" indent="-323850" lvl="1">
              <a:lnSpc>
                <a:spcPts val="4200"/>
              </a:lnSpc>
              <a:buFont typeface="Arial"/>
              <a:buChar char="•"/>
            </a:pPr>
            <a:r>
              <a:rPr lang="en-US" sz="3000">
                <a:solidFill>
                  <a:srgbClr val="000000"/>
                </a:solidFill>
                <a:latin typeface="Times New Roman"/>
                <a:ea typeface="Times New Roman"/>
                <a:cs typeface="Times New Roman"/>
                <a:sym typeface="Times New Roman"/>
              </a:rPr>
              <a:t>One of the most important algorithms,  </a:t>
            </a:r>
            <a:r>
              <a:rPr lang="en-US" sz="3000">
                <a:solidFill>
                  <a:srgbClr val="000000"/>
                </a:solidFill>
                <a:latin typeface="Times New Roman"/>
                <a:ea typeface="Times New Roman"/>
                <a:cs typeface="Times New Roman"/>
                <a:sym typeface="Times New Roman"/>
              </a:rPr>
              <a:t>Variational Quantum Eigensolver (VQE) solves chemical problems efficiently.</a:t>
            </a:r>
          </a:p>
          <a:p>
            <a:pPr algn="l" marL="647700" indent="-323850" lvl="1">
              <a:lnSpc>
                <a:spcPts val="4200"/>
              </a:lnSpc>
              <a:buFont typeface="Arial"/>
              <a:buChar char="•"/>
            </a:pPr>
            <a:r>
              <a:rPr lang="en-US" sz="3000">
                <a:solidFill>
                  <a:srgbClr val="000000"/>
                </a:solidFill>
                <a:latin typeface="Times New Roman"/>
                <a:ea typeface="Times New Roman"/>
                <a:cs typeface="Times New Roman"/>
                <a:sym typeface="Times New Roman"/>
              </a:rPr>
              <a:t>Helps in reaction modeling, material design, and optimizing reaction.</a:t>
            </a:r>
          </a:p>
        </p:txBody>
      </p:sp>
      <p:grpSp>
        <p:nvGrpSpPr>
          <p:cNvPr name="Group 9" id="9"/>
          <p:cNvGrpSpPr/>
          <p:nvPr/>
        </p:nvGrpSpPr>
        <p:grpSpPr>
          <a:xfrm rot="0">
            <a:off x="1028700" y="1393825"/>
            <a:ext cx="10259411" cy="47625"/>
            <a:chOff x="0" y="0"/>
            <a:chExt cx="2702067" cy="12543"/>
          </a:xfrm>
        </p:grpSpPr>
        <p:sp>
          <p:nvSpPr>
            <p:cNvPr name="Freeform 10" id="10"/>
            <p:cNvSpPr/>
            <p:nvPr/>
          </p:nvSpPr>
          <p:spPr>
            <a:xfrm flipH="false" flipV="false" rot="0">
              <a:off x="0" y="0"/>
              <a:ext cx="2702067" cy="12543"/>
            </a:xfrm>
            <a:custGeom>
              <a:avLst/>
              <a:gdLst/>
              <a:ahLst/>
              <a:cxnLst/>
              <a:rect r="r" b="b" t="t" l="l"/>
              <a:pathLst>
                <a:path h="12543" w="2702067">
                  <a:moveTo>
                    <a:pt x="0" y="0"/>
                  </a:moveTo>
                  <a:lnTo>
                    <a:pt x="2702067" y="0"/>
                  </a:lnTo>
                  <a:lnTo>
                    <a:pt x="2702067" y="12543"/>
                  </a:lnTo>
                  <a:lnTo>
                    <a:pt x="0" y="12543"/>
                  </a:lnTo>
                  <a:close/>
                </a:path>
              </a:pathLst>
            </a:custGeom>
            <a:solidFill>
              <a:srgbClr val="F9B314"/>
            </a:solidFill>
          </p:spPr>
        </p:sp>
        <p:sp>
          <p:nvSpPr>
            <p:cNvPr name="TextBox 11" id="11"/>
            <p:cNvSpPr txBox="true"/>
            <p:nvPr/>
          </p:nvSpPr>
          <p:spPr>
            <a:xfrm>
              <a:off x="0" y="-76200"/>
              <a:ext cx="2702067" cy="88743"/>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47750"/>
            <a:ext cx="6674657" cy="736600"/>
          </a:xfrm>
          <a:prstGeom prst="rect">
            <a:avLst/>
          </a:prstGeom>
        </p:spPr>
        <p:txBody>
          <a:bodyPr anchor="t" rtlCol="false" tIns="0" lIns="0" bIns="0" rIns="0">
            <a:spAutoFit/>
          </a:bodyPr>
          <a:lstStyle/>
          <a:p>
            <a:pPr algn="l">
              <a:lnSpc>
                <a:spcPts val="4700"/>
              </a:lnSpc>
            </a:pPr>
            <a:r>
              <a:rPr lang="en-US" sz="5000" b="true">
                <a:solidFill>
                  <a:srgbClr val="1211CA"/>
                </a:solidFill>
                <a:latin typeface="Times New Roman Bold"/>
                <a:ea typeface="Times New Roman Bold"/>
                <a:cs typeface="Times New Roman Bold"/>
                <a:sym typeface="Times New Roman Bold"/>
              </a:rPr>
              <a:t>Conclusion</a:t>
            </a:r>
          </a:p>
        </p:txBody>
      </p:sp>
      <p:grpSp>
        <p:nvGrpSpPr>
          <p:cNvPr name="Group 3" id="3"/>
          <p:cNvGrpSpPr/>
          <p:nvPr/>
        </p:nvGrpSpPr>
        <p:grpSpPr>
          <a:xfrm rot="0">
            <a:off x="1524874" y="2262322"/>
            <a:ext cx="15238252" cy="6995978"/>
            <a:chOff x="0" y="0"/>
            <a:chExt cx="1624330" cy="745740"/>
          </a:xfrm>
        </p:grpSpPr>
        <p:sp>
          <p:nvSpPr>
            <p:cNvPr name="Freeform 4" id="4"/>
            <p:cNvSpPr/>
            <p:nvPr/>
          </p:nvSpPr>
          <p:spPr>
            <a:xfrm flipH="false" flipV="false" rot="0">
              <a:off x="41910" y="43180"/>
              <a:ext cx="1576070" cy="697480"/>
            </a:xfrm>
            <a:custGeom>
              <a:avLst/>
              <a:gdLst/>
              <a:ahLst/>
              <a:cxnLst/>
              <a:rect r="r" b="b" t="t" l="l"/>
              <a:pathLst>
                <a:path h="697480" w="1576070">
                  <a:moveTo>
                    <a:pt x="0" y="0"/>
                  </a:moveTo>
                  <a:lnTo>
                    <a:pt x="1576070" y="0"/>
                  </a:lnTo>
                  <a:lnTo>
                    <a:pt x="1576070" y="697480"/>
                  </a:lnTo>
                  <a:lnTo>
                    <a:pt x="0" y="697480"/>
                  </a:lnTo>
                  <a:close/>
                </a:path>
              </a:pathLst>
            </a:custGeom>
            <a:solidFill>
              <a:srgbClr val="77838D"/>
            </a:solidFill>
          </p:spPr>
        </p:sp>
        <p:sp>
          <p:nvSpPr>
            <p:cNvPr name="Freeform 5" id="5"/>
            <p:cNvSpPr/>
            <p:nvPr/>
          </p:nvSpPr>
          <p:spPr>
            <a:xfrm flipH="false" flipV="false" rot="0">
              <a:off x="35560" y="35560"/>
              <a:ext cx="1588770" cy="710180"/>
            </a:xfrm>
            <a:custGeom>
              <a:avLst/>
              <a:gdLst/>
              <a:ahLst/>
              <a:cxnLst/>
              <a:rect r="r" b="b" t="t" l="l"/>
              <a:pathLst>
                <a:path h="710180" w="1588770">
                  <a:moveTo>
                    <a:pt x="1588770" y="710180"/>
                  </a:moveTo>
                  <a:lnTo>
                    <a:pt x="0" y="710180"/>
                  </a:lnTo>
                  <a:lnTo>
                    <a:pt x="0" y="0"/>
                  </a:lnTo>
                  <a:lnTo>
                    <a:pt x="1588770" y="0"/>
                  </a:lnTo>
                  <a:lnTo>
                    <a:pt x="1588770" y="710180"/>
                  </a:lnTo>
                  <a:close/>
                  <a:moveTo>
                    <a:pt x="12700" y="697480"/>
                  </a:moveTo>
                  <a:lnTo>
                    <a:pt x="1576070" y="697480"/>
                  </a:lnTo>
                  <a:lnTo>
                    <a:pt x="1576070" y="12700"/>
                  </a:lnTo>
                  <a:lnTo>
                    <a:pt x="12700" y="12700"/>
                  </a:lnTo>
                  <a:lnTo>
                    <a:pt x="12700" y="697480"/>
                  </a:lnTo>
                  <a:close/>
                </a:path>
              </a:pathLst>
            </a:custGeom>
            <a:solidFill>
              <a:srgbClr val="FFFFFF"/>
            </a:solidFill>
          </p:spPr>
        </p:sp>
        <p:sp>
          <p:nvSpPr>
            <p:cNvPr name="Freeform 6" id="6"/>
            <p:cNvSpPr/>
            <p:nvPr/>
          </p:nvSpPr>
          <p:spPr>
            <a:xfrm flipH="false" flipV="false" rot="0">
              <a:off x="0" y="0"/>
              <a:ext cx="1576070" cy="697480"/>
            </a:xfrm>
            <a:custGeom>
              <a:avLst/>
              <a:gdLst/>
              <a:ahLst/>
              <a:cxnLst/>
              <a:rect r="r" b="b" t="t" l="l"/>
              <a:pathLst>
                <a:path h="697480" w="1576070">
                  <a:moveTo>
                    <a:pt x="0" y="0"/>
                  </a:moveTo>
                  <a:lnTo>
                    <a:pt x="1576070" y="0"/>
                  </a:lnTo>
                  <a:lnTo>
                    <a:pt x="1576070" y="697480"/>
                  </a:lnTo>
                  <a:lnTo>
                    <a:pt x="0" y="697480"/>
                  </a:lnTo>
                  <a:close/>
                </a:path>
              </a:pathLst>
            </a:custGeom>
            <a:solidFill>
              <a:srgbClr val="F9B314"/>
            </a:solidFill>
          </p:spPr>
        </p:sp>
      </p:grpSp>
      <p:sp>
        <p:nvSpPr>
          <p:cNvPr name="TextBox 7" id="7"/>
          <p:cNvSpPr txBox="true"/>
          <p:nvPr/>
        </p:nvSpPr>
        <p:spPr>
          <a:xfrm rot="0">
            <a:off x="1976811" y="2829163"/>
            <a:ext cx="13658850" cy="644842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FDFDFD"/>
                </a:solidFill>
                <a:latin typeface="Times New Roman"/>
                <a:ea typeface="Times New Roman"/>
                <a:cs typeface="Times New Roman"/>
                <a:sym typeface="Times New Roman"/>
              </a:rPr>
              <a:t>Quantum computing is a groundbreaking technological advancement that has the potential to solve problems beyond the reach of classical computers. It uses special properties of quantum physics, like superposition and entanglement, to process information much faster. This can help in areas like cybersecurity, searching large databases, designing new materials, and understanding complex chemical reactions.</a:t>
            </a:r>
          </a:p>
          <a:p>
            <a:pPr algn="l" marL="647700" indent="-323850" lvl="1">
              <a:lnSpc>
                <a:spcPts val="4200"/>
              </a:lnSpc>
              <a:buFont typeface="Arial"/>
              <a:buChar char="•"/>
            </a:pPr>
            <a:r>
              <a:rPr lang="en-US" sz="3000">
                <a:solidFill>
                  <a:srgbClr val="FDFDFD"/>
                </a:solidFill>
                <a:latin typeface="Times New Roman"/>
                <a:ea typeface="Times New Roman"/>
                <a:cs typeface="Times New Roman"/>
                <a:sym typeface="Times New Roman"/>
              </a:rPr>
              <a:t>Even though there are challenges, quantum computing has a bright future. Scientists are working to make it useful for medicine, artificial intelligence, cybersecurity, and science. As technology improves, quantum computers could change industries and solve problems that were once impossible.</a:t>
            </a:r>
          </a:p>
          <a:p>
            <a:pPr algn="l">
              <a:lnSpc>
                <a:spcPts val="4200"/>
              </a:lnSpc>
            </a:pPr>
          </a:p>
          <a:p>
            <a:pPr algn="l">
              <a:lnSpc>
                <a:spcPts val="4200"/>
              </a:lnSpc>
            </a:pPr>
          </a:p>
        </p:txBody>
      </p:sp>
      <p:grpSp>
        <p:nvGrpSpPr>
          <p:cNvPr name="Group 8" id="8"/>
          <p:cNvGrpSpPr/>
          <p:nvPr/>
        </p:nvGrpSpPr>
        <p:grpSpPr>
          <a:xfrm rot="0">
            <a:off x="1028700" y="1755775"/>
            <a:ext cx="3944336" cy="76200"/>
            <a:chOff x="0" y="0"/>
            <a:chExt cx="1038837" cy="20069"/>
          </a:xfrm>
        </p:grpSpPr>
        <p:sp>
          <p:nvSpPr>
            <p:cNvPr name="Freeform 9" id="9"/>
            <p:cNvSpPr/>
            <p:nvPr/>
          </p:nvSpPr>
          <p:spPr>
            <a:xfrm flipH="false" flipV="false" rot="0">
              <a:off x="0" y="0"/>
              <a:ext cx="1038837" cy="20069"/>
            </a:xfrm>
            <a:custGeom>
              <a:avLst/>
              <a:gdLst/>
              <a:ahLst/>
              <a:cxnLst/>
              <a:rect r="r" b="b" t="t" l="l"/>
              <a:pathLst>
                <a:path h="20069" w="1038837">
                  <a:moveTo>
                    <a:pt x="0" y="0"/>
                  </a:moveTo>
                  <a:lnTo>
                    <a:pt x="1038837" y="0"/>
                  </a:lnTo>
                  <a:lnTo>
                    <a:pt x="1038837" y="20069"/>
                  </a:lnTo>
                  <a:lnTo>
                    <a:pt x="0" y="20069"/>
                  </a:lnTo>
                  <a:close/>
                </a:path>
              </a:pathLst>
            </a:custGeom>
            <a:solidFill>
              <a:srgbClr val="F9B314"/>
            </a:solidFill>
          </p:spPr>
        </p:sp>
        <p:sp>
          <p:nvSpPr>
            <p:cNvPr name="TextBox 10" id="10"/>
            <p:cNvSpPr txBox="true"/>
            <p:nvPr/>
          </p:nvSpPr>
          <p:spPr>
            <a:xfrm>
              <a:off x="0" y="-76200"/>
              <a:ext cx="1038837" cy="96269"/>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47750"/>
            <a:ext cx="6674657" cy="736600"/>
          </a:xfrm>
          <a:prstGeom prst="rect">
            <a:avLst/>
          </a:prstGeom>
        </p:spPr>
        <p:txBody>
          <a:bodyPr anchor="t" rtlCol="false" tIns="0" lIns="0" bIns="0" rIns="0">
            <a:spAutoFit/>
          </a:bodyPr>
          <a:lstStyle/>
          <a:p>
            <a:pPr algn="l">
              <a:lnSpc>
                <a:spcPts val="4700"/>
              </a:lnSpc>
            </a:pPr>
            <a:r>
              <a:rPr lang="en-US" sz="5000" b="true">
                <a:solidFill>
                  <a:srgbClr val="1211CA"/>
                </a:solidFill>
                <a:latin typeface="Times New Roman Bold"/>
                <a:ea typeface="Times New Roman Bold"/>
                <a:cs typeface="Times New Roman Bold"/>
                <a:sym typeface="Times New Roman Bold"/>
              </a:rPr>
              <a:t>References</a:t>
            </a:r>
          </a:p>
        </p:txBody>
      </p:sp>
      <p:sp>
        <p:nvSpPr>
          <p:cNvPr name="TextBox 3" id="3"/>
          <p:cNvSpPr txBox="true"/>
          <p:nvPr/>
        </p:nvSpPr>
        <p:spPr>
          <a:xfrm rot="0">
            <a:off x="800100" y="2114550"/>
            <a:ext cx="16773525" cy="6362700"/>
          </a:xfrm>
          <a:prstGeom prst="rect">
            <a:avLst/>
          </a:prstGeom>
        </p:spPr>
        <p:txBody>
          <a:bodyPr anchor="t" rtlCol="false" tIns="0" lIns="0" bIns="0" rIns="0">
            <a:spAutoFit/>
          </a:bodyPr>
          <a:lstStyle/>
          <a:p>
            <a:pPr algn="l" marL="647698" indent="-323849" lvl="1">
              <a:lnSpc>
                <a:spcPts val="4199"/>
              </a:lnSpc>
              <a:buAutoNum type="arabicPeriod" startAt="1"/>
            </a:pPr>
            <a:r>
              <a:rPr lang="en-US" b="true" sz="2999">
                <a:solidFill>
                  <a:srgbClr val="1211CA"/>
                </a:solidFill>
                <a:latin typeface="Times New Roman Medium"/>
                <a:ea typeface="Times New Roman Medium"/>
                <a:cs typeface="Times New Roman Medium"/>
                <a:sym typeface="Times New Roman Medium"/>
              </a:rPr>
              <a:t>J. A. Bhat, A. K. Pandit, M. A. Shah, and N. Jan, “Quantum computing: Fundamentals, implementations and applications,” in Proc. Int. Conf. Comput. Intell. Data Eng., 2022, pp. 1–12.</a:t>
            </a:r>
          </a:p>
          <a:p>
            <a:pPr algn="l" marL="647698" indent="-323849" lvl="1">
              <a:lnSpc>
                <a:spcPts val="4199"/>
              </a:lnSpc>
              <a:buAutoNum type="arabicPeriod" startAt="1"/>
            </a:pPr>
            <a:r>
              <a:rPr lang="en-US" sz="2999">
                <a:solidFill>
                  <a:srgbClr val="1211CA"/>
                </a:solidFill>
                <a:latin typeface="Times New Roman"/>
                <a:ea typeface="Times New Roman"/>
                <a:cs typeface="Times New Roman"/>
                <a:sym typeface="Times New Roman"/>
              </a:rPr>
              <a:t>R. Rietsche, C. Dremel, S. Bosch, L. Steinacker, M. Meckel, and J.-M. Leimeister, “Quantum computing,” Electron. Markets, vol. 32, no. 4, pp. 2525–2536, Dec. 2022, doi: 10.1007/s12525-022-00570-y.</a:t>
            </a:r>
          </a:p>
          <a:p>
            <a:pPr algn="l" marL="647698" indent="-323849" lvl="1">
              <a:lnSpc>
                <a:spcPts val="4199"/>
              </a:lnSpc>
              <a:buAutoNum type="arabicPeriod" startAt="1"/>
            </a:pPr>
            <a:r>
              <a:rPr lang="en-US" b="true" sz="2999">
                <a:solidFill>
                  <a:srgbClr val="1211CA"/>
                </a:solidFill>
                <a:latin typeface="Times New Roman Medium"/>
                <a:ea typeface="Times New Roman Medium"/>
                <a:cs typeface="Times New Roman Medium"/>
                <a:sym typeface="Times New Roman Medium"/>
              </a:rPr>
              <a:t>F. Arute et al., “Quantum supremacy using a programmable superconducting processor,” Nature, vol. 574, no. 7779, pp. 505–510, Oct. 2019, doi: 10.1038/s41586-019-1666-5.</a:t>
            </a:r>
          </a:p>
          <a:p>
            <a:pPr algn="l" marL="647698" indent="-323849" lvl="1">
              <a:lnSpc>
                <a:spcPts val="4199"/>
              </a:lnSpc>
              <a:spcBef>
                <a:spcPct val="0"/>
              </a:spcBef>
              <a:buAutoNum type="arabicPeriod" startAt="1"/>
            </a:pPr>
            <a:r>
              <a:rPr lang="en-US" sz="2999">
                <a:solidFill>
                  <a:srgbClr val="1211CA"/>
                </a:solidFill>
                <a:latin typeface="Times New Roman"/>
                <a:ea typeface="Times New Roman"/>
                <a:cs typeface="Times New Roman"/>
                <a:sym typeface="Times New Roman"/>
              </a:rPr>
              <a:t>E. Hazan, A. Ménard, M. Patel, and I. Ostojic, “The next tech revolution: Quantum computing,” McKinsey &amp; Company, 2020. [Online]. Available: </a:t>
            </a:r>
            <a:r>
              <a:rPr lang="en-US" sz="2999" u="sng">
                <a:solidFill>
                  <a:srgbClr val="1211CA"/>
                </a:solidFill>
                <a:latin typeface="Times New Roman"/>
                <a:ea typeface="Times New Roman"/>
                <a:cs typeface="Times New Roman"/>
                <a:sym typeface="Times New Roman"/>
                <a:hlinkClick r:id="rId2" tooltip="https://www.mckinsey.com/frl/media/McKinsey/Locations/Europe%20and%20Middle%20East/France/Our%20Insights/The%20next%20tech%20revolution%20Quantum%20Computing/Quantum-Computing.ashx"/>
              </a:rPr>
              <a:t>https://www.mckinsey.com/frl/media/McKinsey/Locations/Europe%20and%20Middle%20East/France/Our%20Insights/The%20next%20tech%20revolution%20Quantum%20Computing/Quantum-Computing.ashx</a:t>
            </a:r>
          </a:p>
        </p:txBody>
      </p:sp>
      <p:grpSp>
        <p:nvGrpSpPr>
          <p:cNvPr name="Group 4" id="4"/>
          <p:cNvGrpSpPr/>
          <p:nvPr/>
        </p:nvGrpSpPr>
        <p:grpSpPr>
          <a:xfrm rot="0">
            <a:off x="1028700" y="1784350"/>
            <a:ext cx="3337329" cy="47625"/>
            <a:chOff x="0" y="0"/>
            <a:chExt cx="878967" cy="12543"/>
          </a:xfrm>
        </p:grpSpPr>
        <p:sp>
          <p:nvSpPr>
            <p:cNvPr name="Freeform 5" id="5"/>
            <p:cNvSpPr/>
            <p:nvPr/>
          </p:nvSpPr>
          <p:spPr>
            <a:xfrm flipH="false" flipV="false" rot="0">
              <a:off x="0" y="0"/>
              <a:ext cx="878967" cy="12543"/>
            </a:xfrm>
            <a:custGeom>
              <a:avLst/>
              <a:gdLst/>
              <a:ahLst/>
              <a:cxnLst/>
              <a:rect r="r" b="b" t="t" l="l"/>
              <a:pathLst>
                <a:path h="12543" w="878967">
                  <a:moveTo>
                    <a:pt x="0" y="0"/>
                  </a:moveTo>
                  <a:lnTo>
                    <a:pt x="878967" y="0"/>
                  </a:lnTo>
                  <a:lnTo>
                    <a:pt x="878967" y="12543"/>
                  </a:lnTo>
                  <a:lnTo>
                    <a:pt x="0" y="12543"/>
                  </a:lnTo>
                  <a:close/>
                </a:path>
              </a:pathLst>
            </a:custGeom>
            <a:solidFill>
              <a:srgbClr val="F9B314"/>
            </a:solidFill>
          </p:spPr>
        </p:sp>
        <p:sp>
          <p:nvSpPr>
            <p:cNvPr name="TextBox 6" id="6"/>
            <p:cNvSpPr txBox="true"/>
            <p:nvPr/>
          </p:nvSpPr>
          <p:spPr>
            <a:xfrm>
              <a:off x="0" y="-76200"/>
              <a:ext cx="878967" cy="88743"/>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73433" y="2392224"/>
            <a:ext cx="9288593" cy="1612900"/>
          </a:xfrm>
          <a:prstGeom prst="rect">
            <a:avLst/>
          </a:prstGeom>
        </p:spPr>
        <p:txBody>
          <a:bodyPr anchor="t" rtlCol="false" tIns="0" lIns="0" bIns="0" rIns="0">
            <a:spAutoFit/>
          </a:bodyPr>
          <a:lstStyle/>
          <a:p>
            <a:pPr algn="l">
              <a:lnSpc>
                <a:spcPts val="10999"/>
              </a:lnSpc>
            </a:pPr>
            <a:r>
              <a:rPr lang="en-US" b="true" sz="9999">
                <a:solidFill>
                  <a:srgbClr val="1211CA"/>
                </a:solidFill>
                <a:latin typeface="Times New Roman Ultra-Bold"/>
                <a:ea typeface="Times New Roman Ultra-Bold"/>
                <a:cs typeface="Times New Roman Ultra-Bold"/>
                <a:sym typeface="Times New Roman Ultra-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3443597"/>
            <a:ext cx="7296747" cy="88523"/>
            <a:chOff x="0" y="0"/>
            <a:chExt cx="1921777" cy="23315"/>
          </a:xfrm>
        </p:grpSpPr>
        <p:sp>
          <p:nvSpPr>
            <p:cNvPr name="Freeform 3" id="3"/>
            <p:cNvSpPr/>
            <p:nvPr/>
          </p:nvSpPr>
          <p:spPr>
            <a:xfrm flipH="false" flipV="false" rot="0">
              <a:off x="0" y="0"/>
              <a:ext cx="1921777" cy="23315"/>
            </a:xfrm>
            <a:custGeom>
              <a:avLst/>
              <a:gdLst/>
              <a:ahLst/>
              <a:cxnLst/>
              <a:rect r="r" b="b" t="t" l="l"/>
              <a:pathLst>
                <a:path h="23315" w="1921777">
                  <a:moveTo>
                    <a:pt x="0" y="0"/>
                  </a:moveTo>
                  <a:lnTo>
                    <a:pt x="1921777" y="0"/>
                  </a:lnTo>
                  <a:lnTo>
                    <a:pt x="1921777" y="23315"/>
                  </a:lnTo>
                  <a:lnTo>
                    <a:pt x="0" y="23315"/>
                  </a:lnTo>
                  <a:close/>
                </a:path>
              </a:pathLst>
            </a:custGeom>
            <a:solidFill>
              <a:srgbClr val="F9B314"/>
            </a:solidFill>
          </p:spPr>
        </p:sp>
        <p:sp>
          <p:nvSpPr>
            <p:cNvPr name="TextBox 4" id="4"/>
            <p:cNvSpPr txBox="true"/>
            <p:nvPr/>
          </p:nvSpPr>
          <p:spPr>
            <a:xfrm>
              <a:off x="0" y="-76200"/>
              <a:ext cx="1921777" cy="995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500955" y="2413635"/>
            <a:ext cx="2758345" cy="245871"/>
            <a:chOff x="0" y="0"/>
            <a:chExt cx="726478" cy="64756"/>
          </a:xfrm>
        </p:grpSpPr>
        <p:sp>
          <p:nvSpPr>
            <p:cNvPr name="Freeform 6" id="6"/>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7" id="7"/>
            <p:cNvSpPr txBox="true"/>
            <p:nvPr/>
          </p:nvSpPr>
          <p:spPr>
            <a:xfrm>
              <a:off x="0" y="-76200"/>
              <a:ext cx="726478" cy="140956"/>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297723" y="3155657"/>
            <a:ext cx="4406464" cy="5964757"/>
          </a:xfrm>
          <a:custGeom>
            <a:avLst/>
            <a:gdLst/>
            <a:ahLst/>
            <a:cxnLst/>
            <a:rect r="r" b="b" t="t" l="l"/>
            <a:pathLst>
              <a:path h="5964757" w="4406464">
                <a:moveTo>
                  <a:pt x="0" y="0"/>
                </a:moveTo>
                <a:lnTo>
                  <a:pt x="4406464" y="0"/>
                </a:lnTo>
                <a:lnTo>
                  <a:pt x="4406464" y="5964757"/>
                </a:lnTo>
                <a:lnTo>
                  <a:pt x="0" y="5964757"/>
                </a:lnTo>
                <a:lnTo>
                  <a:pt x="0" y="0"/>
                </a:lnTo>
                <a:close/>
              </a:path>
            </a:pathLst>
          </a:custGeom>
          <a:blipFill>
            <a:blip r:embed="rId2"/>
            <a:stretch>
              <a:fillRect l="0" t="0" r="0" b="0"/>
            </a:stretch>
          </a:blipFill>
        </p:spPr>
      </p:sp>
      <p:grpSp>
        <p:nvGrpSpPr>
          <p:cNvPr name="Group 9" id="9"/>
          <p:cNvGrpSpPr/>
          <p:nvPr/>
        </p:nvGrpSpPr>
        <p:grpSpPr>
          <a:xfrm rot="0">
            <a:off x="1028700" y="1554362"/>
            <a:ext cx="6777183" cy="1611710"/>
            <a:chOff x="0" y="0"/>
            <a:chExt cx="9036244" cy="2148947"/>
          </a:xfrm>
        </p:grpSpPr>
        <p:sp>
          <p:nvSpPr>
            <p:cNvPr name="TextBox 10" id="10"/>
            <p:cNvSpPr txBox="true"/>
            <p:nvPr/>
          </p:nvSpPr>
          <p:spPr>
            <a:xfrm rot="0">
              <a:off x="0" y="28575"/>
              <a:ext cx="9036244" cy="978957"/>
            </a:xfrm>
            <a:prstGeom prst="rect">
              <a:avLst/>
            </a:prstGeom>
          </p:spPr>
          <p:txBody>
            <a:bodyPr anchor="t" rtlCol="false" tIns="0" lIns="0" bIns="0" rIns="0">
              <a:spAutoFit/>
            </a:bodyPr>
            <a:lstStyle/>
            <a:p>
              <a:pPr algn="l">
                <a:lnSpc>
                  <a:spcPts val="4699"/>
                </a:lnSpc>
              </a:pPr>
              <a:r>
                <a:rPr lang="en-US" sz="4999" b="true">
                  <a:solidFill>
                    <a:srgbClr val="1211CA"/>
                  </a:solidFill>
                  <a:latin typeface="Times New Roman Bold"/>
                  <a:ea typeface="Times New Roman Bold"/>
                  <a:cs typeface="Times New Roman Bold"/>
                  <a:sym typeface="Times New Roman Bold"/>
                </a:rPr>
                <a:t>What is </a:t>
              </a:r>
            </a:p>
          </p:txBody>
        </p:sp>
        <p:sp>
          <p:nvSpPr>
            <p:cNvPr name="TextBox 11" id="11"/>
            <p:cNvSpPr txBox="true"/>
            <p:nvPr/>
          </p:nvSpPr>
          <p:spPr>
            <a:xfrm rot="0">
              <a:off x="0" y="1160463"/>
              <a:ext cx="9036244" cy="988483"/>
            </a:xfrm>
            <a:prstGeom prst="rect">
              <a:avLst/>
            </a:prstGeom>
          </p:spPr>
          <p:txBody>
            <a:bodyPr anchor="t" rtlCol="false" tIns="0" lIns="0" bIns="0" rIns="0">
              <a:spAutoFit/>
            </a:bodyPr>
            <a:lstStyle/>
            <a:p>
              <a:pPr algn="l">
                <a:lnSpc>
                  <a:spcPts val="4700"/>
                </a:lnSpc>
              </a:pPr>
              <a:r>
                <a:rPr lang="en-US" sz="5000" b="true">
                  <a:solidFill>
                    <a:srgbClr val="F9B314"/>
                  </a:solidFill>
                  <a:latin typeface="Times New Roman Bold"/>
                  <a:ea typeface="Times New Roman Bold"/>
                  <a:cs typeface="Times New Roman Bold"/>
                  <a:sym typeface="Times New Roman Bold"/>
                </a:rPr>
                <a:t>Quantum Computing?</a:t>
              </a:r>
            </a:p>
          </p:txBody>
        </p:sp>
      </p:grpSp>
      <p:sp>
        <p:nvSpPr>
          <p:cNvPr name="TextBox 12" id="12"/>
          <p:cNvSpPr txBox="true"/>
          <p:nvPr/>
        </p:nvSpPr>
        <p:spPr>
          <a:xfrm rot="0">
            <a:off x="1028700" y="3695344"/>
            <a:ext cx="10153366" cy="2114844"/>
          </a:xfrm>
          <a:prstGeom prst="rect">
            <a:avLst/>
          </a:prstGeom>
        </p:spPr>
        <p:txBody>
          <a:bodyPr anchor="t" rtlCol="false" tIns="0" lIns="0" bIns="0" rIns="0">
            <a:spAutoFit/>
          </a:bodyPr>
          <a:lstStyle/>
          <a:p>
            <a:pPr algn="l">
              <a:lnSpc>
                <a:spcPts val="4083"/>
              </a:lnSpc>
            </a:pPr>
            <a:r>
              <a:rPr lang="en-US" sz="2917" b="true">
                <a:solidFill>
                  <a:srgbClr val="2D262A"/>
                </a:solidFill>
                <a:latin typeface="Times New Roman Medium"/>
                <a:ea typeface="Times New Roman Medium"/>
                <a:cs typeface="Times New Roman Medium"/>
                <a:sym typeface="Times New Roman Medium"/>
              </a:rPr>
              <a:t>Quantum computing is a type of computing that uses quantum mechanics (the rules that govern tiny particles like atoms and electrons) to perform calculations much faster than traditional computers.</a:t>
            </a:r>
          </a:p>
        </p:txBody>
      </p:sp>
      <p:sp>
        <p:nvSpPr>
          <p:cNvPr name="TextBox 13" id="13"/>
          <p:cNvSpPr txBox="true"/>
          <p:nvPr/>
        </p:nvSpPr>
        <p:spPr>
          <a:xfrm rot="0">
            <a:off x="1028700" y="7617394"/>
            <a:ext cx="11071194" cy="1640906"/>
          </a:xfrm>
          <a:prstGeom prst="rect">
            <a:avLst/>
          </a:prstGeom>
        </p:spPr>
        <p:txBody>
          <a:bodyPr anchor="t" rtlCol="false" tIns="0" lIns="0" bIns="0" rIns="0">
            <a:spAutoFit/>
          </a:bodyPr>
          <a:lstStyle/>
          <a:p>
            <a:pPr algn="l" marL="531469" indent="-265734" lvl="1">
              <a:lnSpc>
                <a:spcPts val="3126"/>
              </a:lnSpc>
              <a:buFont typeface="Arial"/>
              <a:buChar char="•"/>
            </a:pPr>
            <a:r>
              <a:rPr lang="en-US" b="true" sz="2461">
                <a:solidFill>
                  <a:srgbClr val="2D262A"/>
                </a:solidFill>
                <a:latin typeface="Times New Roman Medium"/>
                <a:ea typeface="Times New Roman Medium"/>
                <a:cs typeface="Times New Roman Medium"/>
                <a:sym typeface="Times New Roman Medium"/>
              </a:rPr>
              <a:t>Classical Computers use bits (0s and 1s) to store and process information.</a:t>
            </a:r>
          </a:p>
          <a:p>
            <a:pPr algn="l" marL="531469" indent="-265734" lvl="1">
              <a:lnSpc>
                <a:spcPts val="3126"/>
              </a:lnSpc>
              <a:buFont typeface="Arial"/>
              <a:buChar char="•"/>
            </a:pPr>
            <a:r>
              <a:rPr lang="en-US" b="true" sz="2461">
                <a:solidFill>
                  <a:srgbClr val="2D262A"/>
                </a:solidFill>
                <a:latin typeface="Times New Roman Medium"/>
                <a:ea typeface="Times New Roman Medium"/>
                <a:cs typeface="Times New Roman Medium"/>
                <a:sym typeface="Times New Roman Medium"/>
              </a:rPr>
              <a:t>Quantum Computers use qubits (quantum bits), which can be 0, 1, or both at the same time (this is called superposition).</a:t>
            </a:r>
          </a:p>
          <a:p>
            <a:pPr algn="l">
              <a:lnSpc>
                <a:spcPts val="3126"/>
              </a:lnSpc>
            </a:pPr>
          </a:p>
        </p:txBody>
      </p:sp>
      <p:sp>
        <p:nvSpPr>
          <p:cNvPr name="TextBox 14" id="14"/>
          <p:cNvSpPr txBox="true"/>
          <p:nvPr/>
        </p:nvSpPr>
        <p:spPr>
          <a:xfrm rot="0">
            <a:off x="1028700" y="6119751"/>
            <a:ext cx="6777183" cy="1452654"/>
          </a:xfrm>
          <a:prstGeom prst="rect">
            <a:avLst/>
          </a:prstGeom>
        </p:spPr>
        <p:txBody>
          <a:bodyPr anchor="t" rtlCol="false" tIns="0" lIns="0" bIns="0" rIns="0">
            <a:spAutoFit/>
          </a:bodyPr>
          <a:lstStyle/>
          <a:p>
            <a:pPr algn="l">
              <a:lnSpc>
                <a:spcPts val="5512"/>
              </a:lnSpc>
            </a:pPr>
            <a:r>
              <a:rPr lang="en-US" sz="3937" b="true">
                <a:solidFill>
                  <a:srgbClr val="1211CA"/>
                </a:solidFill>
                <a:latin typeface="Times New Roman Medium"/>
                <a:ea typeface="Times New Roman Medium"/>
                <a:cs typeface="Times New Roman Medium"/>
                <a:sym typeface="Times New Roman Medium"/>
              </a:rPr>
              <a:t>How is it different from regular </a:t>
            </a:r>
          </a:p>
          <a:p>
            <a:pPr algn="l">
              <a:lnSpc>
                <a:spcPts val="5512"/>
              </a:lnSpc>
            </a:pPr>
            <a:r>
              <a:rPr lang="en-US" sz="3937" b="true">
                <a:solidFill>
                  <a:srgbClr val="1211CA"/>
                </a:solidFill>
                <a:latin typeface="Times New Roman Medium"/>
                <a:ea typeface="Times New Roman Medium"/>
                <a:cs typeface="Times New Roman Medium"/>
                <a:sym typeface="Times New Roman Medium"/>
              </a:rPr>
              <a:t>computing?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321180" y="124067"/>
            <a:ext cx="7966820" cy="10162933"/>
          </a:xfrm>
          <a:custGeom>
            <a:avLst/>
            <a:gdLst/>
            <a:ahLst/>
            <a:cxnLst/>
            <a:rect r="r" b="b" t="t" l="l"/>
            <a:pathLst>
              <a:path h="10162933" w="7966820">
                <a:moveTo>
                  <a:pt x="0" y="0"/>
                </a:moveTo>
                <a:lnTo>
                  <a:pt x="7966820" y="0"/>
                </a:lnTo>
                <a:lnTo>
                  <a:pt x="7966820" y="10162933"/>
                </a:lnTo>
                <a:lnTo>
                  <a:pt x="0" y="10162933"/>
                </a:lnTo>
                <a:lnTo>
                  <a:pt x="0" y="0"/>
                </a:lnTo>
                <a:close/>
              </a:path>
            </a:pathLst>
          </a:custGeom>
          <a:blipFill>
            <a:blip r:embed="rId2"/>
            <a:stretch>
              <a:fillRect l="0" t="-4691" r="0" b="-4691"/>
            </a:stretch>
          </a:blipFill>
        </p:spPr>
      </p:sp>
      <p:grpSp>
        <p:nvGrpSpPr>
          <p:cNvPr name="Group 3" id="3"/>
          <p:cNvGrpSpPr/>
          <p:nvPr/>
        </p:nvGrpSpPr>
        <p:grpSpPr>
          <a:xfrm rot="0">
            <a:off x="245418" y="819418"/>
            <a:ext cx="11150422" cy="2599701"/>
            <a:chOff x="0" y="0"/>
            <a:chExt cx="14867229" cy="3466268"/>
          </a:xfrm>
        </p:grpSpPr>
        <p:grpSp>
          <p:nvGrpSpPr>
            <p:cNvPr name="Group 4" id="4"/>
            <p:cNvGrpSpPr/>
            <p:nvPr/>
          </p:nvGrpSpPr>
          <p:grpSpPr>
            <a:xfrm rot="0">
              <a:off x="0" y="0"/>
              <a:ext cx="14867229" cy="2424142"/>
              <a:chOff x="0" y="0"/>
              <a:chExt cx="2936737" cy="478843"/>
            </a:xfrm>
          </p:grpSpPr>
          <p:sp>
            <p:nvSpPr>
              <p:cNvPr name="Freeform 5" id="5"/>
              <p:cNvSpPr/>
              <p:nvPr/>
            </p:nvSpPr>
            <p:spPr>
              <a:xfrm flipH="false" flipV="false" rot="0">
                <a:off x="0" y="0"/>
                <a:ext cx="2936737" cy="478843"/>
              </a:xfrm>
              <a:custGeom>
                <a:avLst/>
                <a:gdLst/>
                <a:ahLst/>
                <a:cxnLst/>
                <a:rect r="r" b="b" t="t" l="l"/>
                <a:pathLst>
                  <a:path h="478843" w="2936737">
                    <a:moveTo>
                      <a:pt x="35410" y="0"/>
                    </a:moveTo>
                    <a:lnTo>
                      <a:pt x="2901327" y="0"/>
                    </a:lnTo>
                    <a:cubicBezTo>
                      <a:pt x="2920883" y="0"/>
                      <a:pt x="2936737" y="15854"/>
                      <a:pt x="2936737" y="35410"/>
                    </a:cubicBezTo>
                    <a:lnTo>
                      <a:pt x="2936737" y="443433"/>
                    </a:lnTo>
                    <a:cubicBezTo>
                      <a:pt x="2936737" y="462989"/>
                      <a:pt x="2920883" y="478843"/>
                      <a:pt x="2901327" y="478843"/>
                    </a:cubicBezTo>
                    <a:lnTo>
                      <a:pt x="35410" y="478843"/>
                    </a:lnTo>
                    <a:cubicBezTo>
                      <a:pt x="15854" y="478843"/>
                      <a:pt x="0" y="462989"/>
                      <a:pt x="0" y="443433"/>
                    </a:cubicBezTo>
                    <a:lnTo>
                      <a:pt x="0" y="35410"/>
                    </a:lnTo>
                    <a:cubicBezTo>
                      <a:pt x="0" y="15854"/>
                      <a:pt x="15854" y="0"/>
                      <a:pt x="35410" y="0"/>
                    </a:cubicBezTo>
                    <a:close/>
                  </a:path>
                </a:pathLst>
              </a:custGeom>
              <a:solidFill>
                <a:srgbClr val="000000">
                  <a:alpha val="0"/>
                </a:srgbClr>
              </a:solidFill>
              <a:ln w="38100" cap="rnd">
                <a:solidFill>
                  <a:srgbClr val="000000"/>
                </a:solidFill>
                <a:prstDash val="solid"/>
                <a:round/>
              </a:ln>
            </p:spPr>
          </p:sp>
          <p:sp>
            <p:nvSpPr>
              <p:cNvPr name="TextBox 6" id="6"/>
              <p:cNvSpPr txBox="true"/>
              <p:nvPr/>
            </p:nvSpPr>
            <p:spPr>
              <a:xfrm>
                <a:off x="0" y="-76200"/>
                <a:ext cx="2936737" cy="555043"/>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00000">
              <a:off x="7067923" y="2789833"/>
              <a:ext cx="1042126" cy="310743"/>
            </a:xfrm>
            <a:custGeom>
              <a:avLst/>
              <a:gdLst/>
              <a:ahLst/>
              <a:cxnLst/>
              <a:rect r="r" b="b" t="t" l="l"/>
              <a:pathLst>
                <a:path h="310743" w="1042126">
                  <a:moveTo>
                    <a:pt x="0" y="0"/>
                  </a:moveTo>
                  <a:lnTo>
                    <a:pt x="1042126" y="0"/>
                  </a:lnTo>
                  <a:lnTo>
                    <a:pt x="1042126" y="310743"/>
                  </a:lnTo>
                  <a:lnTo>
                    <a:pt x="0" y="3107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0" y="94927"/>
              <a:ext cx="14867229" cy="2108200"/>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Times New Roman"/>
                  <a:ea typeface="Times New Roman"/>
                  <a:cs typeface="Times New Roman"/>
                  <a:sym typeface="Times New Roman"/>
                </a:rPr>
                <a:t>A quantum c</a:t>
              </a:r>
              <a:r>
                <a:rPr lang="en-US" sz="2999">
                  <a:solidFill>
                    <a:srgbClr val="000000"/>
                  </a:solidFill>
                  <a:latin typeface="Times New Roman"/>
                  <a:ea typeface="Times New Roman"/>
                  <a:cs typeface="Times New Roman"/>
                  <a:sym typeface="Times New Roman"/>
                </a:rPr>
                <a:t>omputing system is structured into three key layers, ensuring efficient operation by combining quantum and classical computing components.</a:t>
              </a:r>
            </a:p>
          </p:txBody>
        </p:sp>
      </p:grpSp>
      <p:sp>
        <p:nvSpPr>
          <p:cNvPr name="TextBox 9" id="9"/>
          <p:cNvSpPr txBox="true"/>
          <p:nvPr/>
        </p:nvSpPr>
        <p:spPr>
          <a:xfrm rot="0">
            <a:off x="3754953" y="3341803"/>
            <a:ext cx="4405312" cy="958850"/>
          </a:xfrm>
          <a:prstGeom prst="rect">
            <a:avLst/>
          </a:prstGeom>
        </p:spPr>
        <p:txBody>
          <a:bodyPr anchor="t" rtlCol="false" tIns="0" lIns="0" bIns="0" rIns="0">
            <a:spAutoFit/>
          </a:bodyPr>
          <a:lstStyle/>
          <a:p>
            <a:pPr algn="ctr">
              <a:lnSpc>
                <a:spcPts val="7000"/>
              </a:lnSpc>
              <a:spcBef>
                <a:spcPct val="0"/>
              </a:spcBef>
            </a:pPr>
            <a:r>
              <a:rPr lang="en-US" b="true" sz="5000">
                <a:solidFill>
                  <a:srgbClr val="F9B314"/>
                </a:solidFill>
                <a:latin typeface="Times New Roman Bold"/>
                <a:ea typeface="Times New Roman Bold"/>
                <a:cs typeface="Times New Roman Bold"/>
                <a:sym typeface="Times New Roman Bold"/>
              </a:rPr>
              <a:t>Hardware Layer</a:t>
            </a:r>
          </a:p>
        </p:txBody>
      </p:sp>
      <p:sp>
        <p:nvSpPr>
          <p:cNvPr name="TextBox 10" id="10"/>
          <p:cNvSpPr txBox="true"/>
          <p:nvPr/>
        </p:nvSpPr>
        <p:spPr>
          <a:xfrm rot="0">
            <a:off x="407600" y="4685977"/>
            <a:ext cx="11150422" cy="4752975"/>
          </a:xfrm>
          <a:prstGeom prst="rect">
            <a:avLst/>
          </a:prstGeom>
        </p:spPr>
        <p:txBody>
          <a:bodyPr anchor="t" rtlCol="false" tIns="0" lIns="0" bIns="0" rIns="0">
            <a:spAutoFit/>
          </a:bodyPr>
          <a:lstStyle/>
          <a:p>
            <a:pPr algn="l" marL="647698" indent="-323849" lvl="1">
              <a:lnSpc>
                <a:spcPts val="4199"/>
              </a:lnSpc>
              <a:spcBef>
                <a:spcPct val="0"/>
              </a:spcBef>
              <a:buFont typeface="Arial"/>
              <a:buChar char="•"/>
            </a:pPr>
            <a:r>
              <a:rPr lang="en-US" b="true" sz="2999">
                <a:solidFill>
                  <a:srgbClr val="1211CA"/>
                </a:solidFill>
                <a:latin typeface="Times New Roman Bold"/>
                <a:ea typeface="Times New Roman Bold"/>
                <a:cs typeface="Times New Roman Bold"/>
                <a:sym typeface="Times New Roman Bold"/>
              </a:rPr>
              <a:t>Qubits (Quantum Bits):</a:t>
            </a:r>
            <a:r>
              <a:rPr lang="en-US" b="true" sz="2999">
                <a:solidFill>
                  <a:srgbClr val="000000"/>
                </a:solidFill>
                <a:latin typeface="Times New Roman Bold"/>
                <a:ea typeface="Times New Roman Bold"/>
                <a:cs typeface="Times New Roman Bold"/>
                <a:sym typeface="Times New Roman Bold"/>
              </a:rPr>
              <a:t> The fundamental units of quantum c</a:t>
            </a:r>
            <a:r>
              <a:rPr lang="en-US" b="true" sz="2999">
                <a:solidFill>
                  <a:srgbClr val="000000"/>
                </a:solidFill>
                <a:latin typeface="Times New Roman Bold"/>
                <a:ea typeface="Times New Roman Bold"/>
                <a:cs typeface="Times New Roman Bold"/>
                <a:sym typeface="Times New Roman Bold"/>
              </a:rPr>
              <a:t>omputation.</a:t>
            </a:r>
          </a:p>
          <a:p>
            <a:pPr algn="l">
              <a:lnSpc>
                <a:spcPts val="4199"/>
              </a:lnSpc>
              <a:spcBef>
                <a:spcPct val="0"/>
              </a:spcBef>
            </a:pPr>
          </a:p>
          <a:p>
            <a:pPr algn="l" marL="647698" indent="-323849" lvl="1">
              <a:lnSpc>
                <a:spcPts val="4199"/>
              </a:lnSpc>
              <a:spcBef>
                <a:spcPct val="0"/>
              </a:spcBef>
              <a:buFont typeface="Arial"/>
              <a:buChar char="•"/>
            </a:pPr>
            <a:r>
              <a:rPr lang="en-US" b="true" sz="2999">
                <a:solidFill>
                  <a:srgbClr val="1211CA"/>
                </a:solidFill>
                <a:latin typeface="Times New Roman Bold"/>
                <a:ea typeface="Times New Roman Bold"/>
                <a:cs typeface="Times New Roman Bold"/>
                <a:sym typeface="Times New Roman Bold"/>
              </a:rPr>
              <a:t>Quantum Gates: </a:t>
            </a:r>
            <a:r>
              <a:rPr lang="en-US" b="true" sz="2999">
                <a:solidFill>
                  <a:srgbClr val="000000"/>
                </a:solidFill>
                <a:latin typeface="Times New Roman Bold"/>
                <a:ea typeface="Times New Roman Bold"/>
                <a:cs typeface="Times New Roman Bold"/>
                <a:sym typeface="Times New Roman Bold"/>
              </a:rPr>
              <a:t>The basic operations that manipulate qubits,  following quantum mechanics.</a:t>
            </a:r>
          </a:p>
          <a:p>
            <a:pPr algn="l">
              <a:lnSpc>
                <a:spcPts val="4199"/>
              </a:lnSpc>
              <a:spcBef>
                <a:spcPct val="0"/>
              </a:spcBef>
            </a:pPr>
          </a:p>
          <a:p>
            <a:pPr algn="l" marL="647698" indent="-323849" lvl="1">
              <a:lnSpc>
                <a:spcPts val="4199"/>
              </a:lnSpc>
              <a:spcBef>
                <a:spcPct val="0"/>
              </a:spcBef>
              <a:buFont typeface="Arial"/>
              <a:buChar char="•"/>
            </a:pPr>
            <a:r>
              <a:rPr lang="en-US" b="true" sz="2999">
                <a:solidFill>
                  <a:srgbClr val="1211CA"/>
                </a:solidFill>
                <a:latin typeface="Times New Roman Bold"/>
                <a:ea typeface="Times New Roman Bold"/>
                <a:cs typeface="Times New Roman Bold"/>
                <a:sym typeface="Times New Roman Bold"/>
              </a:rPr>
              <a:t>Quantum Processors: </a:t>
            </a:r>
            <a:r>
              <a:rPr lang="en-US" b="true" sz="2999">
                <a:solidFill>
                  <a:srgbClr val="000000"/>
                </a:solidFill>
                <a:latin typeface="Times New Roman Bold"/>
                <a:ea typeface="Times New Roman Bold"/>
                <a:cs typeface="Times New Roman Bold"/>
                <a:sym typeface="Times New Roman Bold"/>
              </a:rPr>
              <a:t>The core computational units where qubits interact and perform calculations. </a:t>
            </a:r>
          </a:p>
          <a:p>
            <a:pPr algn="l">
              <a:lnSpc>
                <a:spcPts val="419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316784" y="449263"/>
            <a:ext cx="4127153" cy="958850"/>
          </a:xfrm>
          <a:prstGeom prst="rect">
            <a:avLst/>
          </a:prstGeom>
        </p:spPr>
        <p:txBody>
          <a:bodyPr anchor="t" rtlCol="false" tIns="0" lIns="0" bIns="0" rIns="0">
            <a:spAutoFit/>
          </a:bodyPr>
          <a:lstStyle/>
          <a:p>
            <a:pPr algn="ctr">
              <a:lnSpc>
                <a:spcPts val="7000"/>
              </a:lnSpc>
              <a:spcBef>
                <a:spcPct val="0"/>
              </a:spcBef>
            </a:pPr>
            <a:r>
              <a:rPr lang="en-US" b="true" sz="5000">
                <a:solidFill>
                  <a:srgbClr val="F9B314"/>
                </a:solidFill>
                <a:latin typeface="Times New Roman Bold"/>
                <a:ea typeface="Times New Roman Bold"/>
                <a:cs typeface="Times New Roman Bold"/>
                <a:sym typeface="Times New Roman Bold"/>
              </a:rPr>
              <a:t>Software Layer</a:t>
            </a:r>
          </a:p>
        </p:txBody>
      </p:sp>
      <p:grpSp>
        <p:nvGrpSpPr>
          <p:cNvPr name="Group 3" id="3"/>
          <p:cNvGrpSpPr/>
          <p:nvPr/>
        </p:nvGrpSpPr>
        <p:grpSpPr>
          <a:xfrm rot="0">
            <a:off x="2316784" y="1553228"/>
            <a:ext cx="7296747" cy="88523"/>
            <a:chOff x="0" y="0"/>
            <a:chExt cx="1921777" cy="23315"/>
          </a:xfrm>
        </p:grpSpPr>
        <p:sp>
          <p:nvSpPr>
            <p:cNvPr name="Freeform 4" id="4"/>
            <p:cNvSpPr/>
            <p:nvPr/>
          </p:nvSpPr>
          <p:spPr>
            <a:xfrm flipH="false" flipV="false" rot="0">
              <a:off x="0" y="0"/>
              <a:ext cx="1921777" cy="23315"/>
            </a:xfrm>
            <a:custGeom>
              <a:avLst/>
              <a:gdLst/>
              <a:ahLst/>
              <a:cxnLst/>
              <a:rect r="r" b="b" t="t" l="l"/>
              <a:pathLst>
                <a:path h="23315" w="1921777">
                  <a:moveTo>
                    <a:pt x="0" y="0"/>
                  </a:moveTo>
                  <a:lnTo>
                    <a:pt x="1921777" y="0"/>
                  </a:lnTo>
                  <a:lnTo>
                    <a:pt x="1921777" y="23315"/>
                  </a:lnTo>
                  <a:lnTo>
                    <a:pt x="0" y="23315"/>
                  </a:lnTo>
                  <a:close/>
                </a:path>
              </a:pathLst>
            </a:custGeom>
            <a:solidFill>
              <a:srgbClr val="F9B314"/>
            </a:solidFill>
          </p:spPr>
        </p:sp>
        <p:sp>
          <p:nvSpPr>
            <p:cNvPr name="TextBox 5" id="5"/>
            <p:cNvSpPr txBox="true"/>
            <p:nvPr/>
          </p:nvSpPr>
          <p:spPr>
            <a:xfrm>
              <a:off x="0" y="-76200"/>
              <a:ext cx="1921777" cy="995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2519273" y="1935892"/>
            <a:ext cx="13669949" cy="8044335"/>
            <a:chOff x="0" y="0"/>
            <a:chExt cx="18226599" cy="10725780"/>
          </a:xfrm>
        </p:grpSpPr>
        <p:sp>
          <p:nvSpPr>
            <p:cNvPr name="Freeform 7" id="7"/>
            <p:cNvSpPr/>
            <p:nvPr/>
          </p:nvSpPr>
          <p:spPr>
            <a:xfrm flipH="false" flipV="false" rot="0">
              <a:off x="0" y="0"/>
              <a:ext cx="18226599" cy="10725780"/>
            </a:xfrm>
            <a:custGeom>
              <a:avLst/>
              <a:gdLst/>
              <a:ahLst/>
              <a:cxnLst/>
              <a:rect r="r" b="b" t="t" l="l"/>
              <a:pathLst>
                <a:path h="10725780" w="18226599">
                  <a:moveTo>
                    <a:pt x="0" y="0"/>
                  </a:moveTo>
                  <a:lnTo>
                    <a:pt x="18226599" y="0"/>
                  </a:lnTo>
                  <a:lnTo>
                    <a:pt x="18226599" y="10725780"/>
                  </a:lnTo>
                  <a:lnTo>
                    <a:pt x="0" y="10725780"/>
                  </a:lnTo>
                  <a:lnTo>
                    <a:pt x="0" y="0"/>
                  </a:lnTo>
                  <a:close/>
                </a:path>
              </a:pathLst>
            </a:custGeom>
            <a:blipFill>
              <a:blip r:embed="rId2"/>
              <a:stretch>
                <a:fillRect l="-5737" t="-26249" r="-2968" b="-19874"/>
              </a:stretch>
            </a:blipFill>
          </p:spPr>
        </p:sp>
        <p:grpSp>
          <p:nvGrpSpPr>
            <p:cNvPr name="Group 8" id="8"/>
            <p:cNvGrpSpPr/>
            <p:nvPr/>
          </p:nvGrpSpPr>
          <p:grpSpPr>
            <a:xfrm rot="0">
              <a:off x="0" y="0"/>
              <a:ext cx="17797621" cy="10660530"/>
              <a:chOff x="0" y="0"/>
              <a:chExt cx="2681684" cy="1606292"/>
            </a:xfrm>
          </p:grpSpPr>
          <p:sp>
            <p:nvSpPr>
              <p:cNvPr name="Freeform 9" id="9"/>
              <p:cNvSpPr/>
              <p:nvPr/>
            </p:nvSpPr>
            <p:spPr>
              <a:xfrm flipH="false" flipV="false" rot="0">
                <a:off x="0" y="0"/>
                <a:ext cx="2681685" cy="1606292"/>
              </a:xfrm>
              <a:custGeom>
                <a:avLst/>
                <a:gdLst/>
                <a:ahLst/>
                <a:cxnLst/>
                <a:rect r="r" b="b" t="t" l="l"/>
                <a:pathLst>
                  <a:path h="1606292" w="2681685">
                    <a:moveTo>
                      <a:pt x="38778" y="0"/>
                    </a:moveTo>
                    <a:lnTo>
                      <a:pt x="2642907" y="0"/>
                    </a:lnTo>
                    <a:cubicBezTo>
                      <a:pt x="2653191" y="0"/>
                      <a:pt x="2663055" y="4086"/>
                      <a:pt x="2670327" y="11358"/>
                    </a:cubicBezTo>
                    <a:cubicBezTo>
                      <a:pt x="2677599" y="18630"/>
                      <a:pt x="2681685" y="28493"/>
                      <a:pt x="2681685" y="38778"/>
                    </a:cubicBezTo>
                    <a:lnTo>
                      <a:pt x="2681685" y="1567514"/>
                    </a:lnTo>
                    <a:cubicBezTo>
                      <a:pt x="2681685" y="1588931"/>
                      <a:pt x="2664323" y="1606292"/>
                      <a:pt x="2642907" y="1606292"/>
                    </a:cubicBezTo>
                    <a:lnTo>
                      <a:pt x="38778" y="1606292"/>
                    </a:lnTo>
                    <a:cubicBezTo>
                      <a:pt x="28493" y="1606292"/>
                      <a:pt x="18630" y="1602207"/>
                      <a:pt x="11358" y="1594934"/>
                    </a:cubicBezTo>
                    <a:cubicBezTo>
                      <a:pt x="4086" y="1587662"/>
                      <a:pt x="0" y="1577799"/>
                      <a:pt x="0" y="1567514"/>
                    </a:cubicBezTo>
                    <a:lnTo>
                      <a:pt x="0" y="38778"/>
                    </a:lnTo>
                    <a:cubicBezTo>
                      <a:pt x="0" y="28493"/>
                      <a:pt x="4086" y="18630"/>
                      <a:pt x="11358" y="11358"/>
                    </a:cubicBezTo>
                    <a:cubicBezTo>
                      <a:pt x="18630" y="4086"/>
                      <a:pt x="28493" y="0"/>
                      <a:pt x="38778" y="0"/>
                    </a:cubicBezTo>
                    <a:close/>
                  </a:path>
                </a:pathLst>
              </a:custGeom>
              <a:solidFill>
                <a:srgbClr val="000000">
                  <a:alpha val="0"/>
                </a:srgbClr>
              </a:solidFill>
              <a:ln w="38100" cap="rnd">
                <a:solidFill>
                  <a:srgbClr val="000000"/>
                </a:solidFill>
                <a:prstDash val="solid"/>
                <a:round/>
              </a:ln>
            </p:spPr>
          </p:sp>
          <p:sp>
            <p:nvSpPr>
              <p:cNvPr name="TextBox 10" id="10"/>
              <p:cNvSpPr txBox="true"/>
              <p:nvPr/>
            </p:nvSpPr>
            <p:spPr>
              <a:xfrm>
                <a:off x="0" y="-76200"/>
                <a:ext cx="2681684" cy="1682492"/>
              </a:xfrm>
              <a:prstGeom prst="rect">
                <a:avLst/>
              </a:prstGeom>
            </p:spPr>
            <p:txBody>
              <a:bodyPr anchor="ctr" rtlCol="false" tIns="50800" lIns="50800" bIns="50800" rIns="50800"/>
              <a:lstStyle/>
              <a:p>
                <a:pPr algn="ctr">
                  <a:lnSpc>
                    <a:spcPts val="2660"/>
                  </a:lnSpc>
                </a:pPr>
              </a:p>
            </p:txBody>
          </p:sp>
        </p:gr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95841" y="1482658"/>
            <a:ext cx="7870094" cy="68433"/>
            <a:chOff x="0" y="0"/>
            <a:chExt cx="2072782" cy="18023"/>
          </a:xfrm>
        </p:grpSpPr>
        <p:sp>
          <p:nvSpPr>
            <p:cNvPr name="Freeform 3" id="3"/>
            <p:cNvSpPr/>
            <p:nvPr/>
          </p:nvSpPr>
          <p:spPr>
            <a:xfrm flipH="false" flipV="false" rot="0">
              <a:off x="0" y="0"/>
              <a:ext cx="2072782" cy="18023"/>
            </a:xfrm>
            <a:custGeom>
              <a:avLst/>
              <a:gdLst/>
              <a:ahLst/>
              <a:cxnLst/>
              <a:rect r="r" b="b" t="t" l="l"/>
              <a:pathLst>
                <a:path h="18023" w="2072782">
                  <a:moveTo>
                    <a:pt x="0" y="0"/>
                  </a:moveTo>
                  <a:lnTo>
                    <a:pt x="2072782" y="0"/>
                  </a:lnTo>
                  <a:lnTo>
                    <a:pt x="2072782" y="18023"/>
                  </a:lnTo>
                  <a:lnTo>
                    <a:pt x="0" y="18023"/>
                  </a:lnTo>
                  <a:close/>
                </a:path>
              </a:pathLst>
            </a:custGeom>
            <a:solidFill>
              <a:srgbClr val="F9B314"/>
            </a:solidFill>
          </p:spPr>
        </p:sp>
        <p:sp>
          <p:nvSpPr>
            <p:cNvPr name="TextBox 4" id="4"/>
            <p:cNvSpPr txBox="true"/>
            <p:nvPr/>
          </p:nvSpPr>
          <p:spPr>
            <a:xfrm>
              <a:off x="0" y="-76200"/>
              <a:ext cx="2072782" cy="9422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639607" y="1516874"/>
            <a:ext cx="9060882" cy="8817967"/>
          </a:xfrm>
          <a:custGeom>
            <a:avLst/>
            <a:gdLst/>
            <a:ahLst/>
            <a:cxnLst/>
            <a:rect r="r" b="b" t="t" l="l"/>
            <a:pathLst>
              <a:path h="8817967" w="9060882">
                <a:moveTo>
                  <a:pt x="0" y="0"/>
                </a:moveTo>
                <a:lnTo>
                  <a:pt x="9060882" y="0"/>
                </a:lnTo>
                <a:lnTo>
                  <a:pt x="9060882" y="8817967"/>
                </a:lnTo>
                <a:lnTo>
                  <a:pt x="0" y="8817967"/>
                </a:lnTo>
                <a:lnTo>
                  <a:pt x="0" y="0"/>
                </a:lnTo>
                <a:close/>
              </a:path>
            </a:pathLst>
          </a:custGeom>
          <a:blipFill>
            <a:blip r:embed="rId2"/>
            <a:stretch>
              <a:fillRect l="-51983" t="-20246" r="0" b="0"/>
            </a:stretch>
          </a:blipFill>
        </p:spPr>
      </p:sp>
      <p:sp>
        <p:nvSpPr>
          <p:cNvPr name="AutoShape 6" id="6"/>
          <p:cNvSpPr/>
          <p:nvPr/>
        </p:nvSpPr>
        <p:spPr>
          <a:xfrm>
            <a:off x="781802" y="4923840"/>
            <a:ext cx="6492240" cy="0"/>
          </a:xfrm>
          <a:prstGeom prst="line">
            <a:avLst/>
          </a:prstGeom>
          <a:ln cap="flat" w="38100">
            <a:solidFill>
              <a:srgbClr val="000000"/>
            </a:solidFill>
            <a:prstDash val="solid"/>
            <a:headEnd type="none" len="sm" w="sm"/>
            <a:tailEnd type="none" len="sm" w="sm"/>
          </a:ln>
        </p:spPr>
      </p:sp>
      <p:sp>
        <p:nvSpPr>
          <p:cNvPr name="AutoShape 7" id="7"/>
          <p:cNvSpPr/>
          <p:nvPr/>
        </p:nvSpPr>
        <p:spPr>
          <a:xfrm>
            <a:off x="781802" y="7136859"/>
            <a:ext cx="6492240" cy="0"/>
          </a:xfrm>
          <a:prstGeom prst="line">
            <a:avLst/>
          </a:prstGeom>
          <a:ln cap="flat" w="38100">
            <a:solidFill>
              <a:srgbClr val="000000"/>
            </a:solidFill>
            <a:prstDash val="solid"/>
            <a:headEnd type="none" len="sm" w="sm"/>
            <a:tailEnd type="none" len="sm" w="sm"/>
          </a:ln>
        </p:spPr>
      </p:sp>
      <p:sp>
        <p:nvSpPr>
          <p:cNvPr name="AutoShape 8" id="8"/>
          <p:cNvSpPr/>
          <p:nvPr/>
        </p:nvSpPr>
        <p:spPr>
          <a:xfrm>
            <a:off x="781802" y="9796874"/>
            <a:ext cx="6492240" cy="0"/>
          </a:xfrm>
          <a:prstGeom prst="line">
            <a:avLst/>
          </a:prstGeom>
          <a:ln cap="flat" w="38100">
            <a:solidFill>
              <a:srgbClr val="000000"/>
            </a:solidFill>
            <a:prstDash val="solid"/>
            <a:headEnd type="none" len="sm" w="sm"/>
            <a:tailEnd type="none" len="sm" w="sm"/>
          </a:ln>
        </p:spPr>
      </p:sp>
      <p:grpSp>
        <p:nvGrpSpPr>
          <p:cNvPr name="Group 9" id="9"/>
          <p:cNvGrpSpPr/>
          <p:nvPr/>
        </p:nvGrpSpPr>
        <p:grpSpPr>
          <a:xfrm rot="0">
            <a:off x="9389418" y="463973"/>
            <a:ext cx="8115300" cy="1381469"/>
            <a:chOff x="0" y="0"/>
            <a:chExt cx="2137363" cy="363844"/>
          </a:xfrm>
        </p:grpSpPr>
        <p:sp>
          <p:nvSpPr>
            <p:cNvPr name="Freeform 10" id="10"/>
            <p:cNvSpPr/>
            <p:nvPr/>
          </p:nvSpPr>
          <p:spPr>
            <a:xfrm flipH="false" flipV="false" rot="0">
              <a:off x="0" y="0"/>
              <a:ext cx="2137363" cy="363844"/>
            </a:xfrm>
            <a:custGeom>
              <a:avLst/>
              <a:gdLst/>
              <a:ahLst/>
              <a:cxnLst/>
              <a:rect r="r" b="b" t="t" l="l"/>
              <a:pathLst>
                <a:path h="363844" w="2137363">
                  <a:moveTo>
                    <a:pt x="48654" y="0"/>
                  </a:moveTo>
                  <a:lnTo>
                    <a:pt x="2088710" y="0"/>
                  </a:lnTo>
                  <a:cubicBezTo>
                    <a:pt x="2115580" y="0"/>
                    <a:pt x="2137363" y="21783"/>
                    <a:pt x="2137363" y="48654"/>
                  </a:cubicBezTo>
                  <a:lnTo>
                    <a:pt x="2137363" y="315190"/>
                  </a:lnTo>
                  <a:cubicBezTo>
                    <a:pt x="2137363" y="342061"/>
                    <a:pt x="2115580" y="363844"/>
                    <a:pt x="2088710" y="363844"/>
                  </a:cubicBezTo>
                  <a:lnTo>
                    <a:pt x="48654" y="363844"/>
                  </a:lnTo>
                  <a:cubicBezTo>
                    <a:pt x="21783" y="363844"/>
                    <a:pt x="0" y="342061"/>
                    <a:pt x="0" y="315190"/>
                  </a:cubicBezTo>
                  <a:lnTo>
                    <a:pt x="0" y="48654"/>
                  </a:lnTo>
                  <a:cubicBezTo>
                    <a:pt x="0" y="21783"/>
                    <a:pt x="21783" y="0"/>
                    <a:pt x="48654" y="0"/>
                  </a:cubicBezTo>
                  <a:close/>
                </a:path>
              </a:pathLst>
            </a:custGeom>
            <a:solidFill>
              <a:srgbClr val="000000">
                <a:alpha val="0"/>
              </a:srgbClr>
            </a:solidFill>
            <a:ln w="38100" cap="rnd">
              <a:solidFill>
                <a:srgbClr val="000000"/>
              </a:solidFill>
              <a:prstDash val="solid"/>
              <a:round/>
            </a:ln>
          </p:spPr>
        </p:sp>
        <p:sp>
          <p:nvSpPr>
            <p:cNvPr name="TextBox 11" id="11"/>
            <p:cNvSpPr txBox="true"/>
            <p:nvPr/>
          </p:nvSpPr>
          <p:spPr>
            <a:xfrm>
              <a:off x="0" y="-76200"/>
              <a:ext cx="2137363" cy="440044"/>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8588468" y="964565"/>
            <a:ext cx="637672" cy="190142"/>
          </a:xfrm>
          <a:custGeom>
            <a:avLst/>
            <a:gdLst/>
            <a:ahLst/>
            <a:cxnLst/>
            <a:rect r="r" b="b" t="t" l="l"/>
            <a:pathLst>
              <a:path h="190142" w="637672">
                <a:moveTo>
                  <a:pt x="0" y="0"/>
                </a:moveTo>
                <a:lnTo>
                  <a:pt x="637672" y="0"/>
                </a:lnTo>
                <a:lnTo>
                  <a:pt x="637672" y="190143"/>
                </a:lnTo>
                <a:lnTo>
                  <a:pt x="0" y="1901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595841" y="449263"/>
            <a:ext cx="4789438" cy="958850"/>
          </a:xfrm>
          <a:prstGeom prst="rect">
            <a:avLst/>
          </a:prstGeom>
        </p:spPr>
        <p:txBody>
          <a:bodyPr anchor="t" rtlCol="false" tIns="0" lIns="0" bIns="0" rIns="0">
            <a:spAutoFit/>
          </a:bodyPr>
          <a:lstStyle/>
          <a:p>
            <a:pPr algn="ctr">
              <a:lnSpc>
                <a:spcPts val="7000"/>
              </a:lnSpc>
              <a:spcBef>
                <a:spcPct val="0"/>
              </a:spcBef>
            </a:pPr>
            <a:r>
              <a:rPr lang="en-US" b="true" sz="5000">
                <a:solidFill>
                  <a:srgbClr val="F9B314"/>
                </a:solidFill>
                <a:latin typeface="Times New Roman Bold"/>
                <a:ea typeface="Times New Roman Bold"/>
                <a:cs typeface="Times New Roman Bold"/>
                <a:sym typeface="Times New Roman Bold"/>
              </a:rPr>
              <a:t>Application Layer</a:t>
            </a:r>
          </a:p>
        </p:txBody>
      </p:sp>
      <p:sp>
        <p:nvSpPr>
          <p:cNvPr name="TextBox 14" id="14"/>
          <p:cNvSpPr txBox="true"/>
          <p:nvPr/>
        </p:nvSpPr>
        <p:spPr>
          <a:xfrm rot="0">
            <a:off x="9824735" y="554632"/>
            <a:ext cx="7244666" cy="1085850"/>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Times New Roman"/>
                <a:ea typeface="Times New Roman"/>
                <a:cs typeface="Times New Roman"/>
                <a:sym typeface="Times New Roman"/>
              </a:rPr>
              <a:t>The applicati</a:t>
            </a:r>
            <a:r>
              <a:rPr lang="en-US" sz="2999">
                <a:solidFill>
                  <a:srgbClr val="000000"/>
                </a:solidFill>
                <a:latin typeface="Times New Roman"/>
                <a:ea typeface="Times New Roman"/>
                <a:cs typeface="Times New Roman"/>
                <a:sym typeface="Times New Roman"/>
              </a:rPr>
              <a:t>on layer is where users interact with the quantum system.</a:t>
            </a:r>
          </a:p>
        </p:txBody>
      </p:sp>
      <p:sp>
        <p:nvSpPr>
          <p:cNvPr name="TextBox 15" id="15"/>
          <p:cNvSpPr txBox="true"/>
          <p:nvPr/>
        </p:nvSpPr>
        <p:spPr>
          <a:xfrm rot="0">
            <a:off x="781802" y="5181694"/>
            <a:ext cx="10125466" cy="1583690"/>
          </a:xfrm>
          <a:prstGeom prst="rect">
            <a:avLst/>
          </a:prstGeom>
        </p:spPr>
        <p:txBody>
          <a:bodyPr anchor="t" rtlCol="false" tIns="0" lIns="0" bIns="0" rIns="0">
            <a:spAutoFit/>
          </a:bodyPr>
          <a:lstStyle/>
          <a:p>
            <a:pPr algn="l">
              <a:lnSpc>
                <a:spcPts val="4060"/>
              </a:lnSpc>
              <a:spcBef>
                <a:spcPct val="0"/>
              </a:spcBef>
            </a:pPr>
            <a:r>
              <a:rPr lang="en-US" b="true" sz="2900">
                <a:solidFill>
                  <a:srgbClr val="1211CA"/>
                </a:solidFill>
                <a:latin typeface="Times New Roman Bold"/>
                <a:ea typeface="Times New Roman Bold"/>
                <a:cs typeface="Times New Roman Bold"/>
                <a:sym typeface="Times New Roman Bold"/>
              </a:rPr>
              <a:t>Cl</a:t>
            </a:r>
            <a:r>
              <a:rPr lang="en-US" b="true" sz="2900">
                <a:solidFill>
                  <a:srgbClr val="1211CA"/>
                </a:solidFill>
                <a:latin typeface="Times New Roman Bold"/>
                <a:ea typeface="Times New Roman Bold"/>
                <a:cs typeface="Times New Roman Bold"/>
                <a:sym typeface="Times New Roman Bold"/>
              </a:rPr>
              <a:t>oud-Based Quantum Computing:</a:t>
            </a:r>
          </a:p>
          <a:p>
            <a:pPr algn="l">
              <a:lnSpc>
                <a:spcPts val="4060"/>
              </a:lnSpc>
              <a:spcBef>
                <a:spcPct val="0"/>
              </a:spcBef>
            </a:pPr>
            <a:r>
              <a:rPr lang="en-US" sz="2900">
                <a:solidFill>
                  <a:srgbClr val="000000"/>
                </a:solidFill>
                <a:latin typeface="Times New Roman"/>
                <a:ea typeface="Times New Roman"/>
                <a:cs typeface="Times New Roman"/>
                <a:sym typeface="Times New Roman"/>
              </a:rPr>
              <a:t> Allows developers to run quantum programs remotely (e.g., IBM Quantum, Google Quantum AI).</a:t>
            </a:r>
          </a:p>
        </p:txBody>
      </p:sp>
      <p:sp>
        <p:nvSpPr>
          <p:cNvPr name="TextBox 16" id="16"/>
          <p:cNvSpPr txBox="true"/>
          <p:nvPr/>
        </p:nvSpPr>
        <p:spPr>
          <a:xfrm rot="0">
            <a:off x="781802" y="2021296"/>
            <a:ext cx="10125466" cy="2593340"/>
          </a:xfrm>
          <a:prstGeom prst="rect">
            <a:avLst/>
          </a:prstGeom>
        </p:spPr>
        <p:txBody>
          <a:bodyPr anchor="t" rtlCol="false" tIns="0" lIns="0" bIns="0" rIns="0">
            <a:spAutoFit/>
          </a:bodyPr>
          <a:lstStyle/>
          <a:p>
            <a:pPr algn="l">
              <a:lnSpc>
                <a:spcPts val="4060"/>
              </a:lnSpc>
              <a:spcBef>
                <a:spcPct val="0"/>
              </a:spcBef>
            </a:pPr>
            <a:r>
              <a:rPr lang="en-US" b="true" sz="2900">
                <a:solidFill>
                  <a:srgbClr val="1211CA"/>
                </a:solidFill>
                <a:latin typeface="Times New Roman Bold"/>
                <a:ea typeface="Times New Roman Bold"/>
                <a:cs typeface="Times New Roman Bold"/>
                <a:sym typeface="Times New Roman Bold"/>
              </a:rPr>
              <a:t>Quantum Algorithms: </a:t>
            </a:r>
          </a:p>
          <a:p>
            <a:pPr algn="l">
              <a:lnSpc>
                <a:spcPts val="3920"/>
              </a:lnSpc>
              <a:spcBef>
                <a:spcPct val="0"/>
              </a:spcBef>
            </a:pPr>
            <a:r>
              <a:rPr lang="en-US" sz="2800">
                <a:solidFill>
                  <a:srgbClr val="000000"/>
                </a:solidFill>
                <a:latin typeface="Times New Roman"/>
                <a:ea typeface="Times New Roman"/>
                <a:cs typeface="Times New Roman"/>
                <a:sym typeface="Times New Roman"/>
              </a:rPr>
              <a:t>Specialized programs designed to solve complex problems, such as:</a:t>
            </a:r>
          </a:p>
          <a:p>
            <a:pPr algn="l">
              <a:lnSpc>
                <a:spcPts val="4060"/>
              </a:lnSpc>
              <a:spcBef>
                <a:spcPct val="0"/>
              </a:spcBef>
            </a:pPr>
            <a:r>
              <a:rPr lang="en-US" sz="2900">
                <a:solidFill>
                  <a:srgbClr val="000000"/>
                </a:solidFill>
                <a:latin typeface="Times New Roman"/>
                <a:ea typeface="Times New Roman"/>
                <a:cs typeface="Times New Roman"/>
                <a:sym typeface="Times New Roman"/>
              </a:rPr>
              <a:t>Shor’s Algorithm: For efficient prime factorization.</a:t>
            </a:r>
          </a:p>
          <a:p>
            <a:pPr algn="l">
              <a:lnSpc>
                <a:spcPts val="4060"/>
              </a:lnSpc>
              <a:spcBef>
                <a:spcPct val="0"/>
              </a:spcBef>
            </a:pPr>
            <a:r>
              <a:rPr lang="en-US" sz="2900">
                <a:solidFill>
                  <a:srgbClr val="000000"/>
                </a:solidFill>
                <a:latin typeface="Times New Roman"/>
                <a:ea typeface="Times New Roman"/>
                <a:cs typeface="Times New Roman"/>
                <a:sym typeface="Times New Roman"/>
              </a:rPr>
              <a:t>Grover’s Algorithm: For faster searching compared to classical methods.</a:t>
            </a:r>
          </a:p>
        </p:txBody>
      </p:sp>
      <p:sp>
        <p:nvSpPr>
          <p:cNvPr name="TextBox 17" id="17"/>
          <p:cNvSpPr txBox="true"/>
          <p:nvPr/>
        </p:nvSpPr>
        <p:spPr>
          <a:xfrm rot="0">
            <a:off x="781802" y="7394034"/>
            <a:ext cx="9857805" cy="2098040"/>
          </a:xfrm>
          <a:prstGeom prst="rect">
            <a:avLst/>
          </a:prstGeom>
        </p:spPr>
        <p:txBody>
          <a:bodyPr anchor="t" rtlCol="false" tIns="0" lIns="0" bIns="0" rIns="0">
            <a:spAutoFit/>
          </a:bodyPr>
          <a:lstStyle/>
          <a:p>
            <a:pPr algn="l">
              <a:lnSpc>
                <a:spcPts val="4060"/>
              </a:lnSpc>
            </a:pPr>
            <a:r>
              <a:rPr lang="en-US" sz="2900" b="true">
                <a:solidFill>
                  <a:srgbClr val="1211CA"/>
                </a:solidFill>
                <a:latin typeface="Times New Roman Bold"/>
                <a:ea typeface="Times New Roman Bold"/>
                <a:cs typeface="Times New Roman Bold"/>
                <a:sym typeface="Times New Roman Bold"/>
              </a:rPr>
              <a:t>Hybrid Computing: </a:t>
            </a:r>
          </a:p>
          <a:p>
            <a:pPr algn="l">
              <a:lnSpc>
                <a:spcPts val="4060"/>
              </a:lnSpc>
              <a:spcBef>
                <a:spcPct val="0"/>
              </a:spcBef>
            </a:pPr>
            <a:r>
              <a:rPr lang="en-US" sz="2900">
                <a:solidFill>
                  <a:srgbClr val="000000"/>
                </a:solidFill>
                <a:latin typeface="Times New Roman"/>
                <a:ea typeface="Times New Roman"/>
                <a:cs typeface="Times New Roman"/>
                <a:sym typeface="Times New Roman"/>
              </a:rPr>
              <a:t>Though Quantum Computer seem to be more reliable , but they still requires classical computers support to ensure efficiency.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24349" y="1212459"/>
            <a:ext cx="13986978" cy="9947819"/>
          </a:xfrm>
          <a:custGeom>
            <a:avLst/>
            <a:gdLst/>
            <a:ahLst/>
            <a:cxnLst/>
            <a:rect r="r" b="b" t="t" l="l"/>
            <a:pathLst>
              <a:path h="9947819" w="13986978">
                <a:moveTo>
                  <a:pt x="0" y="0"/>
                </a:moveTo>
                <a:lnTo>
                  <a:pt x="13986978" y="0"/>
                </a:lnTo>
                <a:lnTo>
                  <a:pt x="13986978" y="9947819"/>
                </a:lnTo>
                <a:lnTo>
                  <a:pt x="0" y="9947819"/>
                </a:lnTo>
                <a:lnTo>
                  <a:pt x="0" y="0"/>
                </a:lnTo>
                <a:close/>
              </a:path>
            </a:pathLst>
          </a:custGeom>
          <a:blipFill>
            <a:blip r:embed="rId2"/>
            <a:stretch>
              <a:fillRect l="-6287" t="-23745" r="-3801" b="0"/>
            </a:stretch>
          </a:blipFill>
        </p:spPr>
      </p:sp>
      <p:sp>
        <p:nvSpPr>
          <p:cNvPr name="TextBox 3" id="3"/>
          <p:cNvSpPr txBox="true"/>
          <p:nvPr/>
        </p:nvSpPr>
        <p:spPr>
          <a:xfrm rot="0">
            <a:off x="167572" y="158373"/>
            <a:ext cx="9069437" cy="958850"/>
          </a:xfrm>
          <a:prstGeom prst="rect">
            <a:avLst/>
          </a:prstGeom>
        </p:spPr>
        <p:txBody>
          <a:bodyPr anchor="t" rtlCol="false" tIns="0" lIns="0" bIns="0" rIns="0">
            <a:spAutoFit/>
          </a:bodyPr>
          <a:lstStyle/>
          <a:p>
            <a:pPr algn="ctr">
              <a:lnSpc>
                <a:spcPts val="7000"/>
              </a:lnSpc>
              <a:spcBef>
                <a:spcPct val="0"/>
              </a:spcBef>
            </a:pPr>
            <a:r>
              <a:rPr lang="en-US" b="true" sz="5000">
                <a:solidFill>
                  <a:srgbClr val="F9B314"/>
                </a:solidFill>
                <a:latin typeface="Times New Roman Bold"/>
                <a:ea typeface="Times New Roman Bold"/>
                <a:cs typeface="Times New Roman Bold"/>
                <a:sym typeface="Times New Roman Bold"/>
              </a:rPr>
              <a:t>Relevance of Quantum Computing</a:t>
            </a:r>
          </a:p>
        </p:txBody>
      </p:sp>
      <p:grpSp>
        <p:nvGrpSpPr>
          <p:cNvPr name="Group 4" id="4"/>
          <p:cNvGrpSpPr/>
          <p:nvPr/>
        </p:nvGrpSpPr>
        <p:grpSpPr>
          <a:xfrm rot="0">
            <a:off x="167572" y="1048933"/>
            <a:ext cx="9516461" cy="96865"/>
            <a:chOff x="0" y="0"/>
            <a:chExt cx="2506393" cy="25512"/>
          </a:xfrm>
        </p:grpSpPr>
        <p:sp>
          <p:nvSpPr>
            <p:cNvPr name="Freeform 5" id="5"/>
            <p:cNvSpPr/>
            <p:nvPr/>
          </p:nvSpPr>
          <p:spPr>
            <a:xfrm flipH="false" flipV="false" rot="0">
              <a:off x="0" y="0"/>
              <a:ext cx="2506393" cy="25512"/>
            </a:xfrm>
            <a:custGeom>
              <a:avLst/>
              <a:gdLst/>
              <a:ahLst/>
              <a:cxnLst/>
              <a:rect r="r" b="b" t="t" l="l"/>
              <a:pathLst>
                <a:path h="25512" w="2506393">
                  <a:moveTo>
                    <a:pt x="0" y="0"/>
                  </a:moveTo>
                  <a:lnTo>
                    <a:pt x="2506393" y="0"/>
                  </a:lnTo>
                  <a:lnTo>
                    <a:pt x="2506393" y="25512"/>
                  </a:lnTo>
                  <a:lnTo>
                    <a:pt x="0" y="25512"/>
                  </a:lnTo>
                  <a:close/>
                </a:path>
              </a:pathLst>
            </a:custGeom>
            <a:solidFill>
              <a:srgbClr val="F9B314"/>
            </a:solidFill>
          </p:spPr>
        </p:sp>
        <p:sp>
          <p:nvSpPr>
            <p:cNvPr name="TextBox 6" id="6"/>
            <p:cNvSpPr txBox="true"/>
            <p:nvPr/>
          </p:nvSpPr>
          <p:spPr>
            <a:xfrm>
              <a:off x="0" y="-76200"/>
              <a:ext cx="2506393" cy="101712"/>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278779" y="0"/>
            <a:ext cx="3387607" cy="2831433"/>
          </a:xfrm>
          <a:custGeom>
            <a:avLst/>
            <a:gdLst/>
            <a:ahLst/>
            <a:cxnLst/>
            <a:rect r="r" b="b" t="t" l="l"/>
            <a:pathLst>
              <a:path h="2831433" w="3387607">
                <a:moveTo>
                  <a:pt x="0" y="0"/>
                </a:moveTo>
                <a:lnTo>
                  <a:pt x="3387606" y="0"/>
                </a:lnTo>
                <a:lnTo>
                  <a:pt x="3387606" y="2831433"/>
                </a:lnTo>
                <a:lnTo>
                  <a:pt x="0" y="2831433"/>
                </a:lnTo>
                <a:lnTo>
                  <a:pt x="0" y="0"/>
                </a:lnTo>
                <a:close/>
              </a:path>
            </a:pathLst>
          </a:custGeom>
          <a:blipFill>
            <a:blip r:embed="rId2"/>
            <a:stretch>
              <a:fillRect l="0" t="0" r="0" b="0"/>
            </a:stretch>
          </a:blipFill>
        </p:spPr>
      </p:sp>
      <p:sp>
        <p:nvSpPr>
          <p:cNvPr name="Freeform 3" id="3"/>
          <p:cNvSpPr/>
          <p:nvPr/>
        </p:nvSpPr>
        <p:spPr>
          <a:xfrm flipH="false" flipV="false" rot="0">
            <a:off x="2580196" y="8979921"/>
            <a:ext cx="3512668" cy="1125606"/>
          </a:xfrm>
          <a:custGeom>
            <a:avLst/>
            <a:gdLst/>
            <a:ahLst/>
            <a:cxnLst/>
            <a:rect r="r" b="b" t="t" l="l"/>
            <a:pathLst>
              <a:path h="1125606" w="3512668">
                <a:moveTo>
                  <a:pt x="0" y="0"/>
                </a:moveTo>
                <a:lnTo>
                  <a:pt x="3512669" y="0"/>
                </a:lnTo>
                <a:lnTo>
                  <a:pt x="3512669" y="1125606"/>
                </a:lnTo>
                <a:lnTo>
                  <a:pt x="0" y="1125606"/>
                </a:lnTo>
                <a:lnTo>
                  <a:pt x="0" y="0"/>
                </a:lnTo>
                <a:close/>
              </a:path>
            </a:pathLst>
          </a:custGeom>
          <a:blipFill>
            <a:blip r:embed="rId3"/>
            <a:stretch>
              <a:fillRect l="0" t="0" r="0" b="0"/>
            </a:stretch>
          </a:blipFill>
          <a:ln w="19050" cap="sq">
            <a:solidFill>
              <a:srgbClr val="000000"/>
            </a:solidFill>
            <a:prstDash val="solid"/>
            <a:miter/>
          </a:ln>
        </p:spPr>
      </p:sp>
      <p:grpSp>
        <p:nvGrpSpPr>
          <p:cNvPr name="Group 4" id="4"/>
          <p:cNvGrpSpPr/>
          <p:nvPr/>
        </p:nvGrpSpPr>
        <p:grpSpPr>
          <a:xfrm rot="0">
            <a:off x="1400121" y="2035989"/>
            <a:ext cx="15487759" cy="6762988"/>
            <a:chOff x="0" y="0"/>
            <a:chExt cx="20650345" cy="9017317"/>
          </a:xfrm>
        </p:grpSpPr>
        <p:sp>
          <p:nvSpPr>
            <p:cNvPr name="Freeform 5" id="5"/>
            <p:cNvSpPr/>
            <p:nvPr/>
          </p:nvSpPr>
          <p:spPr>
            <a:xfrm flipH="false" flipV="false" rot="0">
              <a:off x="0" y="0"/>
              <a:ext cx="20650345" cy="9017317"/>
            </a:xfrm>
            <a:custGeom>
              <a:avLst/>
              <a:gdLst/>
              <a:ahLst/>
              <a:cxnLst/>
              <a:rect r="r" b="b" t="t" l="l"/>
              <a:pathLst>
                <a:path h="9017317" w="20650345">
                  <a:moveTo>
                    <a:pt x="0" y="0"/>
                  </a:moveTo>
                  <a:lnTo>
                    <a:pt x="20650345" y="0"/>
                  </a:lnTo>
                  <a:lnTo>
                    <a:pt x="20650345" y="9017317"/>
                  </a:lnTo>
                  <a:lnTo>
                    <a:pt x="0" y="90173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614379" y="3468202"/>
              <a:ext cx="5421588" cy="2500842"/>
            </a:xfrm>
            <a:prstGeom prst="rect">
              <a:avLst/>
            </a:prstGeom>
          </p:spPr>
          <p:txBody>
            <a:bodyPr anchor="t" rtlCol="false" tIns="0" lIns="0" bIns="0" rIns="0">
              <a:spAutoFit/>
            </a:bodyPr>
            <a:lstStyle/>
            <a:p>
              <a:pPr algn="ctr">
                <a:lnSpc>
                  <a:spcPts val="4900"/>
                </a:lnSpc>
                <a:spcBef>
                  <a:spcPct val="0"/>
                </a:spcBef>
              </a:pPr>
              <a:r>
                <a:rPr lang="en-US" b="true" sz="3500">
                  <a:solidFill>
                    <a:srgbClr val="1211CA"/>
                  </a:solidFill>
                  <a:latin typeface="Times New Roman Medium"/>
                  <a:ea typeface="Times New Roman Medium"/>
                  <a:cs typeface="Times New Roman Medium"/>
                  <a:sym typeface="Times New Roman Medium"/>
                </a:rPr>
                <a:t>Why Q</a:t>
              </a:r>
              <a:r>
                <a:rPr lang="en-US" b="true" sz="3500">
                  <a:solidFill>
                    <a:srgbClr val="1211CA"/>
                  </a:solidFill>
                  <a:latin typeface="Times New Roman Medium"/>
                  <a:ea typeface="Times New Roman Medium"/>
                  <a:cs typeface="Times New Roman Medium"/>
                  <a:sym typeface="Times New Roman Medium"/>
                </a:rPr>
                <a:t>uantum Computing Matters</a:t>
              </a:r>
            </a:p>
            <a:p>
              <a:pPr algn="ctr">
                <a:lnSpc>
                  <a:spcPts val="4900"/>
                </a:lnSpc>
                <a:spcBef>
                  <a:spcPct val="0"/>
                </a:spcBef>
              </a:pPr>
            </a:p>
          </p:txBody>
        </p:sp>
        <p:sp>
          <p:nvSpPr>
            <p:cNvPr name="TextBox 7" id="7"/>
            <p:cNvSpPr txBox="true"/>
            <p:nvPr/>
          </p:nvSpPr>
          <p:spPr>
            <a:xfrm rot="0">
              <a:off x="14558346" y="380097"/>
              <a:ext cx="4813088" cy="2133600"/>
            </a:xfrm>
            <a:prstGeom prst="rect">
              <a:avLst/>
            </a:prstGeom>
          </p:spPr>
          <p:txBody>
            <a:bodyPr anchor="t" rtlCol="false" tIns="0" lIns="0" bIns="0" rIns="0">
              <a:spAutoFit/>
            </a:bodyPr>
            <a:lstStyle/>
            <a:p>
              <a:pPr algn="ctr" marL="0" indent="0" lvl="0">
                <a:lnSpc>
                  <a:spcPts val="4199"/>
                </a:lnSpc>
                <a:spcBef>
                  <a:spcPct val="0"/>
                </a:spcBef>
              </a:pPr>
              <a:r>
                <a:rPr lang="en-US" b="true" sz="2999" strike="noStrike" u="none">
                  <a:solidFill>
                    <a:srgbClr val="FFFFFF"/>
                  </a:solidFill>
                  <a:latin typeface="Times New Roman Medium"/>
                  <a:ea typeface="Times New Roman Medium"/>
                  <a:cs typeface="Times New Roman Medium"/>
                  <a:sym typeface="Times New Roman Medium"/>
                </a:rPr>
                <a:t>Potential Beyond Classical Limits</a:t>
              </a:r>
            </a:p>
            <a:p>
              <a:pPr algn="ctr" marL="0" indent="0" lvl="0">
                <a:lnSpc>
                  <a:spcPts val="4199"/>
                </a:lnSpc>
                <a:spcBef>
                  <a:spcPct val="0"/>
                </a:spcBef>
              </a:pPr>
            </a:p>
          </p:txBody>
        </p:sp>
        <p:sp>
          <p:nvSpPr>
            <p:cNvPr name="TextBox 8" id="8"/>
            <p:cNvSpPr txBox="true"/>
            <p:nvPr/>
          </p:nvSpPr>
          <p:spPr>
            <a:xfrm rot="0">
              <a:off x="15477772" y="4110187"/>
              <a:ext cx="4813088" cy="1422400"/>
            </a:xfrm>
            <a:prstGeom prst="rect">
              <a:avLst/>
            </a:prstGeom>
          </p:spPr>
          <p:txBody>
            <a:bodyPr anchor="t" rtlCol="false" tIns="0" lIns="0" bIns="0" rIns="0">
              <a:spAutoFit/>
            </a:bodyPr>
            <a:lstStyle/>
            <a:p>
              <a:pPr algn="ctr" marL="0" indent="0" lvl="0">
                <a:lnSpc>
                  <a:spcPts val="4199"/>
                </a:lnSpc>
                <a:spcBef>
                  <a:spcPct val="0"/>
                </a:spcBef>
              </a:pPr>
              <a:r>
                <a:rPr lang="en-US" b="true" sz="2999" strike="noStrike" u="none">
                  <a:solidFill>
                    <a:srgbClr val="FFFFFF"/>
                  </a:solidFill>
                  <a:latin typeface="Times New Roman Medium"/>
                  <a:ea typeface="Times New Roman Medium"/>
                  <a:cs typeface="Times New Roman Medium"/>
                  <a:sym typeface="Times New Roman Medium"/>
                </a:rPr>
                <a:t>Historical Milestones</a:t>
              </a:r>
            </a:p>
            <a:p>
              <a:pPr algn="ctr" marL="0" indent="0" lvl="0">
                <a:lnSpc>
                  <a:spcPts val="4199"/>
                </a:lnSpc>
                <a:spcBef>
                  <a:spcPct val="0"/>
                </a:spcBef>
              </a:pPr>
            </a:p>
          </p:txBody>
        </p:sp>
        <p:sp>
          <p:nvSpPr>
            <p:cNvPr name="TextBox 9" id="9"/>
            <p:cNvSpPr txBox="true"/>
            <p:nvPr/>
          </p:nvSpPr>
          <p:spPr>
            <a:xfrm rot="0">
              <a:off x="14098633" y="7427466"/>
              <a:ext cx="5732514" cy="1422400"/>
            </a:xfrm>
            <a:prstGeom prst="rect">
              <a:avLst/>
            </a:prstGeom>
          </p:spPr>
          <p:txBody>
            <a:bodyPr anchor="t" rtlCol="false" tIns="0" lIns="0" bIns="0" rIns="0">
              <a:spAutoFit/>
            </a:bodyPr>
            <a:lstStyle/>
            <a:p>
              <a:pPr algn="ctr" marL="0" indent="0" lvl="0">
                <a:lnSpc>
                  <a:spcPts val="4199"/>
                </a:lnSpc>
                <a:spcBef>
                  <a:spcPct val="0"/>
                </a:spcBef>
              </a:pPr>
              <a:r>
                <a:rPr lang="en-US" b="true" sz="2999" strike="noStrike" u="none">
                  <a:solidFill>
                    <a:srgbClr val="FFFFFF"/>
                  </a:solidFill>
                  <a:latin typeface="Times New Roman Medium"/>
                  <a:ea typeface="Times New Roman Medium"/>
                  <a:cs typeface="Times New Roman Medium"/>
                  <a:sym typeface="Times New Roman Medium"/>
                </a:rPr>
                <a:t>Key Implementations</a:t>
              </a:r>
            </a:p>
            <a:p>
              <a:pPr algn="ctr" marL="0" indent="0" lvl="0">
                <a:lnSpc>
                  <a:spcPts val="4199"/>
                </a:lnSpc>
                <a:spcBef>
                  <a:spcPct val="0"/>
                </a:spcBef>
              </a:pPr>
            </a:p>
          </p:txBody>
        </p:sp>
        <p:sp>
          <p:nvSpPr>
            <p:cNvPr name="TextBox 10" id="10"/>
            <p:cNvSpPr txBox="true"/>
            <p:nvPr/>
          </p:nvSpPr>
          <p:spPr>
            <a:xfrm rot="0">
              <a:off x="792646" y="735697"/>
              <a:ext cx="5732514" cy="711200"/>
            </a:xfrm>
            <a:prstGeom prst="rect">
              <a:avLst/>
            </a:prstGeom>
          </p:spPr>
          <p:txBody>
            <a:bodyPr anchor="t" rtlCol="false" tIns="0" lIns="0" bIns="0" rIns="0">
              <a:spAutoFit/>
            </a:bodyPr>
            <a:lstStyle/>
            <a:p>
              <a:pPr algn="ctr" marL="0" indent="0" lvl="0">
                <a:lnSpc>
                  <a:spcPts val="4199"/>
                </a:lnSpc>
                <a:spcBef>
                  <a:spcPct val="0"/>
                </a:spcBef>
              </a:pPr>
              <a:r>
                <a:rPr lang="en-US" b="true" sz="2999" strike="noStrike" u="none">
                  <a:solidFill>
                    <a:srgbClr val="FFFFFF"/>
                  </a:solidFill>
                  <a:latin typeface="Times New Roman Medium"/>
                  <a:ea typeface="Times New Roman Medium"/>
                  <a:cs typeface="Times New Roman Medium"/>
                  <a:sym typeface="Times New Roman Medium"/>
                </a:rPr>
                <a:t>Global Trends</a:t>
              </a:r>
            </a:p>
          </p:txBody>
        </p:sp>
        <p:sp>
          <p:nvSpPr>
            <p:cNvPr name="TextBox 11" id="11"/>
            <p:cNvSpPr txBox="true"/>
            <p:nvPr/>
          </p:nvSpPr>
          <p:spPr>
            <a:xfrm rot="0">
              <a:off x="0" y="3733958"/>
              <a:ext cx="5732514" cy="1435100"/>
            </a:xfrm>
            <a:prstGeom prst="rect">
              <a:avLst/>
            </a:prstGeom>
          </p:spPr>
          <p:txBody>
            <a:bodyPr anchor="t" rtlCol="false" tIns="0" lIns="0" bIns="0" rIns="0">
              <a:spAutoFit/>
            </a:bodyPr>
            <a:lstStyle/>
            <a:p>
              <a:pPr algn="ctr" marL="0" indent="0" lvl="0">
                <a:lnSpc>
                  <a:spcPts val="4199"/>
                </a:lnSpc>
                <a:spcBef>
                  <a:spcPct val="0"/>
                </a:spcBef>
              </a:pPr>
              <a:r>
                <a:rPr lang="en-US" b="true" sz="2999">
                  <a:solidFill>
                    <a:srgbClr val="FFFFFF"/>
                  </a:solidFill>
                  <a:latin typeface="Times New Roman Medium"/>
                  <a:ea typeface="Times New Roman Medium"/>
                  <a:cs typeface="Times New Roman Medium"/>
                  <a:sym typeface="Times New Roman Medium"/>
                </a:rPr>
                <a:t>Superposition and Entanglement</a:t>
              </a:r>
            </a:p>
          </p:txBody>
        </p:sp>
        <p:sp>
          <p:nvSpPr>
            <p:cNvPr name="TextBox 12" id="12"/>
            <p:cNvSpPr txBox="true"/>
            <p:nvPr/>
          </p:nvSpPr>
          <p:spPr>
            <a:xfrm rot="0">
              <a:off x="1048956" y="7427466"/>
              <a:ext cx="5732514" cy="723900"/>
            </a:xfrm>
            <a:prstGeom prst="rect">
              <a:avLst/>
            </a:prstGeom>
          </p:spPr>
          <p:txBody>
            <a:bodyPr anchor="t" rtlCol="false" tIns="0" lIns="0" bIns="0" rIns="0">
              <a:spAutoFit/>
            </a:bodyPr>
            <a:lstStyle/>
            <a:p>
              <a:pPr algn="ctr" marL="0" indent="0" lvl="0">
                <a:lnSpc>
                  <a:spcPts val="4199"/>
                </a:lnSpc>
                <a:spcBef>
                  <a:spcPct val="0"/>
                </a:spcBef>
              </a:pPr>
              <a:r>
                <a:rPr lang="en-US" b="true" sz="2999">
                  <a:solidFill>
                    <a:srgbClr val="FFFFFF"/>
                  </a:solidFill>
                  <a:latin typeface="Times New Roman Medium"/>
                  <a:ea typeface="Times New Roman Medium"/>
                  <a:cs typeface="Times New Roman Medium"/>
                  <a:sym typeface="Times New Roman Medium"/>
                </a:rPr>
                <a:t>Qubit Representation</a:t>
              </a:r>
            </a:p>
          </p:txBody>
        </p:sp>
      </p:grpSp>
      <p:sp>
        <p:nvSpPr>
          <p:cNvPr name="TextBox 13" id="13"/>
          <p:cNvSpPr txBox="true"/>
          <p:nvPr/>
        </p:nvSpPr>
        <p:spPr>
          <a:xfrm rot="0">
            <a:off x="585236" y="708838"/>
            <a:ext cx="14228122" cy="736601"/>
          </a:xfrm>
          <a:prstGeom prst="rect">
            <a:avLst/>
          </a:prstGeom>
        </p:spPr>
        <p:txBody>
          <a:bodyPr anchor="t" rtlCol="false" tIns="0" lIns="0" bIns="0" rIns="0">
            <a:spAutoFit/>
          </a:bodyPr>
          <a:lstStyle/>
          <a:p>
            <a:pPr algn="l">
              <a:lnSpc>
                <a:spcPts val="4700"/>
              </a:lnSpc>
            </a:pPr>
            <a:r>
              <a:rPr lang="en-US" sz="5000" b="true">
                <a:solidFill>
                  <a:srgbClr val="1211CA"/>
                </a:solidFill>
                <a:latin typeface="Times New Roman Ultra-Bold"/>
                <a:ea typeface="Times New Roman Ultra-Bold"/>
                <a:cs typeface="Times New Roman Ultra-Bold"/>
                <a:sym typeface="Times New Roman Ultra-Bold"/>
              </a:rPr>
              <a:t>Quantum Computing’s Power and Progress(IEEE)</a:t>
            </a:r>
          </a:p>
        </p:txBody>
      </p:sp>
      <p:grpSp>
        <p:nvGrpSpPr>
          <p:cNvPr name="Group 14" id="14"/>
          <p:cNvGrpSpPr/>
          <p:nvPr/>
        </p:nvGrpSpPr>
        <p:grpSpPr>
          <a:xfrm rot="0">
            <a:off x="585236" y="1445439"/>
            <a:ext cx="13945586" cy="47625"/>
            <a:chOff x="0" y="0"/>
            <a:chExt cx="3672911" cy="12543"/>
          </a:xfrm>
        </p:grpSpPr>
        <p:sp>
          <p:nvSpPr>
            <p:cNvPr name="Freeform 15" id="15"/>
            <p:cNvSpPr/>
            <p:nvPr/>
          </p:nvSpPr>
          <p:spPr>
            <a:xfrm flipH="false" flipV="false" rot="0">
              <a:off x="0" y="0"/>
              <a:ext cx="3672911" cy="12543"/>
            </a:xfrm>
            <a:custGeom>
              <a:avLst/>
              <a:gdLst/>
              <a:ahLst/>
              <a:cxnLst/>
              <a:rect r="r" b="b" t="t" l="l"/>
              <a:pathLst>
                <a:path h="12543" w="3672911">
                  <a:moveTo>
                    <a:pt x="0" y="0"/>
                  </a:moveTo>
                  <a:lnTo>
                    <a:pt x="3672911" y="0"/>
                  </a:lnTo>
                  <a:lnTo>
                    <a:pt x="3672911" y="12543"/>
                  </a:lnTo>
                  <a:lnTo>
                    <a:pt x="0" y="12543"/>
                  </a:lnTo>
                  <a:close/>
                </a:path>
              </a:pathLst>
            </a:custGeom>
            <a:solidFill>
              <a:srgbClr val="F9B314"/>
            </a:solidFill>
          </p:spPr>
        </p:sp>
        <p:sp>
          <p:nvSpPr>
            <p:cNvPr name="TextBox 16" id="16"/>
            <p:cNvSpPr txBox="true"/>
            <p:nvPr/>
          </p:nvSpPr>
          <p:spPr>
            <a:xfrm>
              <a:off x="0" y="-76200"/>
              <a:ext cx="3672911" cy="88743"/>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283314" y="1764564"/>
            <a:ext cx="9183745" cy="7997172"/>
          </a:xfrm>
          <a:custGeom>
            <a:avLst/>
            <a:gdLst/>
            <a:ahLst/>
            <a:cxnLst/>
            <a:rect r="r" b="b" t="t" l="l"/>
            <a:pathLst>
              <a:path h="7997172" w="9183745">
                <a:moveTo>
                  <a:pt x="0" y="0"/>
                </a:moveTo>
                <a:lnTo>
                  <a:pt x="9183745" y="0"/>
                </a:lnTo>
                <a:lnTo>
                  <a:pt x="9183745" y="7997172"/>
                </a:lnTo>
                <a:lnTo>
                  <a:pt x="0" y="7997172"/>
                </a:lnTo>
                <a:lnTo>
                  <a:pt x="0" y="0"/>
                </a:lnTo>
                <a:close/>
              </a:path>
            </a:pathLst>
          </a:custGeom>
          <a:blipFill>
            <a:blip r:embed="rId2"/>
            <a:stretch>
              <a:fillRect l="0" t="0" r="0" b="0"/>
            </a:stretch>
          </a:blipFill>
        </p:spPr>
      </p:sp>
      <p:sp>
        <p:nvSpPr>
          <p:cNvPr name="TextBox 3" id="3"/>
          <p:cNvSpPr txBox="true"/>
          <p:nvPr/>
        </p:nvSpPr>
        <p:spPr>
          <a:xfrm rot="0">
            <a:off x="644235" y="301465"/>
            <a:ext cx="17643765" cy="1917701"/>
          </a:xfrm>
          <a:prstGeom prst="rect">
            <a:avLst/>
          </a:prstGeom>
        </p:spPr>
        <p:txBody>
          <a:bodyPr anchor="t" rtlCol="false" tIns="0" lIns="0" bIns="0" rIns="0">
            <a:spAutoFit/>
          </a:bodyPr>
          <a:lstStyle/>
          <a:p>
            <a:pPr algn="l" marL="0" indent="0" lvl="0">
              <a:lnSpc>
                <a:spcPts val="4700"/>
              </a:lnSpc>
              <a:spcBef>
                <a:spcPct val="0"/>
              </a:spcBef>
            </a:pPr>
            <a:r>
              <a:rPr lang="en-US" b="true" sz="5000" strike="noStrike" u="none">
                <a:solidFill>
                  <a:srgbClr val="1211CA"/>
                </a:solidFill>
                <a:latin typeface="Times New Roman Ultra-Bold"/>
                <a:ea typeface="Times New Roman Ultra-Bold"/>
                <a:cs typeface="Times New Roman Ultra-Bold"/>
                <a:sym typeface="Times New Roman Ultra-Bold"/>
              </a:rPr>
              <a:t>Quantum as a Speciali</a:t>
            </a:r>
            <a:r>
              <a:rPr lang="en-US" b="true" sz="5000" strike="noStrike" u="none">
                <a:solidFill>
                  <a:srgbClr val="1211CA"/>
                </a:solidFill>
                <a:latin typeface="Times New Roman Ultra-Bold"/>
                <a:ea typeface="Times New Roman Ultra-Bold"/>
                <a:cs typeface="Times New Roman Ultra-Bold"/>
                <a:sym typeface="Times New Roman Ultra-Bold"/>
              </a:rPr>
              <a:t>zed Sy</a:t>
            </a:r>
            <a:r>
              <a:rPr lang="en-US" b="true" sz="5000" strike="noStrike" u="none">
                <a:solidFill>
                  <a:srgbClr val="1211CA"/>
                </a:solidFill>
                <a:latin typeface="Times New Roman Ultra-Bold"/>
                <a:ea typeface="Times New Roman Ultra-Bold"/>
                <a:cs typeface="Times New Roman Ultra-Bold"/>
                <a:sym typeface="Times New Roman Ultra-Bold"/>
              </a:rPr>
              <a:t>s</a:t>
            </a:r>
            <a:r>
              <a:rPr lang="en-US" b="true" sz="5000" strike="noStrike" u="none">
                <a:solidFill>
                  <a:srgbClr val="1211CA"/>
                </a:solidFill>
                <a:latin typeface="Times New Roman Ultra-Bold"/>
                <a:ea typeface="Times New Roman Ultra-Bold"/>
                <a:cs typeface="Times New Roman Ultra-Bold"/>
                <a:sym typeface="Times New Roman Ultra-Bold"/>
              </a:rPr>
              <a:t>t</a:t>
            </a:r>
            <a:r>
              <a:rPr lang="en-US" b="true" sz="5000" strike="noStrike" u="none">
                <a:solidFill>
                  <a:srgbClr val="1211CA"/>
                </a:solidFill>
                <a:latin typeface="Times New Roman Ultra-Bold"/>
                <a:ea typeface="Times New Roman Ultra-Bold"/>
                <a:cs typeface="Times New Roman Ultra-Bold"/>
                <a:sym typeface="Times New Roman Ultra-Bold"/>
              </a:rPr>
              <a:t>em and Bu</a:t>
            </a:r>
            <a:r>
              <a:rPr lang="en-US" b="true" sz="5000" strike="noStrike" u="none">
                <a:solidFill>
                  <a:srgbClr val="1211CA"/>
                </a:solidFill>
                <a:latin typeface="Times New Roman Ultra-Bold"/>
                <a:ea typeface="Times New Roman Ultra-Bold"/>
                <a:cs typeface="Times New Roman Ultra-Bold"/>
                <a:sym typeface="Times New Roman Ultra-Bold"/>
              </a:rPr>
              <a:t>siness F</a:t>
            </a:r>
            <a:r>
              <a:rPr lang="en-US" b="true" sz="5000" strike="noStrike" u="none">
                <a:solidFill>
                  <a:srgbClr val="1211CA"/>
                </a:solidFill>
                <a:latin typeface="Times New Roman Ultra-Bold"/>
                <a:ea typeface="Times New Roman Ultra-Bold"/>
                <a:cs typeface="Times New Roman Ultra-Bold"/>
                <a:sym typeface="Times New Roman Ultra-Bold"/>
              </a:rPr>
              <a:t>rontier(Springer)</a:t>
            </a:r>
          </a:p>
          <a:p>
            <a:pPr algn="l" marL="0" indent="0" lvl="0">
              <a:lnSpc>
                <a:spcPts val="4700"/>
              </a:lnSpc>
              <a:spcBef>
                <a:spcPct val="0"/>
              </a:spcBef>
            </a:pPr>
          </a:p>
        </p:txBody>
      </p:sp>
      <p:grpSp>
        <p:nvGrpSpPr>
          <p:cNvPr name="Group 4" id="4"/>
          <p:cNvGrpSpPr/>
          <p:nvPr/>
        </p:nvGrpSpPr>
        <p:grpSpPr>
          <a:xfrm rot="0">
            <a:off x="644235" y="2219166"/>
            <a:ext cx="8639079" cy="7915556"/>
            <a:chOff x="0" y="0"/>
            <a:chExt cx="11518772" cy="10554075"/>
          </a:xfrm>
        </p:grpSpPr>
        <p:sp>
          <p:nvSpPr>
            <p:cNvPr name="Freeform 5" id="5"/>
            <p:cNvSpPr/>
            <p:nvPr/>
          </p:nvSpPr>
          <p:spPr>
            <a:xfrm flipH="false" flipV="false" rot="0">
              <a:off x="0" y="0"/>
              <a:ext cx="11518772" cy="10554075"/>
            </a:xfrm>
            <a:custGeom>
              <a:avLst/>
              <a:gdLst/>
              <a:ahLst/>
              <a:cxnLst/>
              <a:rect r="r" b="b" t="t" l="l"/>
              <a:pathLst>
                <a:path h="10554075" w="11518772">
                  <a:moveTo>
                    <a:pt x="0" y="0"/>
                  </a:moveTo>
                  <a:lnTo>
                    <a:pt x="11518772" y="0"/>
                  </a:lnTo>
                  <a:lnTo>
                    <a:pt x="11518772" y="10554075"/>
                  </a:lnTo>
                  <a:lnTo>
                    <a:pt x="0" y="105540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2895095" y="743286"/>
              <a:ext cx="7750175" cy="1422400"/>
            </a:xfrm>
            <a:prstGeom prst="rect">
              <a:avLst/>
            </a:prstGeom>
          </p:spPr>
          <p:txBody>
            <a:bodyPr anchor="t" rtlCol="false" tIns="0" lIns="0" bIns="0" rIns="0">
              <a:spAutoFit/>
            </a:bodyPr>
            <a:lstStyle/>
            <a:p>
              <a:pPr algn="ctr" marL="0" indent="0" lvl="0">
                <a:lnSpc>
                  <a:spcPts val="4199"/>
                </a:lnSpc>
                <a:spcBef>
                  <a:spcPct val="0"/>
                </a:spcBef>
              </a:pPr>
              <a:r>
                <a:rPr lang="en-US" b="true" sz="2999" strike="noStrike" u="none">
                  <a:solidFill>
                    <a:srgbClr val="FFFFFF"/>
                  </a:solidFill>
                  <a:latin typeface="Times New Roman Medium"/>
                  <a:ea typeface="Times New Roman Medium"/>
                  <a:cs typeface="Times New Roman Medium"/>
                  <a:sym typeface="Times New Roman Medium"/>
                </a:rPr>
                <a:t>Hybrid Quantum-Classical Systems</a:t>
              </a:r>
            </a:p>
            <a:p>
              <a:pPr algn="ctr" marL="0" indent="0" lvl="0">
                <a:lnSpc>
                  <a:spcPts val="4199"/>
                </a:lnSpc>
                <a:spcBef>
                  <a:spcPct val="0"/>
                </a:spcBef>
              </a:pPr>
            </a:p>
          </p:txBody>
        </p:sp>
        <p:sp>
          <p:nvSpPr>
            <p:cNvPr name="TextBox 7" id="7"/>
            <p:cNvSpPr txBox="true"/>
            <p:nvPr/>
          </p:nvSpPr>
          <p:spPr>
            <a:xfrm rot="0">
              <a:off x="3971520" y="3445509"/>
              <a:ext cx="5597327" cy="1422400"/>
            </a:xfrm>
            <a:prstGeom prst="rect">
              <a:avLst/>
            </a:prstGeom>
          </p:spPr>
          <p:txBody>
            <a:bodyPr anchor="t" rtlCol="false" tIns="0" lIns="0" bIns="0" rIns="0">
              <a:spAutoFit/>
            </a:bodyPr>
            <a:lstStyle/>
            <a:p>
              <a:pPr algn="ctr" marL="0" indent="0" lvl="0">
                <a:lnSpc>
                  <a:spcPts val="4199"/>
                </a:lnSpc>
                <a:spcBef>
                  <a:spcPct val="0"/>
                </a:spcBef>
              </a:pPr>
              <a:r>
                <a:rPr lang="en-US" b="true" sz="2999">
                  <a:solidFill>
                    <a:srgbClr val="FFFFFF"/>
                  </a:solidFill>
                  <a:latin typeface="Times New Roman Medium"/>
                  <a:ea typeface="Times New Roman Medium"/>
                  <a:cs typeface="Times New Roman Medium"/>
                  <a:sym typeface="Times New Roman Medium"/>
                </a:rPr>
                <a:t>Three-La</a:t>
              </a:r>
              <a:r>
                <a:rPr lang="en-US" b="true" sz="2999" strike="noStrike" u="none">
                  <a:solidFill>
                    <a:srgbClr val="FFFFFF"/>
                  </a:solidFill>
                  <a:latin typeface="Times New Roman Medium"/>
                  <a:ea typeface="Times New Roman Medium"/>
                  <a:cs typeface="Times New Roman Medium"/>
                  <a:sym typeface="Times New Roman Medium"/>
                </a:rPr>
                <a:t>y</a:t>
              </a:r>
              <a:r>
                <a:rPr lang="en-US" b="true" sz="2999" strike="noStrike" u="none">
                  <a:solidFill>
                    <a:srgbClr val="FFFFFF"/>
                  </a:solidFill>
                  <a:latin typeface="Times New Roman Medium"/>
                  <a:ea typeface="Times New Roman Medium"/>
                  <a:cs typeface="Times New Roman Medium"/>
                  <a:sym typeface="Times New Roman Medium"/>
                </a:rPr>
                <a:t>e</a:t>
              </a:r>
              <a:r>
                <a:rPr lang="en-US" b="true" sz="2999" strike="noStrike" u="none">
                  <a:solidFill>
                    <a:srgbClr val="FFFFFF"/>
                  </a:solidFill>
                  <a:latin typeface="Times New Roman Medium"/>
                  <a:ea typeface="Times New Roman Medium"/>
                  <a:cs typeface="Times New Roman Medium"/>
                  <a:sym typeface="Times New Roman Medium"/>
                </a:rPr>
                <a:t>r</a:t>
              </a:r>
              <a:r>
                <a:rPr lang="en-US" b="true" sz="2999" strike="noStrike" u="none">
                  <a:solidFill>
                    <a:srgbClr val="FFFFFF"/>
                  </a:solidFill>
                  <a:latin typeface="Times New Roman Medium"/>
                  <a:ea typeface="Times New Roman Medium"/>
                  <a:cs typeface="Times New Roman Medium"/>
                  <a:sym typeface="Times New Roman Medium"/>
                </a:rPr>
                <a:t> Arch</a:t>
              </a:r>
              <a:r>
                <a:rPr lang="en-US" b="true" sz="2999" strike="noStrike" u="none">
                  <a:solidFill>
                    <a:srgbClr val="FFFFFF"/>
                  </a:solidFill>
                  <a:latin typeface="Times New Roman Medium"/>
                  <a:ea typeface="Times New Roman Medium"/>
                  <a:cs typeface="Times New Roman Medium"/>
                  <a:sym typeface="Times New Roman Medium"/>
                </a:rPr>
                <a:t>it</a:t>
              </a:r>
              <a:r>
                <a:rPr lang="en-US" b="true" sz="2999" strike="noStrike" u="none">
                  <a:solidFill>
                    <a:srgbClr val="FFFFFF"/>
                  </a:solidFill>
                  <a:latin typeface="Times New Roman Medium"/>
                  <a:ea typeface="Times New Roman Medium"/>
                  <a:cs typeface="Times New Roman Medium"/>
                  <a:sym typeface="Times New Roman Medium"/>
                </a:rPr>
                <a:t>e</a:t>
              </a:r>
              <a:r>
                <a:rPr lang="en-US" b="true" sz="2999" strike="noStrike" u="none">
                  <a:solidFill>
                    <a:srgbClr val="FFFFFF"/>
                  </a:solidFill>
                  <a:latin typeface="Times New Roman Medium"/>
                  <a:ea typeface="Times New Roman Medium"/>
                  <a:cs typeface="Times New Roman Medium"/>
                  <a:sym typeface="Times New Roman Medium"/>
                </a:rPr>
                <a:t>ct</a:t>
              </a:r>
              <a:r>
                <a:rPr lang="en-US" b="true" sz="2999" strike="noStrike" u="none">
                  <a:solidFill>
                    <a:srgbClr val="FFFFFF"/>
                  </a:solidFill>
                  <a:latin typeface="Times New Roman Medium"/>
                  <a:ea typeface="Times New Roman Medium"/>
                  <a:cs typeface="Times New Roman Medium"/>
                  <a:sym typeface="Times New Roman Medium"/>
                </a:rPr>
                <a:t>ur</a:t>
              </a:r>
              <a:r>
                <a:rPr lang="en-US" b="true" sz="2999" strike="noStrike" u="none">
                  <a:solidFill>
                    <a:srgbClr val="FFFFFF"/>
                  </a:solidFill>
                  <a:latin typeface="Times New Roman Medium"/>
                  <a:ea typeface="Times New Roman Medium"/>
                  <a:cs typeface="Times New Roman Medium"/>
                  <a:sym typeface="Times New Roman Medium"/>
                </a:rPr>
                <a:t>e</a:t>
              </a:r>
            </a:p>
            <a:p>
              <a:pPr algn="ctr" marL="0" indent="0" lvl="0">
                <a:lnSpc>
                  <a:spcPts val="4199"/>
                </a:lnSpc>
                <a:spcBef>
                  <a:spcPct val="0"/>
                </a:spcBef>
              </a:pPr>
            </a:p>
          </p:txBody>
        </p:sp>
        <p:sp>
          <p:nvSpPr>
            <p:cNvPr name="TextBox 8" id="8"/>
            <p:cNvSpPr txBox="true"/>
            <p:nvPr/>
          </p:nvSpPr>
          <p:spPr>
            <a:xfrm rot="0">
              <a:off x="4386651" y="6150609"/>
              <a:ext cx="4904581" cy="1422400"/>
            </a:xfrm>
            <a:prstGeom prst="rect">
              <a:avLst/>
            </a:prstGeom>
          </p:spPr>
          <p:txBody>
            <a:bodyPr anchor="t" rtlCol="false" tIns="0" lIns="0" bIns="0" rIns="0">
              <a:spAutoFit/>
            </a:bodyPr>
            <a:lstStyle/>
            <a:p>
              <a:pPr algn="ctr" marL="0" indent="0" lvl="0">
                <a:lnSpc>
                  <a:spcPts val="4199"/>
                </a:lnSpc>
                <a:spcBef>
                  <a:spcPct val="0"/>
                </a:spcBef>
              </a:pPr>
              <a:r>
                <a:rPr lang="en-US" b="true" sz="2999">
                  <a:solidFill>
                    <a:srgbClr val="FFFFFF"/>
                  </a:solidFill>
                  <a:latin typeface="Times New Roman Medium"/>
                  <a:ea typeface="Times New Roman Medium"/>
                  <a:cs typeface="Times New Roman Medium"/>
                  <a:sym typeface="Times New Roman Medium"/>
                </a:rPr>
                <a:t>Ecos</a:t>
              </a:r>
              <a:r>
                <a:rPr lang="en-US" b="true" sz="2999" strike="noStrike" u="none">
                  <a:solidFill>
                    <a:srgbClr val="FFFFFF"/>
                  </a:solidFill>
                  <a:latin typeface="Times New Roman Medium"/>
                  <a:ea typeface="Times New Roman Medium"/>
                  <a:cs typeface="Times New Roman Medium"/>
                  <a:sym typeface="Times New Roman Medium"/>
                </a:rPr>
                <a:t>yste</a:t>
              </a:r>
              <a:r>
                <a:rPr lang="en-US" b="true" sz="2999" strike="noStrike" u="none">
                  <a:solidFill>
                    <a:srgbClr val="FFFFFF"/>
                  </a:solidFill>
                  <a:latin typeface="Times New Roman Medium"/>
                  <a:ea typeface="Times New Roman Medium"/>
                  <a:cs typeface="Times New Roman Medium"/>
                  <a:sym typeface="Times New Roman Medium"/>
                </a:rPr>
                <a:t>m</a:t>
              </a:r>
              <a:r>
                <a:rPr lang="en-US" b="true" sz="2999" strike="noStrike" u="none">
                  <a:solidFill>
                    <a:srgbClr val="FFFFFF"/>
                  </a:solidFill>
                  <a:latin typeface="Times New Roman Medium"/>
                  <a:ea typeface="Times New Roman Medium"/>
                  <a:cs typeface="Times New Roman Medium"/>
                  <a:sym typeface="Times New Roman Medium"/>
                </a:rPr>
                <a:t> </a:t>
              </a:r>
              <a:r>
                <a:rPr lang="en-US" b="true" sz="2999" strike="noStrike" u="none">
                  <a:solidFill>
                    <a:srgbClr val="FFFFFF"/>
                  </a:solidFill>
                  <a:latin typeface="Times New Roman Medium"/>
                  <a:ea typeface="Times New Roman Medium"/>
                  <a:cs typeface="Times New Roman Medium"/>
                  <a:sym typeface="Times New Roman Medium"/>
                </a:rPr>
                <a:t>Eme</a:t>
              </a:r>
              <a:r>
                <a:rPr lang="en-US" b="true" sz="2999" strike="noStrike" u="none">
                  <a:solidFill>
                    <a:srgbClr val="FFFFFF"/>
                  </a:solidFill>
                  <a:latin typeface="Times New Roman Medium"/>
                  <a:ea typeface="Times New Roman Medium"/>
                  <a:cs typeface="Times New Roman Medium"/>
                  <a:sym typeface="Times New Roman Medium"/>
                </a:rPr>
                <a:t>r</a:t>
              </a:r>
              <a:r>
                <a:rPr lang="en-US" b="true" sz="2999" strike="noStrike" u="none">
                  <a:solidFill>
                    <a:srgbClr val="FFFFFF"/>
                  </a:solidFill>
                  <a:latin typeface="Times New Roman Medium"/>
                  <a:ea typeface="Times New Roman Medium"/>
                  <a:cs typeface="Times New Roman Medium"/>
                  <a:sym typeface="Times New Roman Medium"/>
                </a:rPr>
                <a:t>g</a:t>
              </a:r>
              <a:r>
                <a:rPr lang="en-US" b="true" sz="2999" strike="noStrike" u="none">
                  <a:solidFill>
                    <a:srgbClr val="FFFFFF"/>
                  </a:solidFill>
                  <a:latin typeface="Times New Roman Medium"/>
                  <a:ea typeface="Times New Roman Medium"/>
                  <a:cs typeface="Times New Roman Medium"/>
                  <a:sym typeface="Times New Roman Medium"/>
                </a:rPr>
                <a:t>e</a:t>
              </a:r>
              <a:r>
                <a:rPr lang="en-US" b="true" sz="2999" strike="noStrike" u="none">
                  <a:solidFill>
                    <a:srgbClr val="FFFFFF"/>
                  </a:solidFill>
                  <a:latin typeface="Times New Roman Medium"/>
                  <a:ea typeface="Times New Roman Medium"/>
                  <a:cs typeface="Times New Roman Medium"/>
                  <a:sym typeface="Times New Roman Medium"/>
                </a:rPr>
                <a:t>n</a:t>
              </a:r>
              <a:r>
                <a:rPr lang="en-US" b="true" sz="2999" strike="noStrike" u="none">
                  <a:solidFill>
                    <a:srgbClr val="FFFFFF"/>
                  </a:solidFill>
                  <a:latin typeface="Times New Roman Medium"/>
                  <a:ea typeface="Times New Roman Medium"/>
                  <a:cs typeface="Times New Roman Medium"/>
                  <a:sym typeface="Times New Roman Medium"/>
                </a:rPr>
                <a:t>ce</a:t>
              </a:r>
            </a:p>
            <a:p>
              <a:pPr algn="ctr" marL="0" indent="0" lvl="0">
                <a:lnSpc>
                  <a:spcPts val="4199"/>
                </a:lnSpc>
                <a:spcBef>
                  <a:spcPct val="0"/>
                </a:spcBef>
              </a:pPr>
            </a:p>
          </p:txBody>
        </p:sp>
        <p:sp>
          <p:nvSpPr>
            <p:cNvPr name="TextBox 9" id="9"/>
            <p:cNvSpPr txBox="true"/>
            <p:nvPr/>
          </p:nvSpPr>
          <p:spPr>
            <a:xfrm rot="0">
              <a:off x="4717048" y="8976360"/>
              <a:ext cx="3401417" cy="1422400"/>
            </a:xfrm>
            <a:prstGeom prst="rect">
              <a:avLst/>
            </a:prstGeom>
          </p:spPr>
          <p:txBody>
            <a:bodyPr anchor="t" rtlCol="false" tIns="0" lIns="0" bIns="0" rIns="0">
              <a:spAutoFit/>
            </a:bodyPr>
            <a:lstStyle/>
            <a:p>
              <a:pPr algn="ctr" marL="0" indent="0" lvl="0">
                <a:lnSpc>
                  <a:spcPts val="4199"/>
                </a:lnSpc>
                <a:spcBef>
                  <a:spcPct val="0"/>
                </a:spcBef>
              </a:pPr>
              <a:r>
                <a:rPr lang="en-US" b="true" sz="2999">
                  <a:solidFill>
                    <a:srgbClr val="FFFFFF"/>
                  </a:solidFill>
                  <a:latin typeface="Times New Roman Medium"/>
                  <a:ea typeface="Times New Roman Medium"/>
                  <a:cs typeface="Times New Roman Medium"/>
                  <a:sym typeface="Times New Roman Medium"/>
                </a:rPr>
                <a:t>Acces</a:t>
              </a:r>
              <a:r>
                <a:rPr lang="en-US" b="true" sz="2999" strike="noStrike" u="none">
                  <a:solidFill>
                    <a:srgbClr val="FFFFFF"/>
                  </a:solidFill>
                  <a:latin typeface="Times New Roman Medium"/>
                  <a:ea typeface="Times New Roman Medium"/>
                  <a:cs typeface="Times New Roman Medium"/>
                  <a:sym typeface="Times New Roman Medium"/>
                </a:rPr>
                <a:t>s Barriers</a:t>
              </a:r>
            </a:p>
            <a:p>
              <a:pPr algn="ctr" marL="0" indent="0" lvl="0">
                <a:lnSpc>
                  <a:spcPts val="4199"/>
                </a:lnSpc>
                <a:spcBef>
                  <a:spcPct val="0"/>
                </a:spcBef>
              </a:pPr>
            </a:p>
          </p:txBody>
        </p:sp>
      </p:grpSp>
      <p:sp>
        <p:nvSpPr>
          <p:cNvPr name="TextBox 10" id="10"/>
          <p:cNvSpPr txBox="true"/>
          <p:nvPr/>
        </p:nvSpPr>
        <p:spPr>
          <a:xfrm rot="0">
            <a:off x="1428329" y="2748055"/>
            <a:ext cx="301823" cy="571500"/>
          </a:xfrm>
          <a:prstGeom prst="rect">
            <a:avLst/>
          </a:prstGeom>
        </p:spPr>
        <p:txBody>
          <a:bodyPr anchor="t" rtlCol="false" tIns="0" lIns="0" bIns="0" rIns="0">
            <a:spAutoFit/>
          </a:bodyPr>
          <a:lstStyle/>
          <a:p>
            <a:pPr algn="ctr" marL="0" indent="0" lvl="0">
              <a:lnSpc>
                <a:spcPts val="4199"/>
              </a:lnSpc>
              <a:spcBef>
                <a:spcPct val="0"/>
              </a:spcBef>
            </a:pPr>
            <a:r>
              <a:rPr lang="en-US" b="true" sz="2999" strike="noStrike" u="none">
                <a:solidFill>
                  <a:srgbClr val="FFFFFF"/>
                </a:solidFill>
                <a:latin typeface="Times New Roman Medium"/>
                <a:ea typeface="Times New Roman Medium"/>
                <a:cs typeface="Times New Roman Medium"/>
                <a:sym typeface="Times New Roman Medium"/>
              </a:rPr>
              <a:t>1.</a:t>
            </a:r>
          </a:p>
        </p:txBody>
      </p:sp>
      <p:sp>
        <p:nvSpPr>
          <p:cNvPr name="TextBox 11" id="11"/>
          <p:cNvSpPr txBox="true"/>
          <p:nvPr/>
        </p:nvSpPr>
        <p:spPr>
          <a:xfrm rot="0">
            <a:off x="1428329" y="4808060"/>
            <a:ext cx="301823" cy="571500"/>
          </a:xfrm>
          <a:prstGeom prst="rect">
            <a:avLst/>
          </a:prstGeom>
        </p:spPr>
        <p:txBody>
          <a:bodyPr anchor="t" rtlCol="false" tIns="0" lIns="0" bIns="0" rIns="0">
            <a:spAutoFit/>
          </a:bodyPr>
          <a:lstStyle/>
          <a:p>
            <a:pPr algn="ctr" marL="0" indent="0" lvl="0">
              <a:lnSpc>
                <a:spcPts val="4199"/>
              </a:lnSpc>
              <a:spcBef>
                <a:spcPct val="0"/>
              </a:spcBef>
            </a:pPr>
            <a:r>
              <a:rPr lang="en-US" b="true" sz="2999">
                <a:solidFill>
                  <a:srgbClr val="FFFFFF"/>
                </a:solidFill>
                <a:latin typeface="Times New Roman Medium"/>
                <a:ea typeface="Times New Roman Medium"/>
                <a:cs typeface="Times New Roman Medium"/>
                <a:sym typeface="Times New Roman Medium"/>
              </a:rPr>
              <a:t>2.</a:t>
            </a:r>
          </a:p>
        </p:txBody>
      </p:sp>
      <p:sp>
        <p:nvSpPr>
          <p:cNvPr name="TextBox 12" id="12"/>
          <p:cNvSpPr txBox="true"/>
          <p:nvPr/>
        </p:nvSpPr>
        <p:spPr>
          <a:xfrm rot="0">
            <a:off x="1428329" y="6865460"/>
            <a:ext cx="301823" cy="571500"/>
          </a:xfrm>
          <a:prstGeom prst="rect">
            <a:avLst/>
          </a:prstGeom>
        </p:spPr>
        <p:txBody>
          <a:bodyPr anchor="t" rtlCol="false" tIns="0" lIns="0" bIns="0" rIns="0">
            <a:spAutoFit/>
          </a:bodyPr>
          <a:lstStyle/>
          <a:p>
            <a:pPr algn="ctr" marL="0" indent="0" lvl="0">
              <a:lnSpc>
                <a:spcPts val="4199"/>
              </a:lnSpc>
              <a:spcBef>
                <a:spcPct val="0"/>
              </a:spcBef>
            </a:pPr>
            <a:r>
              <a:rPr lang="en-US" b="true" sz="2999">
                <a:solidFill>
                  <a:srgbClr val="FFFFFF"/>
                </a:solidFill>
                <a:latin typeface="Times New Roman Medium"/>
                <a:ea typeface="Times New Roman Medium"/>
                <a:cs typeface="Times New Roman Medium"/>
                <a:sym typeface="Times New Roman Medium"/>
              </a:rPr>
              <a:t>3.</a:t>
            </a:r>
          </a:p>
        </p:txBody>
      </p:sp>
      <p:sp>
        <p:nvSpPr>
          <p:cNvPr name="TextBox 13" id="13"/>
          <p:cNvSpPr txBox="true"/>
          <p:nvPr/>
        </p:nvSpPr>
        <p:spPr>
          <a:xfrm rot="0">
            <a:off x="1428329" y="8922860"/>
            <a:ext cx="301823" cy="571500"/>
          </a:xfrm>
          <a:prstGeom prst="rect">
            <a:avLst/>
          </a:prstGeom>
        </p:spPr>
        <p:txBody>
          <a:bodyPr anchor="t" rtlCol="false" tIns="0" lIns="0" bIns="0" rIns="0">
            <a:spAutoFit/>
          </a:bodyPr>
          <a:lstStyle/>
          <a:p>
            <a:pPr algn="ctr" marL="0" indent="0" lvl="0">
              <a:lnSpc>
                <a:spcPts val="4199"/>
              </a:lnSpc>
              <a:spcBef>
                <a:spcPct val="0"/>
              </a:spcBef>
            </a:pPr>
            <a:r>
              <a:rPr lang="en-US" b="true" sz="2999">
                <a:solidFill>
                  <a:srgbClr val="FFFFFF"/>
                </a:solidFill>
                <a:latin typeface="Times New Roman Medium"/>
                <a:ea typeface="Times New Roman Medium"/>
                <a:cs typeface="Times New Roman Medium"/>
                <a:sym typeface="Times New Roman Medium"/>
              </a:rPr>
              <a:t>4.</a:t>
            </a:r>
          </a:p>
        </p:txBody>
      </p:sp>
      <p:grpSp>
        <p:nvGrpSpPr>
          <p:cNvPr name="Group 14" id="14"/>
          <p:cNvGrpSpPr/>
          <p:nvPr/>
        </p:nvGrpSpPr>
        <p:grpSpPr>
          <a:xfrm rot="0">
            <a:off x="644235" y="1730419"/>
            <a:ext cx="13230951" cy="47625"/>
            <a:chOff x="0" y="0"/>
            <a:chExt cx="3484695" cy="12543"/>
          </a:xfrm>
        </p:grpSpPr>
        <p:sp>
          <p:nvSpPr>
            <p:cNvPr name="Freeform 15" id="15"/>
            <p:cNvSpPr/>
            <p:nvPr/>
          </p:nvSpPr>
          <p:spPr>
            <a:xfrm flipH="false" flipV="false" rot="0">
              <a:off x="0" y="0"/>
              <a:ext cx="3484695" cy="12543"/>
            </a:xfrm>
            <a:custGeom>
              <a:avLst/>
              <a:gdLst/>
              <a:ahLst/>
              <a:cxnLst/>
              <a:rect r="r" b="b" t="t" l="l"/>
              <a:pathLst>
                <a:path h="12543" w="3484695">
                  <a:moveTo>
                    <a:pt x="0" y="0"/>
                  </a:moveTo>
                  <a:lnTo>
                    <a:pt x="3484695" y="0"/>
                  </a:lnTo>
                  <a:lnTo>
                    <a:pt x="3484695" y="12543"/>
                  </a:lnTo>
                  <a:lnTo>
                    <a:pt x="0" y="12543"/>
                  </a:lnTo>
                  <a:close/>
                </a:path>
              </a:pathLst>
            </a:custGeom>
            <a:solidFill>
              <a:srgbClr val="F9B314"/>
            </a:solidFill>
          </p:spPr>
        </p:sp>
        <p:sp>
          <p:nvSpPr>
            <p:cNvPr name="TextBox 16" id="16"/>
            <p:cNvSpPr txBox="true"/>
            <p:nvPr/>
          </p:nvSpPr>
          <p:spPr>
            <a:xfrm>
              <a:off x="0" y="-76200"/>
              <a:ext cx="3484695" cy="88743"/>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3696" y="3186539"/>
            <a:ext cx="7887170" cy="1739683"/>
            <a:chOff x="0" y="0"/>
            <a:chExt cx="2077279" cy="458188"/>
          </a:xfrm>
        </p:grpSpPr>
        <p:sp>
          <p:nvSpPr>
            <p:cNvPr name="Freeform 3" id="3"/>
            <p:cNvSpPr/>
            <p:nvPr/>
          </p:nvSpPr>
          <p:spPr>
            <a:xfrm flipH="false" flipV="false" rot="0">
              <a:off x="0" y="0"/>
              <a:ext cx="2077279" cy="458188"/>
            </a:xfrm>
            <a:custGeom>
              <a:avLst/>
              <a:gdLst/>
              <a:ahLst/>
              <a:cxnLst/>
              <a:rect r="r" b="b" t="t" l="l"/>
              <a:pathLst>
                <a:path h="458188" w="2077279">
                  <a:moveTo>
                    <a:pt x="53006" y="0"/>
                  </a:moveTo>
                  <a:lnTo>
                    <a:pt x="2024274" y="0"/>
                  </a:lnTo>
                  <a:cubicBezTo>
                    <a:pt x="2053548" y="0"/>
                    <a:pt x="2077279" y="23731"/>
                    <a:pt x="2077279" y="53006"/>
                  </a:cubicBezTo>
                  <a:lnTo>
                    <a:pt x="2077279" y="405183"/>
                  </a:lnTo>
                  <a:cubicBezTo>
                    <a:pt x="2077279" y="434457"/>
                    <a:pt x="2053548" y="458188"/>
                    <a:pt x="2024274" y="458188"/>
                  </a:cubicBezTo>
                  <a:lnTo>
                    <a:pt x="53006" y="458188"/>
                  </a:lnTo>
                  <a:cubicBezTo>
                    <a:pt x="23731" y="458188"/>
                    <a:pt x="0" y="434457"/>
                    <a:pt x="0" y="405183"/>
                  </a:cubicBezTo>
                  <a:lnTo>
                    <a:pt x="0" y="53006"/>
                  </a:lnTo>
                  <a:cubicBezTo>
                    <a:pt x="0" y="23731"/>
                    <a:pt x="23731" y="0"/>
                    <a:pt x="53006" y="0"/>
                  </a:cubicBezTo>
                  <a:close/>
                </a:path>
              </a:pathLst>
            </a:custGeom>
            <a:solidFill>
              <a:srgbClr val="F9B314"/>
            </a:solidFill>
          </p:spPr>
        </p:sp>
        <p:sp>
          <p:nvSpPr>
            <p:cNvPr name="TextBox 4" id="4"/>
            <p:cNvSpPr txBox="true"/>
            <p:nvPr/>
          </p:nvSpPr>
          <p:spPr>
            <a:xfrm>
              <a:off x="0" y="-76200"/>
              <a:ext cx="2077279" cy="53438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1939776" y="3417894"/>
            <a:ext cx="5671769" cy="3692000"/>
          </a:xfrm>
          <a:custGeom>
            <a:avLst/>
            <a:gdLst/>
            <a:ahLst/>
            <a:cxnLst/>
            <a:rect r="r" b="b" t="t" l="l"/>
            <a:pathLst>
              <a:path h="3692000" w="5671769">
                <a:moveTo>
                  <a:pt x="0" y="0"/>
                </a:moveTo>
                <a:lnTo>
                  <a:pt x="5671769" y="0"/>
                </a:lnTo>
                <a:lnTo>
                  <a:pt x="5671769" y="3692001"/>
                </a:lnTo>
                <a:lnTo>
                  <a:pt x="0" y="3692001"/>
                </a:lnTo>
                <a:lnTo>
                  <a:pt x="0" y="0"/>
                </a:lnTo>
                <a:close/>
              </a:path>
            </a:pathLst>
          </a:custGeom>
          <a:blipFill>
            <a:blip r:embed="rId2"/>
            <a:stretch>
              <a:fillRect l="0" t="0" r="0" b="0"/>
            </a:stretch>
          </a:blipFill>
        </p:spPr>
      </p:sp>
      <p:sp>
        <p:nvSpPr>
          <p:cNvPr name="TextBox 6" id="6"/>
          <p:cNvSpPr txBox="true"/>
          <p:nvPr/>
        </p:nvSpPr>
        <p:spPr>
          <a:xfrm rot="0">
            <a:off x="1028700" y="1047750"/>
            <a:ext cx="7714846" cy="1327150"/>
          </a:xfrm>
          <a:prstGeom prst="rect">
            <a:avLst/>
          </a:prstGeom>
        </p:spPr>
        <p:txBody>
          <a:bodyPr anchor="t" rtlCol="false" tIns="0" lIns="0" bIns="0" rIns="0">
            <a:spAutoFit/>
          </a:bodyPr>
          <a:lstStyle/>
          <a:p>
            <a:pPr algn="l">
              <a:lnSpc>
                <a:spcPts val="4700"/>
              </a:lnSpc>
            </a:pPr>
            <a:r>
              <a:rPr lang="en-US" sz="5000" b="true">
                <a:solidFill>
                  <a:srgbClr val="1211CA"/>
                </a:solidFill>
                <a:latin typeface="Times New Roman Ultra-Bold"/>
                <a:ea typeface="Times New Roman Ultra-Bold"/>
                <a:cs typeface="Times New Roman Ultra-Bold"/>
                <a:sym typeface="Times New Roman Ultra-Bold"/>
              </a:rPr>
              <a:t>IBM’s Quantum Computing Journey (Case Study)</a:t>
            </a:r>
          </a:p>
        </p:txBody>
      </p:sp>
      <p:sp>
        <p:nvSpPr>
          <p:cNvPr name="TextBox 7" id="7"/>
          <p:cNvSpPr txBox="true"/>
          <p:nvPr/>
        </p:nvSpPr>
        <p:spPr>
          <a:xfrm rot="0">
            <a:off x="1553528" y="3164205"/>
            <a:ext cx="7825830" cy="164782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FDFDFD"/>
                </a:solidFill>
                <a:latin typeface="Times New Roman"/>
                <a:ea typeface="Times New Roman"/>
                <a:cs typeface="Times New Roman"/>
                <a:sym typeface="Times New Roman"/>
              </a:rPr>
              <a:t>IBM has been a pioneer in quantum computing, contributing significantly to its theoretical and practical development.</a:t>
            </a:r>
          </a:p>
        </p:txBody>
      </p:sp>
      <p:grpSp>
        <p:nvGrpSpPr>
          <p:cNvPr name="Group 8" id="8"/>
          <p:cNvGrpSpPr/>
          <p:nvPr/>
        </p:nvGrpSpPr>
        <p:grpSpPr>
          <a:xfrm rot="0">
            <a:off x="1778779" y="5370211"/>
            <a:ext cx="7887170" cy="1739683"/>
            <a:chOff x="0" y="0"/>
            <a:chExt cx="2077279" cy="458188"/>
          </a:xfrm>
        </p:grpSpPr>
        <p:sp>
          <p:nvSpPr>
            <p:cNvPr name="Freeform 9" id="9"/>
            <p:cNvSpPr/>
            <p:nvPr/>
          </p:nvSpPr>
          <p:spPr>
            <a:xfrm flipH="false" flipV="false" rot="0">
              <a:off x="0" y="0"/>
              <a:ext cx="2077279" cy="458188"/>
            </a:xfrm>
            <a:custGeom>
              <a:avLst/>
              <a:gdLst/>
              <a:ahLst/>
              <a:cxnLst/>
              <a:rect r="r" b="b" t="t" l="l"/>
              <a:pathLst>
                <a:path h="458188" w="2077279">
                  <a:moveTo>
                    <a:pt x="53006" y="0"/>
                  </a:moveTo>
                  <a:lnTo>
                    <a:pt x="2024274" y="0"/>
                  </a:lnTo>
                  <a:cubicBezTo>
                    <a:pt x="2053548" y="0"/>
                    <a:pt x="2077279" y="23731"/>
                    <a:pt x="2077279" y="53006"/>
                  </a:cubicBezTo>
                  <a:lnTo>
                    <a:pt x="2077279" y="405183"/>
                  </a:lnTo>
                  <a:cubicBezTo>
                    <a:pt x="2077279" y="434457"/>
                    <a:pt x="2053548" y="458188"/>
                    <a:pt x="2024274" y="458188"/>
                  </a:cubicBezTo>
                  <a:lnTo>
                    <a:pt x="53006" y="458188"/>
                  </a:lnTo>
                  <a:cubicBezTo>
                    <a:pt x="23731" y="458188"/>
                    <a:pt x="0" y="434457"/>
                    <a:pt x="0" y="405183"/>
                  </a:cubicBezTo>
                  <a:lnTo>
                    <a:pt x="0" y="53006"/>
                  </a:lnTo>
                  <a:cubicBezTo>
                    <a:pt x="0" y="23731"/>
                    <a:pt x="23731" y="0"/>
                    <a:pt x="53006" y="0"/>
                  </a:cubicBezTo>
                  <a:close/>
                </a:path>
              </a:pathLst>
            </a:custGeom>
            <a:solidFill>
              <a:srgbClr val="F9B314"/>
            </a:solidFill>
          </p:spPr>
        </p:sp>
        <p:sp>
          <p:nvSpPr>
            <p:cNvPr name="TextBox 10" id="10"/>
            <p:cNvSpPr txBox="true"/>
            <p:nvPr/>
          </p:nvSpPr>
          <p:spPr>
            <a:xfrm>
              <a:off x="0" y="-76200"/>
              <a:ext cx="2077279" cy="53438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628612" y="5347878"/>
            <a:ext cx="7825830" cy="164782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FDFDFD"/>
                </a:solidFill>
                <a:latin typeface="Times New Roman"/>
                <a:ea typeface="Times New Roman"/>
                <a:cs typeface="Times New Roman"/>
                <a:sym typeface="Times New Roman"/>
              </a:rPr>
              <a:t>The company transitioned from classical computing research to quantum research, leveraging superconducting qubits​</a:t>
            </a:r>
          </a:p>
        </p:txBody>
      </p:sp>
      <p:grpSp>
        <p:nvGrpSpPr>
          <p:cNvPr name="Group 12" id="12"/>
          <p:cNvGrpSpPr/>
          <p:nvPr/>
        </p:nvGrpSpPr>
        <p:grpSpPr>
          <a:xfrm rot="0">
            <a:off x="1410232" y="7557570"/>
            <a:ext cx="8112422" cy="1739683"/>
            <a:chOff x="0" y="0"/>
            <a:chExt cx="10816562" cy="2319578"/>
          </a:xfrm>
        </p:grpSpPr>
        <p:grpSp>
          <p:nvGrpSpPr>
            <p:cNvPr name="Group 13" id="13"/>
            <p:cNvGrpSpPr/>
            <p:nvPr/>
          </p:nvGrpSpPr>
          <p:grpSpPr>
            <a:xfrm rot="0">
              <a:off x="300335" y="0"/>
              <a:ext cx="10516227" cy="2319578"/>
              <a:chOff x="0" y="0"/>
              <a:chExt cx="2077279" cy="458188"/>
            </a:xfrm>
          </p:grpSpPr>
          <p:sp>
            <p:nvSpPr>
              <p:cNvPr name="Freeform 14" id="14"/>
              <p:cNvSpPr/>
              <p:nvPr/>
            </p:nvSpPr>
            <p:spPr>
              <a:xfrm flipH="false" flipV="false" rot="0">
                <a:off x="0" y="0"/>
                <a:ext cx="2077279" cy="458188"/>
              </a:xfrm>
              <a:custGeom>
                <a:avLst/>
                <a:gdLst/>
                <a:ahLst/>
                <a:cxnLst/>
                <a:rect r="r" b="b" t="t" l="l"/>
                <a:pathLst>
                  <a:path h="458188" w="2077279">
                    <a:moveTo>
                      <a:pt x="53006" y="0"/>
                    </a:moveTo>
                    <a:lnTo>
                      <a:pt x="2024274" y="0"/>
                    </a:lnTo>
                    <a:cubicBezTo>
                      <a:pt x="2053548" y="0"/>
                      <a:pt x="2077279" y="23731"/>
                      <a:pt x="2077279" y="53006"/>
                    </a:cubicBezTo>
                    <a:lnTo>
                      <a:pt x="2077279" y="405183"/>
                    </a:lnTo>
                    <a:cubicBezTo>
                      <a:pt x="2077279" y="434457"/>
                      <a:pt x="2053548" y="458188"/>
                      <a:pt x="2024274" y="458188"/>
                    </a:cubicBezTo>
                    <a:lnTo>
                      <a:pt x="53006" y="458188"/>
                    </a:lnTo>
                    <a:cubicBezTo>
                      <a:pt x="23731" y="458188"/>
                      <a:pt x="0" y="434457"/>
                      <a:pt x="0" y="405183"/>
                    </a:cubicBezTo>
                    <a:lnTo>
                      <a:pt x="0" y="53006"/>
                    </a:lnTo>
                    <a:cubicBezTo>
                      <a:pt x="0" y="23731"/>
                      <a:pt x="23731" y="0"/>
                      <a:pt x="53006" y="0"/>
                    </a:cubicBezTo>
                    <a:close/>
                  </a:path>
                </a:pathLst>
              </a:custGeom>
              <a:solidFill>
                <a:srgbClr val="F9B314"/>
              </a:solidFill>
            </p:spPr>
          </p:sp>
          <p:sp>
            <p:nvSpPr>
              <p:cNvPr name="TextBox 15" id="15"/>
              <p:cNvSpPr txBox="true"/>
              <p:nvPr/>
            </p:nvSpPr>
            <p:spPr>
              <a:xfrm>
                <a:off x="0" y="-76200"/>
                <a:ext cx="2077279" cy="534388"/>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0" y="375564"/>
              <a:ext cx="10434440" cy="144462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FDFDFD"/>
                  </a:solidFill>
                  <a:latin typeface="Times New Roman"/>
                  <a:ea typeface="Times New Roman"/>
                  <a:cs typeface="Times New Roman"/>
                  <a:sym typeface="Times New Roman"/>
                </a:rPr>
                <a:t>IBM's research focuses on scalable fault-tolerant quantum computers.</a:t>
              </a:r>
            </a:p>
          </p:txBody>
        </p:sp>
      </p:grpSp>
      <p:grpSp>
        <p:nvGrpSpPr>
          <p:cNvPr name="Group 17" id="17"/>
          <p:cNvGrpSpPr/>
          <p:nvPr/>
        </p:nvGrpSpPr>
        <p:grpSpPr>
          <a:xfrm rot="0">
            <a:off x="1028700" y="2319764"/>
            <a:ext cx="9116411" cy="47625"/>
            <a:chOff x="0" y="0"/>
            <a:chExt cx="2401030" cy="12543"/>
          </a:xfrm>
        </p:grpSpPr>
        <p:sp>
          <p:nvSpPr>
            <p:cNvPr name="Freeform 18" id="18"/>
            <p:cNvSpPr/>
            <p:nvPr/>
          </p:nvSpPr>
          <p:spPr>
            <a:xfrm flipH="false" flipV="false" rot="0">
              <a:off x="0" y="0"/>
              <a:ext cx="2401030" cy="12543"/>
            </a:xfrm>
            <a:custGeom>
              <a:avLst/>
              <a:gdLst/>
              <a:ahLst/>
              <a:cxnLst/>
              <a:rect r="r" b="b" t="t" l="l"/>
              <a:pathLst>
                <a:path h="12543" w="2401030">
                  <a:moveTo>
                    <a:pt x="0" y="0"/>
                  </a:moveTo>
                  <a:lnTo>
                    <a:pt x="2401030" y="0"/>
                  </a:lnTo>
                  <a:lnTo>
                    <a:pt x="2401030" y="12543"/>
                  </a:lnTo>
                  <a:lnTo>
                    <a:pt x="0" y="12543"/>
                  </a:lnTo>
                  <a:close/>
                </a:path>
              </a:pathLst>
            </a:custGeom>
            <a:solidFill>
              <a:srgbClr val="F9B314"/>
            </a:solidFill>
          </p:spPr>
        </p:sp>
        <p:sp>
          <p:nvSpPr>
            <p:cNvPr name="TextBox 19" id="19"/>
            <p:cNvSpPr txBox="true"/>
            <p:nvPr/>
          </p:nvSpPr>
          <p:spPr>
            <a:xfrm>
              <a:off x="0" y="-76200"/>
              <a:ext cx="2401030" cy="88743"/>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DAGipwh4L7s</dc:identifier>
  <dcterms:modified xsi:type="dcterms:W3CDTF">2011-08-01T06:04:30Z</dcterms:modified>
  <cp:revision>1</cp:revision>
  <dc:title>OS CA</dc:title>
</cp:coreProperties>
</file>