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51"/>
  </p:notesMasterIdLst>
  <p:sldIdLst>
    <p:sldId id="328" r:id="rId2"/>
    <p:sldId id="294" r:id="rId3"/>
    <p:sldId id="321" r:id="rId4"/>
    <p:sldId id="329" r:id="rId5"/>
    <p:sldId id="330" r:id="rId6"/>
    <p:sldId id="331" r:id="rId7"/>
    <p:sldId id="332" r:id="rId8"/>
    <p:sldId id="333" r:id="rId9"/>
    <p:sldId id="334" r:id="rId10"/>
    <p:sldId id="296"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65" r:id="rId42"/>
    <p:sldId id="366" r:id="rId43"/>
    <p:sldId id="371" r:id="rId44"/>
    <p:sldId id="372" r:id="rId45"/>
    <p:sldId id="367" r:id="rId46"/>
    <p:sldId id="368" r:id="rId47"/>
    <p:sldId id="369" r:id="rId48"/>
    <p:sldId id="370" r:id="rId49"/>
    <p:sldId id="29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81600B-92F0-4F5C-976A-686857F7492D}" type="datetimeFigureOut">
              <a:rPr lang="en-IN" smtClean="0"/>
              <a:t>19-11-2022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76D0B2-881B-467C-895A-F70CEF886828}" type="slidenum">
              <a:rPr lang="en-IN" smtClean="0"/>
              <a:t>‹#›</a:t>
            </a:fld>
            <a:endParaRPr lang="en-IN"/>
          </a:p>
        </p:txBody>
      </p:sp>
    </p:spTree>
    <p:extLst>
      <p:ext uri="{BB962C8B-B14F-4D97-AF65-F5344CB8AC3E}">
        <p14:creationId xmlns:p14="http://schemas.microsoft.com/office/powerpoint/2010/main" val="208922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3959325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23</a:t>
            </a:fld>
            <a:endParaRPr lang="ko-KR" altLang="en-US"/>
          </a:p>
        </p:txBody>
      </p:sp>
    </p:spTree>
    <p:extLst>
      <p:ext uri="{BB962C8B-B14F-4D97-AF65-F5344CB8AC3E}">
        <p14:creationId xmlns:p14="http://schemas.microsoft.com/office/powerpoint/2010/main" val="576399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29</a:t>
            </a:fld>
            <a:endParaRPr lang="ko-KR" altLang="en-US"/>
          </a:p>
        </p:txBody>
      </p:sp>
    </p:spTree>
    <p:extLst>
      <p:ext uri="{BB962C8B-B14F-4D97-AF65-F5344CB8AC3E}">
        <p14:creationId xmlns:p14="http://schemas.microsoft.com/office/powerpoint/2010/main" val="367618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43</a:t>
            </a:fld>
            <a:endParaRPr lang="ko-KR" altLang="en-US"/>
          </a:p>
        </p:txBody>
      </p:sp>
    </p:spTree>
    <p:extLst>
      <p:ext uri="{BB962C8B-B14F-4D97-AF65-F5344CB8AC3E}">
        <p14:creationId xmlns:p14="http://schemas.microsoft.com/office/powerpoint/2010/main" val="3328070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45</a:t>
            </a:fld>
            <a:endParaRPr lang="ko-KR" altLang="en-US"/>
          </a:p>
        </p:txBody>
      </p:sp>
    </p:spTree>
    <p:extLst>
      <p:ext uri="{BB962C8B-B14F-4D97-AF65-F5344CB8AC3E}">
        <p14:creationId xmlns:p14="http://schemas.microsoft.com/office/powerpoint/2010/main" val="2668742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49</a:t>
            </a:fld>
            <a:endParaRPr lang="ko-KR" altLang="en-US"/>
          </a:p>
        </p:txBody>
      </p:sp>
    </p:spTree>
    <p:extLst>
      <p:ext uri="{BB962C8B-B14F-4D97-AF65-F5344CB8AC3E}">
        <p14:creationId xmlns:p14="http://schemas.microsoft.com/office/powerpoint/2010/main" val="3674879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E1EDA-A27D-45DB-8450-303EE0BC530D}"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488CB-84DC-4CDC-83CA-DCE134FE2334}" type="slidenum">
              <a:rPr lang="en-IN" smtClean="0"/>
              <a:t>‹#›</a:t>
            </a:fld>
            <a:endParaRPr lang="en-IN"/>
          </a:p>
        </p:txBody>
      </p:sp>
    </p:spTree>
    <p:extLst>
      <p:ext uri="{BB962C8B-B14F-4D97-AF65-F5344CB8AC3E}">
        <p14:creationId xmlns:p14="http://schemas.microsoft.com/office/powerpoint/2010/main" val="107966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E1EDA-A27D-45DB-8450-303EE0BC530D}"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488CB-84DC-4CDC-83CA-DCE134FE2334}" type="slidenum">
              <a:rPr lang="en-IN" smtClean="0"/>
              <a:t>‹#›</a:t>
            </a:fld>
            <a:endParaRPr lang="en-IN"/>
          </a:p>
        </p:txBody>
      </p:sp>
    </p:spTree>
    <p:extLst>
      <p:ext uri="{BB962C8B-B14F-4D97-AF65-F5344CB8AC3E}">
        <p14:creationId xmlns:p14="http://schemas.microsoft.com/office/powerpoint/2010/main" val="277742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E1EDA-A27D-45DB-8450-303EE0BC530D}"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488CB-84DC-4CDC-83CA-DCE134FE233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98978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E1EDA-A27D-45DB-8450-303EE0BC530D}"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488CB-84DC-4CDC-83CA-DCE134FE2334}" type="slidenum">
              <a:rPr lang="en-IN" smtClean="0"/>
              <a:t>‹#›</a:t>
            </a:fld>
            <a:endParaRPr lang="en-IN"/>
          </a:p>
        </p:txBody>
      </p:sp>
    </p:spTree>
    <p:extLst>
      <p:ext uri="{BB962C8B-B14F-4D97-AF65-F5344CB8AC3E}">
        <p14:creationId xmlns:p14="http://schemas.microsoft.com/office/powerpoint/2010/main" val="325594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E1EDA-A27D-45DB-8450-303EE0BC530D}"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488CB-84DC-4CDC-83CA-DCE134FE233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730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E1EDA-A27D-45DB-8450-303EE0BC530D}"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488CB-84DC-4CDC-83CA-DCE134FE2334}" type="slidenum">
              <a:rPr lang="en-IN" smtClean="0"/>
              <a:t>‹#›</a:t>
            </a:fld>
            <a:endParaRPr lang="en-IN"/>
          </a:p>
        </p:txBody>
      </p:sp>
    </p:spTree>
    <p:extLst>
      <p:ext uri="{BB962C8B-B14F-4D97-AF65-F5344CB8AC3E}">
        <p14:creationId xmlns:p14="http://schemas.microsoft.com/office/powerpoint/2010/main" val="2099416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E1EDA-A27D-45DB-8450-303EE0BC530D}"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488CB-84DC-4CDC-83CA-DCE134FE2334}" type="slidenum">
              <a:rPr lang="en-IN" smtClean="0"/>
              <a:t>‹#›</a:t>
            </a:fld>
            <a:endParaRPr lang="en-IN"/>
          </a:p>
        </p:txBody>
      </p:sp>
    </p:spTree>
    <p:extLst>
      <p:ext uri="{BB962C8B-B14F-4D97-AF65-F5344CB8AC3E}">
        <p14:creationId xmlns:p14="http://schemas.microsoft.com/office/powerpoint/2010/main" val="3829752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E1EDA-A27D-45DB-8450-303EE0BC530D}"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488CB-84DC-4CDC-83CA-DCE134FE2334}" type="slidenum">
              <a:rPr lang="en-IN" smtClean="0"/>
              <a:t>‹#›</a:t>
            </a:fld>
            <a:endParaRPr lang="en-IN"/>
          </a:p>
        </p:txBody>
      </p:sp>
    </p:spTree>
    <p:extLst>
      <p:ext uri="{BB962C8B-B14F-4D97-AF65-F5344CB8AC3E}">
        <p14:creationId xmlns:p14="http://schemas.microsoft.com/office/powerpoint/2010/main" val="604766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pic>
        <p:nvPicPr>
          <p:cNvPr id="12" name="그림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2022-11-19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제목 1"/>
          <p:cNvSpPr>
            <a:spLocks noGrp="1"/>
          </p:cNvSpPr>
          <p:nvPr>
            <p:ph type="ctrTitle" hasCustomPrompt="1"/>
          </p:nvPr>
        </p:nvSpPr>
        <p:spPr>
          <a:xfrm>
            <a:off x="609600" y="1800223"/>
            <a:ext cx="8640960" cy="1988817"/>
          </a:xfrm>
          <a:noFill/>
          <a:ln w="9525">
            <a:noFill/>
            <a:miter lim="800000"/>
            <a:headEnd/>
            <a:tailEnd/>
          </a:ln>
          <a:effectLst/>
        </p:spPr>
        <p:txBody>
          <a:bodyPr vert="horz" wrap="square" lIns="91440" tIns="45720" rIns="91440" bIns="45720" numCol="1" rtlCol="0" anchor="t" anchorCtr="0" compatLnSpc="1">
            <a:prstTxWarp prst="textNoShape">
              <a:avLst/>
            </a:prstTxWarp>
            <a:noAutofit/>
          </a:bodyPr>
          <a:lstStyle>
            <a:lvl1pPr marL="0" indent="0" algn="l"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kern="1200" baseline="0" dirty="0">
                <a:solidFill>
                  <a:schemeClr val="bg1"/>
                </a:solidFill>
                <a:effectLst/>
                <a:latin typeface="+mj-lt"/>
                <a:ea typeface="맑은 고딕" panose="020B0503020000020004" pitchFamily="50" charset="-127"/>
                <a:cs typeface="+mj-cs"/>
              </a:defRPr>
            </a:lvl1pPr>
          </a:lstStyle>
          <a:p>
            <a:r>
              <a:rPr lang="ko-KR" altLang="en-US" dirty="0"/>
              <a:t>제목을</a:t>
            </a:r>
            <a:r>
              <a:rPr lang="en-US" altLang="ko-KR" dirty="0"/>
              <a:t> </a:t>
            </a:r>
            <a:r>
              <a:rPr lang="ko-KR" altLang="en-US" dirty="0"/>
              <a:t>입력하시오</a:t>
            </a:r>
          </a:p>
        </p:txBody>
      </p:sp>
    </p:spTree>
    <p:extLst>
      <p:ext uri="{BB962C8B-B14F-4D97-AF65-F5344CB8AC3E}">
        <p14:creationId xmlns:p14="http://schemas.microsoft.com/office/powerpoint/2010/main" val="2459117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구역 머리글">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2022-11-19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23135061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13" name="그림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제목 1"/>
          <p:cNvSpPr>
            <a:spLocks noGrp="1"/>
          </p:cNvSpPr>
          <p:nvPr>
            <p:ph type="title"/>
          </p:nvPr>
        </p:nvSpPr>
        <p:spPr>
          <a:xfrm>
            <a:off x="527381" y="86954"/>
            <a:ext cx="10657184"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effectLst/>
                <a:latin typeface="+mj-lt"/>
                <a:ea typeface="맑은 고딕" panose="020B0503020000020004" pitchFamily="50" charset="-127"/>
                <a:cs typeface="+mj-cs"/>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2022-11-19</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6" name="내용 개체 틀 2"/>
          <p:cNvSpPr>
            <a:spLocks noGrp="1"/>
          </p:cNvSpPr>
          <p:nvPr>
            <p:ph idx="1"/>
          </p:nvPr>
        </p:nvSpPr>
        <p:spPr>
          <a:xfrm>
            <a:off x="515697" y="1268760"/>
            <a:ext cx="10679548" cy="5112568"/>
          </a:xfrm>
        </p:spPr>
        <p:txBody>
          <a:bodyPr>
            <a:normAutofit/>
          </a:bodyPr>
          <a:lstStyle>
            <a:lvl1pPr algn="l">
              <a:buNone/>
              <a:defRPr sz="1600" i="1" baseline="0">
                <a:solidFill>
                  <a:srgbClr val="FF3B3B"/>
                </a:solidFill>
                <a:latin typeface="+mj-lt"/>
                <a:ea typeface="맑은 고딕" panose="020B0503020000020004" pitchFamily="50" charset="-127"/>
              </a:defRPr>
            </a:lvl1pPr>
            <a:lvl2pPr algn="l">
              <a:buNone/>
              <a:defRPr sz="1600" i="1" baseline="0">
                <a:solidFill>
                  <a:schemeClr val="bg1">
                    <a:lumMod val="95000"/>
                  </a:schemeClr>
                </a:solidFill>
                <a:latin typeface="+mj-lt"/>
                <a:ea typeface="맑은 고딕" panose="020B0503020000020004" pitchFamily="50" charset="-127"/>
              </a:defRPr>
            </a:lvl2pPr>
            <a:lvl3pPr algn="l">
              <a:buNone/>
              <a:defRPr sz="1600" i="1" baseline="0">
                <a:solidFill>
                  <a:schemeClr val="bg1">
                    <a:lumMod val="95000"/>
                  </a:schemeClr>
                </a:solidFill>
                <a:latin typeface="+mj-lt"/>
                <a:ea typeface="맑은 고딕" panose="020B0503020000020004" pitchFamily="50" charset="-127"/>
              </a:defRPr>
            </a:lvl3pPr>
            <a:lvl4pPr algn="l">
              <a:buNone/>
              <a:defRPr sz="1600" i="1" baseline="0">
                <a:solidFill>
                  <a:schemeClr val="bg1">
                    <a:lumMod val="95000"/>
                  </a:schemeClr>
                </a:solidFill>
                <a:latin typeface="+mj-lt"/>
                <a:ea typeface="맑은 고딕" panose="020B0503020000020004" pitchFamily="50" charset="-127"/>
              </a:defRPr>
            </a:lvl4pPr>
            <a:lvl5pPr algn="l">
              <a:buNone/>
              <a:defRPr sz="1600" i="1" baseline="0">
                <a:solidFill>
                  <a:schemeClr val="bg1">
                    <a:lumMod val="95000"/>
                  </a:schemeClr>
                </a:solidFill>
                <a:latin typeface="+mj-lt"/>
                <a:ea typeface="맑은 고딕" panose="020B0503020000020004"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2320698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E1EDA-A27D-45DB-8450-303EE0BC530D}"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488CB-84DC-4CDC-83CA-DCE134FE2334}" type="slidenum">
              <a:rPr lang="en-IN" smtClean="0"/>
              <a:t>‹#›</a:t>
            </a:fld>
            <a:endParaRPr lang="en-IN"/>
          </a:p>
        </p:txBody>
      </p:sp>
    </p:spTree>
    <p:extLst>
      <p:ext uri="{BB962C8B-B14F-4D97-AF65-F5344CB8AC3E}">
        <p14:creationId xmlns:p14="http://schemas.microsoft.com/office/powerpoint/2010/main" val="39472611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13" name="그림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2022-11-19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제목 1"/>
          <p:cNvSpPr>
            <a:spLocks noGrp="1"/>
          </p:cNvSpPr>
          <p:nvPr>
            <p:ph type="ctrTitle"/>
          </p:nvPr>
        </p:nvSpPr>
        <p:spPr>
          <a:xfrm>
            <a:off x="1569707" y="2467100"/>
            <a:ext cx="9614859" cy="1321940"/>
          </a:xfrm>
          <a:noFill/>
          <a:ln w="9525">
            <a:noFill/>
            <a:miter lim="800000"/>
            <a:headEnd/>
            <a:tailEnd/>
          </a:ln>
          <a:effectLst/>
        </p:spPr>
        <p:txBody>
          <a:bodyPr vert="horz" wrap="square" lIns="91440" tIns="45720" rIns="91440" bIns="45720" numCol="1" rtlCol="0" anchor="t" anchorCtr="0" compatLnSpc="1">
            <a:prstTxWarp prst="textNoShape">
              <a:avLst/>
            </a:prstTxWarp>
            <a:noAutofit/>
          </a:bodyPr>
          <a:lstStyle>
            <a:lvl1pPr marL="0" indent="0" algn="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6600" b="0" kern="1200" baseline="0" dirty="0">
                <a:solidFill>
                  <a:schemeClr val="bg1"/>
                </a:solidFill>
                <a:effectLst/>
                <a:latin typeface="+mj-lt"/>
                <a:ea typeface="맑은 고딕" panose="020B0503020000020004" pitchFamily="50" charset="-127"/>
                <a:cs typeface="+mj-cs"/>
              </a:defRPr>
            </a:lvl1pPr>
          </a:lstStyle>
          <a:p>
            <a:endParaRPr lang="ko-KR" altLang="en-US" dirty="0"/>
          </a:p>
        </p:txBody>
      </p:sp>
    </p:spTree>
    <p:extLst>
      <p:ext uri="{BB962C8B-B14F-4D97-AF65-F5344CB8AC3E}">
        <p14:creationId xmlns:p14="http://schemas.microsoft.com/office/powerpoint/2010/main" val="12149188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8" name="그림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785"/>
            <a:ext cx="12192000" cy="6858000"/>
          </a:xfrm>
          <a:prstGeom prst="rect">
            <a:avLst/>
          </a:prstGeom>
        </p:spPr>
      </p:pic>
      <p:sp>
        <p:nvSpPr>
          <p:cNvPr id="4" name="날짜 개체 틀 3"/>
          <p:cNvSpPr>
            <a:spLocks noGrp="1"/>
          </p:cNvSpPr>
          <p:nvPr>
            <p:ph type="dt" sz="half" idx="10"/>
          </p:nvPr>
        </p:nvSpPr>
        <p:spPr>
          <a:xfrm>
            <a:off x="609600" y="6500835"/>
            <a:ext cx="2844800" cy="220641"/>
          </a:xfrm>
        </p:spPr>
        <p:txBody>
          <a:bodyPr/>
          <a:lstStyle>
            <a:lvl1pPr>
              <a:defRPr>
                <a:latin typeface="+mj-lt"/>
              </a:defRPr>
            </a:lvl1pPr>
          </a:lstStyle>
          <a:p>
            <a:fld id="{ED3D6733-6F27-4404-AB51-585418F146E5}" type="datetimeFigureOut">
              <a:rPr lang="ko-KR" altLang="en-US" smtClean="0"/>
              <a:pPr/>
              <a:t>2022-11-19</a:t>
            </a:fld>
            <a:endParaRPr lang="ko-KR" altLang="en-US"/>
          </a:p>
        </p:txBody>
      </p:sp>
      <p:sp>
        <p:nvSpPr>
          <p:cNvPr id="5" name="바닥글 개체 틀 4"/>
          <p:cNvSpPr>
            <a:spLocks noGrp="1"/>
          </p:cNvSpPr>
          <p:nvPr>
            <p:ph type="ftr" sz="quarter" idx="11"/>
          </p:nvPr>
        </p:nvSpPr>
        <p:spPr>
          <a:xfrm>
            <a:off x="4165600" y="6500835"/>
            <a:ext cx="38608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8737600" y="6500835"/>
            <a:ext cx="2844800" cy="220641"/>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4" name="제목 1"/>
          <p:cNvSpPr>
            <a:spLocks noGrp="1"/>
          </p:cNvSpPr>
          <p:nvPr>
            <p:ph type="title"/>
          </p:nvPr>
        </p:nvSpPr>
        <p:spPr>
          <a:xfrm>
            <a:off x="527381" y="86954"/>
            <a:ext cx="10657184"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effectLst/>
                <a:latin typeface="+mj-lt"/>
                <a:ea typeface="맑은 고딕" panose="020B0503020000020004" pitchFamily="50" charset="-127"/>
                <a:cs typeface="+mj-cs"/>
              </a:defRPr>
            </a:lvl1pPr>
          </a:lstStyle>
          <a:p>
            <a:r>
              <a:rPr lang="ko-KR" altLang="en-US" dirty="0"/>
              <a:t>마스터 제목 스타일 편집</a:t>
            </a:r>
          </a:p>
        </p:txBody>
      </p:sp>
      <p:sp>
        <p:nvSpPr>
          <p:cNvPr id="15" name="내용 개체 틀 2"/>
          <p:cNvSpPr>
            <a:spLocks noGrp="1"/>
          </p:cNvSpPr>
          <p:nvPr>
            <p:ph idx="1"/>
          </p:nvPr>
        </p:nvSpPr>
        <p:spPr>
          <a:xfrm>
            <a:off x="515699" y="1268760"/>
            <a:ext cx="10679547" cy="5112568"/>
          </a:xfrm>
        </p:spPr>
        <p:txBody>
          <a:bodyPr>
            <a:normAutofit/>
          </a:bodyPr>
          <a:lstStyle>
            <a:lvl1pPr algn="l">
              <a:buNone/>
              <a:defRPr sz="1600" b="0" i="1" baseline="0">
                <a:solidFill>
                  <a:schemeClr val="tx1"/>
                </a:solidFill>
                <a:latin typeface="+mj-lt"/>
                <a:ea typeface="맑은 고딕" panose="020B0503020000020004" pitchFamily="50" charset="-127"/>
              </a:defRPr>
            </a:lvl1pPr>
            <a:lvl2pPr algn="l">
              <a:buNone/>
              <a:defRPr sz="1600" b="0" i="1" baseline="0">
                <a:solidFill>
                  <a:schemeClr val="tx1"/>
                </a:solidFill>
                <a:latin typeface="+mj-lt"/>
                <a:ea typeface="맑은 고딕" panose="020B0503020000020004" pitchFamily="50" charset="-127"/>
              </a:defRPr>
            </a:lvl2pPr>
            <a:lvl3pPr algn="l">
              <a:buNone/>
              <a:defRPr sz="1600" b="0" i="1" baseline="0">
                <a:solidFill>
                  <a:schemeClr val="tx1"/>
                </a:solidFill>
                <a:latin typeface="+mj-lt"/>
                <a:ea typeface="맑은 고딕" panose="020B0503020000020004" pitchFamily="50" charset="-127"/>
              </a:defRPr>
            </a:lvl3pPr>
            <a:lvl4pPr algn="l">
              <a:buNone/>
              <a:defRPr sz="1600" b="0" i="1" baseline="0">
                <a:solidFill>
                  <a:schemeClr val="tx1"/>
                </a:solidFill>
                <a:latin typeface="+mj-lt"/>
                <a:ea typeface="맑은 고딕" panose="020B0503020000020004" pitchFamily="50" charset="-127"/>
              </a:defRPr>
            </a:lvl4pPr>
            <a:lvl5pPr algn="l">
              <a:buNone/>
              <a:defRPr sz="1600" b="0" i="1" baseline="0">
                <a:solidFill>
                  <a:schemeClr val="tx1"/>
                </a:solidFill>
                <a:latin typeface="+mj-lt"/>
                <a:ea typeface="맑은 고딕" panose="020B0503020000020004"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3534796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E1EDA-A27D-45DB-8450-303EE0BC530D}"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488CB-84DC-4CDC-83CA-DCE134FE2334}" type="slidenum">
              <a:rPr lang="en-IN" smtClean="0"/>
              <a:t>‹#›</a:t>
            </a:fld>
            <a:endParaRPr lang="en-IN"/>
          </a:p>
        </p:txBody>
      </p:sp>
    </p:spTree>
    <p:extLst>
      <p:ext uri="{BB962C8B-B14F-4D97-AF65-F5344CB8AC3E}">
        <p14:creationId xmlns:p14="http://schemas.microsoft.com/office/powerpoint/2010/main" val="2892760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E1EDA-A27D-45DB-8450-303EE0BC530D}"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488CB-84DC-4CDC-83CA-DCE134FE2334}" type="slidenum">
              <a:rPr lang="en-IN" smtClean="0"/>
              <a:t>‹#›</a:t>
            </a:fld>
            <a:endParaRPr lang="en-IN"/>
          </a:p>
        </p:txBody>
      </p:sp>
    </p:spTree>
    <p:extLst>
      <p:ext uri="{BB962C8B-B14F-4D97-AF65-F5344CB8AC3E}">
        <p14:creationId xmlns:p14="http://schemas.microsoft.com/office/powerpoint/2010/main" val="541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E1EDA-A27D-45DB-8450-303EE0BC530D}" type="datetimeFigureOut">
              <a:rPr lang="en-IN" smtClean="0"/>
              <a:t>19-11-2022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2488CB-84DC-4CDC-83CA-DCE134FE2334}" type="slidenum">
              <a:rPr lang="en-IN" smtClean="0"/>
              <a:t>‹#›</a:t>
            </a:fld>
            <a:endParaRPr lang="en-IN"/>
          </a:p>
        </p:txBody>
      </p:sp>
    </p:spTree>
    <p:extLst>
      <p:ext uri="{BB962C8B-B14F-4D97-AF65-F5344CB8AC3E}">
        <p14:creationId xmlns:p14="http://schemas.microsoft.com/office/powerpoint/2010/main" val="406858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BE1EDA-A27D-45DB-8450-303EE0BC530D}"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2488CB-84DC-4CDC-83CA-DCE134FE2334}" type="slidenum">
              <a:rPr lang="en-IN" smtClean="0"/>
              <a:t>‹#›</a:t>
            </a:fld>
            <a:endParaRPr lang="en-IN"/>
          </a:p>
        </p:txBody>
      </p:sp>
    </p:spTree>
    <p:extLst>
      <p:ext uri="{BB962C8B-B14F-4D97-AF65-F5344CB8AC3E}">
        <p14:creationId xmlns:p14="http://schemas.microsoft.com/office/powerpoint/2010/main" val="142045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E1EDA-A27D-45DB-8450-303EE0BC530D}" type="datetimeFigureOut">
              <a:rPr lang="en-IN" smtClean="0"/>
              <a:t>19-11-2022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2488CB-84DC-4CDC-83CA-DCE134FE2334}" type="slidenum">
              <a:rPr lang="en-IN" smtClean="0"/>
              <a:t>‹#›</a:t>
            </a:fld>
            <a:endParaRPr lang="en-IN"/>
          </a:p>
        </p:txBody>
      </p:sp>
    </p:spTree>
    <p:extLst>
      <p:ext uri="{BB962C8B-B14F-4D97-AF65-F5344CB8AC3E}">
        <p14:creationId xmlns:p14="http://schemas.microsoft.com/office/powerpoint/2010/main" val="35557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E1EDA-A27D-45DB-8450-303EE0BC530D}"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488CB-84DC-4CDC-83CA-DCE134FE2334}" type="slidenum">
              <a:rPr lang="en-IN" smtClean="0"/>
              <a:t>‹#›</a:t>
            </a:fld>
            <a:endParaRPr lang="en-IN"/>
          </a:p>
        </p:txBody>
      </p:sp>
    </p:spTree>
    <p:extLst>
      <p:ext uri="{BB962C8B-B14F-4D97-AF65-F5344CB8AC3E}">
        <p14:creationId xmlns:p14="http://schemas.microsoft.com/office/powerpoint/2010/main" val="3836336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BE1EDA-A27D-45DB-8450-303EE0BC530D}"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488CB-84DC-4CDC-83CA-DCE134FE2334}" type="slidenum">
              <a:rPr lang="en-IN" smtClean="0"/>
              <a:t>‹#›</a:t>
            </a:fld>
            <a:endParaRPr lang="en-IN"/>
          </a:p>
        </p:txBody>
      </p:sp>
    </p:spTree>
    <p:extLst>
      <p:ext uri="{BB962C8B-B14F-4D97-AF65-F5344CB8AC3E}">
        <p14:creationId xmlns:p14="http://schemas.microsoft.com/office/powerpoint/2010/main" val="123932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BE1EDA-A27D-45DB-8450-303EE0BC530D}" type="datetimeFigureOut">
              <a:rPr lang="en-IN" smtClean="0"/>
              <a:t>19-11-2022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2488CB-84DC-4CDC-83CA-DCE134FE2334}" type="slidenum">
              <a:rPr lang="en-IN" smtClean="0"/>
              <a:t>‹#›</a:t>
            </a:fld>
            <a:endParaRPr lang="en-IN"/>
          </a:p>
        </p:txBody>
      </p:sp>
    </p:spTree>
    <p:extLst>
      <p:ext uri="{BB962C8B-B14F-4D97-AF65-F5344CB8AC3E}">
        <p14:creationId xmlns:p14="http://schemas.microsoft.com/office/powerpoint/2010/main" val="32392344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p:txBody>
          <a:bodyPr/>
          <a:lstStyle/>
          <a:p>
            <a:r>
              <a:rPr lang="en-US" altLang="ko-KR" dirty="0"/>
              <a:t>Shortest path using</a:t>
            </a:r>
            <a:br>
              <a:rPr lang="en-US" altLang="ko-KR" dirty="0"/>
            </a:br>
            <a:r>
              <a:rPr lang="en-US" altLang="ko-KR" dirty="0">
                <a:solidFill>
                  <a:srgbClr val="FF0000"/>
                </a:solidFill>
              </a:rPr>
              <a:t>parallel computing</a:t>
            </a:r>
            <a:endParaRPr lang="ko-KR" altLang="en-US" dirty="0">
              <a:solidFill>
                <a:srgbClr val="FF0000"/>
              </a:solidFill>
            </a:endParaRPr>
          </a:p>
        </p:txBody>
      </p:sp>
      <p:sp>
        <p:nvSpPr>
          <p:cNvPr id="18" name="직사각형 17"/>
          <p:cNvSpPr/>
          <p:nvPr/>
        </p:nvSpPr>
        <p:spPr>
          <a:xfrm>
            <a:off x="1991545" y="3589516"/>
            <a:ext cx="3726223"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fontAlgn="base">
              <a:spcBef>
                <a:spcPct val="0"/>
              </a:spcBef>
              <a:spcAft>
                <a:spcPct val="0"/>
              </a:spcAft>
            </a:pPr>
            <a:endParaRPr kumimoji="1" lang="en-US" altLang="ko-KR" sz="1000" dirty="0">
              <a:solidFill>
                <a:schemeClr val="bg1"/>
              </a:solidFill>
              <a:latin typeface="+mj-lt"/>
              <a:ea typeface="맑은 고딕" pitchFamily="50" charset="-127"/>
              <a:cs typeface="굴림" pitchFamily="50" charset="-127"/>
            </a:endParaRPr>
          </a:p>
        </p:txBody>
      </p:sp>
      <p:sp>
        <p:nvSpPr>
          <p:cNvPr id="3" name="TextBox 2">
            <a:extLst>
              <a:ext uri="{FF2B5EF4-FFF2-40B4-BE49-F238E27FC236}">
                <a16:creationId xmlns:a16="http://schemas.microsoft.com/office/drawing/2014/main" id="{B5F3C714-B3FE-9EFC-2EB4-F9FA3BE50977}"/>
              </a:ext>
            </a:extLst>
          </p:cNvPr>
          <p:cNvSpPr txBox="1"/>
          <p:nvPr/>
        </p:nvSpPr>
        <p:spPr>
          <a:xfrm>
            <a:off x="1991544" y="4237588"/>
            <a:ext cx="4572000" cy="1077218"/>
          </a:xfrm>
          <a:prstGeom prst="rect">
            <a:avLst/>
          </a:prstGeom>
          <a:noFill/>
        </p:spPr>
        <p:txBody>
          <a:bodyPr wrap="square">
            <a:spAutoFit/>
          </a:bodyPr>
          <a:lstStyle/>
          <a:p>
            <a:r>
              <a:rPr lang="en-IN" sz="1600" b="1" dirty="0">
                <a:solidFill>
                  <a:schemeClr val="bg1"/>
                </a:solidFill>
              </a:rPr>
              <a:t>SUBMITTED BY : </a:t>
            </a:r>
          </a:p>
          <a:p>
            <a:r>
              <a:rPr lang="en-IN" sz="1600" dirty="0">
                <a:solidFill>
                  <a:schemeClr val="bg1"/>
                </a:solidFill>
              </a:rPr>
              <a:t>HARSH PARWAL (20BCE1929)</a:t>
            </a:r>
          </a:p>
          <a:p>
            <a:r>
              <a:rPr lang="en-IN" sz="1600" dirty="0">
                <a:solidFill>
                  <a:schemeClr val="bg1"/>
                </a:solidFill>
              </a:rPr>
              <a:t>PARTH KUMAR THAKUR (20BCE1592)</a:t>
            </a:r>
          </a:p>
          <a:p>
            <a:r>
              <a:rPr lang="en-IN" sz="1600" dirty="0">
                <a:solidFill>
                  <a:schemeClr val="bg1"/>
                </a:solidFill>
              </a:rPr>
              <a:t>OJASV PARASHAR (20BCE1588)</a:t>
            </a:r>
          </a:p>
        </p:txBody>
      </p:sp>
      <p:pic>
        <p:nvPicPr>
          <p:cNvPr id="1026" name="Picture 2" descr="BioMET 2018 | Vellore Institute of Technology">
            <a:extLst>
              <a:ext uri="{FF2B5EF4-FFF2-40B4-BE49-F238E27FC236}">
                <a16:creationId xmlns:a16="http://schemas.microsoft.com/office/drawing/2014/main" id="{967D2FD5-AFF4-1D3C-AD9F-F93BAD419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94" y="114336"/>
            <a:ext cx="3948953" cy="1237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379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IN" altLang="ko-KR" sz="3600" dirty="0">
                <a:solidFill>
                  <a:srgbClr val="FF0000"/>
                </a:solidFill>
              </a:rPr>
              <a:t>EXAMPLE</a:t>
            </a:r>
            <a:endParaRPr lang="ko-KR" altLang="en-US" sz="3600" dirty="0">
              <a:solidFill>
                <a:srgbClr val="FF0000"/>
              </a:solidFill>
            </a:endParaRPr>
          </a:p>
        </p:txBody>
      </p:sp>
      <p:pic>
        <p:nvPicPr>
          <p:cNvPr id="3" name="Picture 2">
            <a:extLst>
              <a:ext uri="{FF2B5EF4-FFF2-40B4-BE49-F238E27FC236}">
                <a16:creationId xmlns:a16="http://schemas.microsoft.com/office/drawing/2014/main" id="{A7C1EB36-DA87-19D6-138F-E9F23809A69F}"/>
              </a:ext>
            </a:extLst>
          </p:cNvPr>
          <p:cNvPicPr>
            <a:picLocks noChangeAspect="1"/>
          </p:cNvPicPr>
          <p:nvPr/>
        </p:nvPicPr>
        <p:blipFill>
          <a:blip r:embed="rId2">
            <a:duotone>
              <a:prstClr val="black"/>
              <a:schemeClr val="accent1">
                <a:tint val="45000"/>
                <a:satMod val="400000"/>
              </a:schemeClr>
            </a:duotone>
          </a:blip>
          <a:stretch>
            <a:fillRect/>
          </a:stretch>
        </p:blipFill>
        <p:spPr>
          <a:xfrm>
            <a:off x="804862" y="1487588"/>
            <a:ext cx="10582275" cy="828675"/>
          </a:xfrm>
          <a:prstGeom prst="rect">
            <a:avLst/>
          </a:prstGeom>
        </p:spPr>
      </p:pic>
      <p:pic>
        <p:nvPicPr>
          <p:cNvPr id="4" name="Picture 2" descr="Floyd-Warshall algorithm">
            <a:extLst>
              <a:ext uri="{FF2B5EF4-FFF2-40B4-BE49-F238E27FC236}">
                <a16:creationId xmlns:a16="http://schemas.microsoft.com/office/drawing/2014/main" id="{220338C8-DEEB-87E5-F332-E2DCEE00004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1068" y="2769404"/>
            <a:ext cx="9657916" cy="2899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B63B-E462-3E1C-6340-A64A9F471D4A}"/>
              </a:ext>
            </a:extLst>
          </p:cNvPr>
          <p:cNvSpPr>
            <a:spLocks noGrp="1"/>
          </p:cNvSpPr>
          <p:nvPr>
            <p:ph type="title"/>
          </p:nvPr>
        </p:nvSpPr>
        <p:spPr/>
        <p:txBody>
          <a:bodyPr>
            <a:normAutofit/>
          </a:bodyPr>
          <a:lstStyle/>
          <a:p>
            <a:r>
              <a:rPr lang="en-IN" sz="3200" dirty="0">
                <a:solidFill>
                  <a:srgbClr val="FF0000"/>
                </a:solidFill>
              </a:rPr>
              <a:t>GRAPH</a:t>
            </a:r>
          </a:p>
        </p:txBody>
      </p:sp>
      <p:pic>
        <p:nvPicPr>
          <p:cNvPr id="4" name="Content Placeholder 4">
            <a:extLst>
              <a:ext uri="{FF2B5EF4-FFF2-40B4-BE49-F238E27FC236}">
                <a16:creationId xmlns:a16="http://schemas.microsoft.com/office/drawing/2014/main" id="{805C60F8-52C4-0A74-6612-20490C64178C}"/>
              </a:ext>
            </a:extLst>
          </p:cNvPr>
          <p:cNvPicPr>
            <a:picLocks noGrp="1" noChangeAspect="1"/>
          </p:cNvPicPr>
          <p:nvPr>
            <p:ph idx="1"/>
          </p:nvPr>
        </p:nvPicPr>
        <p:blipFill>
          <a:blip r:embed="rId2"/>
          <a:stretch>
            <a:fillRect/>
          </a:stretch>
        </p:blipFill>
        <p:spPr>
          <a:xfrm>
            <a:off x="2942915" y="2041834"/>
            <a:ext cx="6002430" cy="3530165"/>
          </a:xfrm>
        </p:spPr>
      </p:pic>
    </p:spTree>
    <p:extLst>
      <p:ext uri="{BB962C8B-B14F-4D97-AF65-F5344CB8AC3E}">
        <p14:creationId xmlns:p14="http://schemas.microsoft.com/office/powerpoint/2010/main" val="3683164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F1FEF-4E94-7B51-AA55-F2D9D91AD4BE}"/>
              </a:ext>
            </a:extLst>
          </p:cNvPr>
          <p:cNvSpPr>
            <a:spLocks noGrp="1"/>
          </p:cNvSpPr>
          <p:nvPr>
            <p:ph type="title"/>
          </p:nvPr>
        </p:nvSpPr>
        <p:spPr/>
        <p:txBody>
          <a:bodyPr>
            <a:normAutofit/>
          </a:bodyPr>
          <a:lstStyle/>
          <a:p>
            <a:r>
              <a:rPr lang="en-IN" sz="3200" dirty="0">
                <a:solidFill>
                  <a:srgbClr val="FF0000"/>
                </a:solidFill>
              </a:rPr>
              <a:t>CODE</a:t>
            </a:r>
          </a:p>
        </p:txBody>
      </p:sp>
      <p:pic>
        <p:nvPicPr>
          <p:cNvPr id="4" name="Content Placeholder 9">
            <a:extLst>
              <a:ext uri="{FF2B5EF4-FFF2-40B4-BE49-F238E27FC236}">
                <a16:creationId xmlns:a16="http://schemas.microsoft.com/office/drawing/2014/main" id="{A0A280BA-413C-C2B8-FF6B-3B1D06AA6FD5}"/>
              </a:ext>
            </a:extLst>
          </p:cNvPr>
          <p:cNvPicPr>
            <a:picLocks noChangeAspect="1"/>
          </p:cNvPicPr>
          <p:nvPr/>
        </p:nvPicPr>
        <p:blipFill rotWithShape="1">
          <a:blip r:embed="rId2"/>
          <a:srcRect l="363" t="675"/>
          <a:stretch/>
        </p:blipFill>
        <p:spPr>
          <a:xfrm>
            <a:off x="2351742" y="1518841"/>
            <a:ext cx="7509434" cy="5176667"/>
          </a:xfrm>
          <a:prstGeom prst="rect">
            <a:avLst/>
          </a:prstGeom>
        </p:spPr>
      </p:pic>
    </p:spTree>
    <p:extLst>
      <p:ext uri="{BB962C8B-B14F-4D97-AF65-F5344CB8AC3E}">
        <p14:creationId xmlns:p14="http://schemas.microsoft.com/office/powerpoint/2010/main" val="2071654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14C3EF-2805-D3E9-246C-5C988A2633B1}"/>
              </a:ext>
            </a:extLst>
          </p:cNvPr>
          <p:cNvPicPr>
            <a:picLocks noChangeAspect="1"/>
          </p:cNvPicPr>
          <p:nvPr/>
        </p:nvPicPr>
        <p:blipFill>
          <a:blip r:embed="rId2"/>
          <a:stretch>
            <a:fillRect/>
          </a:stretch>
        </p:blipFill>
        <p:spPr>
          <a:xfrm>
            <a:off x="1554749" y="1168772"/>
            <a:ext cx="8028522" cy="5198985"/>
          </a:xfrm>
          <a:prstGeom prst="rect">
            <a:avLst/>
          </a:prstGeom>
        </p:spPr>
      </p:pic>
    </p:spTree>
    <p:extLst>
      <p:ext uri="{BB962C8B-B14F-4D97-AF65-F5344CB8AC3E}">
        <p14:creationId xmlns:p14="http://schemas.microsoft.com/office/powerpoint/2010/main" val="1448050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315EBE-C478-F494-A54D-655D05BF3C49}"/>
              </a:ext>
            </a:extLst>
          </p:cNvPr>
          <p:cNvPicPr>
            <a:picLocks noChangeAspect="1"/>
          </p:cNvPicPr>
          <p:nvPr/>
        </p:nvPicPr>
        <p:blipFill>
          <a:blip r:embed="rId2"/>
          <a:stretch>
            <a:fillRect/>
          </a:stretch>
        </p:blipFill>
        <p:spPr>
          <a:xfrm>
            <a:off x="680099" y="2092707"/>
            <a:ext cx="10831801" cy="3388410"/>
          </a:xfrm>
          <a:prstGeom prst="rect">
            <a:avLst/>
          </a:prstGeom>
        </p:spPr>
      </p:pic>
    </p:spTree>
    <p:extLst>
      <p:ext uri="{BB962C8B-B14F-4D97-AF65-F5344CB8AC3E}">
        <p14:creationId xmlns:p14="http://schemas.microsoft.com/office/powerpoint/2010/main" val="3502397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019D4-161F-E630-E857-31B93CCD2C9E}"/>
              </a:ext>
            </a:extLst>
          </p:cNvPr>
          <p:cNvSpPr>
            <a:spLocks noGrp="1"/>
          </p:cNvSpPr>
          <p:nvPr>
            <p:ph type="title"/>
          </p:nvPr>
        </p:nvSpPr>
        <p:spPr/>
        <p:txBody>
          <a:bodyPr>
            <a:normAutofit/>
          </a:bodyPr>
          <a:lstStyle/>
          <a:p>
            <a:r>
              <a:rPr lang="en-IN" sz="3200" dirty="0">
                <a:solidFill>
                  <a:srgbClr val="FF0000"/>
                </a:solidFill>
              </a:rPr>
              <a:t>OUTPUT</a:t>
            </a:r>
          </a:p>
        </p:txBody>
      </p:sp>
      <p:pic>
        <p:nvPicPr>
          <p:cNvPr id="4" name="Content Placeholder 12">
            <a:extLst>
              <a:ext uri="{FF2B5EF4-FFF2-40B4-BE49-F238E27FC236}">
                <a16:creationId xmlns:a16="http://schemas.microsoft.com/office/drawing/2014/main" id="{50175230-A59A-206C-9B6C-7A3932DB4E5F}"/>
              </a:ext>
            </a:extLst>
          </p:cNvPr>
          <p:cNvPicPr>
            <a:picLocks noGrp="1" noChangeAspect="1"/>
          </p:cNvPicPr>
          <p:nvPr>
            <p:ph idx="1"/>
          </p:nvPr>
        </p:nvPicPr>
        <p:blipFill rotWithShape="1">
          <a:blip r:embed="rId2"/>
          <a:srcRect t="10351"/>
          <a:stretch/>
        </p:blipFill>
        <p:spPr>
          <a:xfrm>
            <a:off x="527381" y="1848061"/>
            <a:ext cx="10978179" cy="3161878"/>
          </a:xfrm>
        </p:spPr>
      </p:pic>
    </p:spTree>
    <p:extLst>
      <p:ext uri="{BB962C8B-B14F-4D97-AF65-F5344CB8AC3E}">
        <p14:creationId xmlns:p14="http://schemas.microsoft.com/office/powerpoint/2010/main" val="3371390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47F01-7F37-D68F-86A8-24FB78275917}"/>
              </a:ext>
            </a:extLst>
          </p:cNvPr>
          <p:cNvSpPr>
            <a:spLocks noGrp="1"/>
          </p:cNvSpPr>
          <p:nvPr>
            <p:ph type="ctrTitle"/>
          </p:nvPr>
        </p:nvSpPr>
        <p:spPr>
          <a:xfrm>
            <a:off x="-698362" y="1461032"/>
            <a:ext cx="9614859" cy="1321940"/>
          </a:xfrm>
        </p:spPr>
        <p:txBody>
          <a:bodyPr/>
          <a:lstStyle/>
          <a:p>
            <a:r>
              <a:rPr lang="en-IN" sz="3600" b="1" dirty="0">
                <a:solidFill>
                  <a:srgbClr val="FF0000"/>
                </a:solidFill>
              </a:rPr>
              <a:t>BELLMAN-FORD ALGORITHM</a:t>
            </a:r>
          </a:p>
        </p:txBody>
      </p:sp>
      <p:sp>
        <p:nvSpPr>
          <p:cNvPr id="4" name="TextBox 3">
            <a:extLst>
              <a:ext uri="{FF2B5EF4-FFF2-40B4-BE49-F238E27FC236}">
                <a16:creationId xmlns:a16="http://schemas.microsoft.com/office/drawing/2014/main" id="{74EA8233-9EB3-3FF7-1F98-D62FD1834E7D}"/>
              </a:ext>
            </a:extLst>
          </p:cNvPr>
          <p:cNvSpPr txBox="1"/>
          <p:nvPr/>
        </p:nvSpPr>
        <p:spPr>
          <a:xfrm>
            <a:off x="1667435" y="2259107"/>
            <a:ext cx="8650941" cy="2554545"/>
          </a:xfrm>
          <a:prstGeom prst="rect">
            <a:avLst/>
          </a:prstGeom>
          <a:noFill/>
        </p:spPr>
        <p:txBody>
          <a:bodyPr wrap="square">
            <a:spAutoFit/>
          </a:bodyPr>
          <a:lstStyle/>
          <a:p>
            <a:pPr>
              <a:lnSpc>
                <a:spcPct val="100000"/>
              </a:lnSpc>
            </a:pPr>
            <a:r>
              <a:rPr lang="en-US" sz="2000" b="0" dirty="0">
                <a:solidFill>
                  <a:schemeClr val="bg1"/>
                </a:solidFill>
                <a:effectLst/>
                <a:latin typeface="Calibri" panose="020F0502020204030204" pitchFamily="34" charset="0"/>
                <a:cs typeface="Calibri" panose="020F0502020204030204" pitchFamily="34" charset="0"/>
              </a:rPr>
              <a:t>Given a graph and a source vertex </a:t>
            </a:r>
            <a:r>
              <a:rPr lang="en-US" sz="2000" b="0" dirty="0" err="1">
                <a:solidFill>
                  <a:schemeClr val="bg1"/>
                </a:solidFill>
                <a:effectLst/>
                <a:latin typeface="Calibri" panose="020F0502020204030204" pitchFamily="34" charset="0"/>
                <a:cs typeface="Calibri" panose="020F0502020204030204" pitchFamily="34" charset="0"/>
              </a:rPr>
              <a:t>src</a:t>
            </a:r>
            <a:r>
              <a:rPr lang="en-US" sz="2000" b="0" dirty="0">
                <a:solidFill>
                  <a:schemeClr val="bg1"/>
                </a:solidFill>
                <a:effectLst/>
                <a:latin typeface="Calibri" panose="020F0502020204030204" pitchFamily="34" charset="0"/>
                <a:cs typeface="Calibri" panose="020F0502020204030204" pitchFamily="34" charset="0"/>
              </a:rPr>
              <a:t> in graph, find shortest paths from </a:t>
            </a:r>
            <a:r>
              <a:rPr lang="en-US" sz="2000" b="0" dirty="0" err="1">
                <a:solidFill>
                  <a:schemeClr val="bg1"/>
                </a:solidFill>
                <a:effectLst/>
                <a:latin typeface="Calibri" panose="020F0502020204030204" pitchFamily="34" charset="0"/>
                <a:cs typeface="Calibri" panose="020F0502020204030204" pitchFamily="34" charset="0"/>
              </a:rPr>
              <a:t>src</a:t>
            </a:r>
            <a:r>
              <a:rPr lang="en-US" sz="2000" b="0" dirty="0">
                <a:solidFill>
                  <a:schemeClr val="bg1"/>
                </a:solidFill>
                <a:effectLst/>
                <a:latin typeface="Calibri" panose="020F0502020204030204" pitchFamily="34" charset="0"/>
                <a:cs typeface="Calibri" panose="020F0502020204030204" pitchFamily="34" charset="0"/>
              </a:rPr>
              <a:t> to all vertices in the given graph. The graph may contain negative weight edges.</a:t>
            </a:r>
            <a:br>
              <a:rPr lang="en-US" sz="2000" dirty="0">
                <a:solidFill>
                  <a:schemeClr val="bg1"/>
                </a:solidFill>
                <a:latin typeface="Calibri" panose="020F0502020204030204" pitchFamily="34" charset="0"/>
                <a:cs typeface="Calibri" panose="020F0502020204030204" pitchFamily="34" charset="0"/>
              </a:rPr>
            </a:br>
            <a:r>
              <a:rPr lang="en-US" sz="2000" b="0" dirty="0">
                <a:solidFill>
                  <a:schemeClr val="bg1"/>
                </a:solidFill>
                <a:effectLst/>
                <a:latin typeface="Calibri" panose="020F0502020204030204" pitchFamily="34" charset="0"/>
                <a:cs typeface="Calibri" panose="020F0502020204030204" pitchFamily="34" charset="0"/>
              </a:rPr>
              <a:t>We have discussed </a:t>
            </a:r>
            <a:r>
              <a:rPr lang="en-US" sz="2000" dirty="0">
                <a:solidFill>
                  <a:schemeClr val="bg1"/>
                </a:solidFill>
                <a:latin typeface="Calibri" panose="020F0502020204030204" pitchFamily="34" charset="0"/>
                <a:cs typeface="Calibri" panose="020F0502020204030204" pitchFamily="34" charset="0"/>
              </a:rPr>
              <a:t>Dijkstra’s algorithm</a:t>
            </a:r>
            <a:r>
              <a:rPr lang="en-US" sz="2000" b="0" dirty="0">
                <a:solidFill>
                  <a:schemeClr val="bg1"/>
                </a:solidFill>
                <a:effectLst/>
                <a:latin typeface="Calibri" panose="020F0502020204030204" pitchFamily="34" charset="0"/>
                <a:cs typeface="Calibri" panose="020F0502020204030204" pitchFamily="34" charset="0"/>
              </a:rPr>
              <a:t> for this problem. Dijkstra’s algorithm is a Greedy algorithm and time complexity is O(</a:t>
            </a:r>
            <a:r>
              <a:rPr lang="en-US" sz="2000" b="0" dirty="0" err="1">
                <a:solidFill>
                  <a:schemeClr val="bg1"/>
                </a:solidFill>
                <a:effectLst/>
                <a:latin typeface="Calibri" panose="020F0502020204030204" pitchFamily="34" charset="0"/>
                <a:cs typeface="Calibri" panose="020F0502020204030204" pitchFamily="34" charset="0"/>
              </a:rPr>
              <a:t>VLogV</a:t>
            </a:r>
            <a:r>
              <a:rPr lang="en-US" sz="2000" b="0" dirty="0">
                <a:solidFill>
                  <a:schemeClr val="bg1"/>
                </a:solidFill>
                <a:effectLst/>
                <a:latin typeface="Calibri" panose="020F0502020204030204" pitchFamily="34" charset="0"/>
                <a:cs typeface="Calibri" panose="020F0502020204030204" pitchFamily="34" charset="0"/>
              </a:rPr>
              <a:t>) (with the use of Fibonacci heap). Dijkstra doesn’t work for Graphs with negative weight edges, Bellman-Ford works for such graphs. Bellman-Ford is also simpler than Dijkstra and suites well for distributed systems. But time complexity of Bellman-Ford is O(VE), which is more than Dijkstra</a:t>
            </a:r>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755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AC09-1113-2388-0F3A-C5F6A8416914}"/>
              </a:ext>
            </a:extLst>
          </p:cNvPr>
          <p:cNvSpPr>
            <a:spLocks noGrp="1"/>
          </p:cNvSpPr>
          <p:nvPr>
            <p:ph type="ctrTitle"/>
          </p:nvPr>
        </p:nvSpPr>
        <p:spPr>
          <a:xfrm>
            <a:off x="-4472505" y="723859"/>
            <a:ext cx="9614859" cy="1321940"/>
          </a:xfrm>
        </p:spPr>
        <p:txBody>
          <a:bodyPr/>
          <a:lstStyle/>
          <a:p>
            <a:r>
              <a:rPr lang="en-IN" sz="4800" dirty="0">
                <a:solidFill>
                  <a:srgbClr val="FF0000"/>
                </a:solidFill>
              </a:rPr>
              <a:t>ALGORITHM</a:t>
            </a:r>
          </a:p>
        </p:txBody>
      </p:sp>
      <p:sp>
        <p:nvSpPr>
          <p:cNvPr id="4" name="TextBox 3">
            <a:extLst>
              <a:ext uri="{FF2B5EF4-FFF2-40B4-BE49-F238E27FC236}">
                <a16:creationId xmlns:a16="http://schemas.microsoft.com/office/drawing/2014/main" id="{50C4188D-12BA-880F-DB98-7668DF0966CD}"/>
              </a:ext>
            </a:extLst>
          </p:cNvPr>
          <p:cNvSpPr txBox="1"/>
          <p:nvPr/>
        </p:nvSpPr>
        <p:spPr>
          <a:xfrm>
            <a:off x="1754841" y="1546027"/>
            <a:ext cx="9244853" cy="3170099"/>
          </a:xfrm>
          <a:prstGeom prst="rect">
            <a:avLst/>
          </a:prstGeom>
          <a:noFill/>
        </p:spPr>
        <p:txBody>
          <a:bodyPr wrap="square">
            <a:spAutoFit/>
          </a:bodyPr>
          <a:lstStyle/>
          <a:p>
            <a:pPr algn="l" fontAlgn="base"/>
            <a:r>
              <a:rPr lang="en-US" sz="2000" b="0" dirty="0">
                <a:solidFill>
                  <a:schemeClr val="bg1"/>
                </a:solidFill>
                <a:effectLst/>
                <a:latin typeface="Calibri" panose="020F0502020204030204" pitchFamily="34" charset="0"/>
                <a:cs typeface="Calibri" panose="020F0502020204030204" pitchFamily="34" charset="0"/>
              </a:rPr>
              <a:t>Following are the detailed steps.</a:t>
            </a:r>
          </a:p>
          <a:p>
            <a:pPr algn="l" fontAlgn="base"/>
            <a:r>
              <a:rPr lang="en-US" sz="2000" b="0" dirty="0">
                <a:solidFill>
                  <a:schemeClr val="bg1"/>
                </a:solidFill>
                <a:effectLst/>
                <a:latin typeface="Calibri" panose="020F0502020204030204" pitchFamily="34" charset="0"/>
                <a:cs typeface="Calibri" panose="020F0502020204030204" pitchFamily="34" charset="0"/>
              </a:rPr>
              <a:t>Input: Graph and a source vertex </a:t>
            </a:r>
            <a:r>
              <a:rPr lang="en-US" sz="2000" b="0" dirty="0" err="1">
                <a:solidFill>
                  <a:schemeClr val="bg1"/>
                </a:solidFill>
                <a:effectLst/>
                <a:latin typeface="Calibri" panose="020F0502020204030204" pitchFamily="34" charset="0"/>
                <a:cs typeface="Calibri" panose="020F0502020204030204" pitchFamily="34" charset="0"/>
              </a:rPr>
              <a:t>src</a:t>
            </a:r>
            <a:br>
              <a:rPr lang="en-US" sz="2000" b="0" dirty="0">
                <a:solidFill>
                  <a:schemeClr val="bg1"/>
                </a:solidFill>
                <a:effectLst/>
                <a:latin typeface="Calibri" panose="020F0502020204030204" pitchFamily="34" charset="0"/>
                <a:cs typeface="Calibri" panose="020F0502020204030204" pitchFamily="34" charset="0"/>
              </a:rPr>
            </a:br>
            <a:r>
              <a:rPr lang="en-US" sz="2000" b="0" dirty="0">
                <a:solidFill>
                  <a:schemeClr val="bg1"/>
                </a:solidFill>
                <a:effectLst/>
                <a:latin typeface="Calibri" panose="020F0502020204030204" pitchFamily="34" charset="0"/>
                <a:cs typeface="Calibri" panose="020F0502020204030204" pitchFamily="34" charset="0"/>
              </a:rPr>
              <a:t>Output: Shortest distance to all vertices from </a:t>
            </a:r>
            <a:r>
              <a:rPr lang="en-US" sz="2000" b="0" dirty="0" err="1">
                <a:solidFill>
                  <a:schemeClr val="bg1"/>
                </a:solidFill>
                <a:effectLst/>
                <a:latin typeface="Calibri" panose="020F0502020204030204" pitchFamily="34" charset="0"/>
                <a:cs typeface="Calibri" panose="020F0502020204030204" pitchFamily="34" charset="0"/>
              </a:rPr>
              <a:t>src</a:t>
            </a:r>
            <a:r>
              <a:rPr lang="en-US" sz="2000" b="0" dirty="0">
                <a:solidFill>
                  <a:schemeClr val="bg1"/>
                </a:solidFill>
                <a:effectLst/>
                <a:latin typeface="Calibri" panose="020F0502020204030204" pitchFamily="34" charset="0"/>
                <a:cs typeface="Calibri" panose="020F0502020204030204" pitchFamily="34" charset="0"/>
              </a:rPr>
              <a:t>. If there is a negative weight cycle, then shortest distances are not calculated, negative weight cycle is reported.</a:t>
            </a:r>
          </a:p>
          <a:p>
            <a:pPr algn="l" fontAlgn="base"/>
            <a:endParaRPr lang="en-US" sz="2000" b="0" dirty="0">
              <a:solidFill>
                <a:schemeClr val="bg1"/>
              </a:solidFill>
              <a:effectLst/>
              <a:latin typeface="Calibri" panose="020F0502020204030204" pitchFamily="34" charset="0"/>
              <a:cs typeface="Calibri" panose="020F0502020204030204" pitchFamily="34" charset="0"/>
            </a:endParaRPr>
          </a:p>
          <a:p>
            <a:pPr algn="l" fontAlgn="base"/>
            <a:r>
              <a:rPr lang="en-US" sz="2000" b="1" dirty="0">
                <a:solidFill>
                  <a:schemeClr val="bg1"/>
                </a:solidFill>
                <a:effectLst/>
                <a:latin typeface="Calibri" panose="020F0502020204030204" pitchFamily="34" charset="0"/>
                <a:cs typeface="Calibri" panose="020F0502020204030204" pitchFamily="34" charset="0"/>
              </a:rPr>
              <a:t>1)</a:t>
            </a:r>
            <a:r>
              <a:rPr lang="en-US" sz="2000" b="0" dirty="0">
                <a:solidFill>
                  <a:schemeClr val="bg1"/>
                </a:solidFill>
                <a:effectLst/>
                <a:latin typeface="Calibri" panose="020F0502020204030204" pitchFamily="34" charset="0"/>
                <a:cs typeface="Calibri" panose="020F0502020204030204" pitchFamily="34" charset="0"/>
              </a:rPr>
              <a:t> This step initializes distances from the source to all vertices as infinite and distance to the source itself as 0. Create an array </a:t>
            </a:r>
            <a:r>
              <a:rPr lang="en-US" sz="2000" b="0" dirty="0" err="1">
                <a:solidFill>
                  <a:schemeClr val="bg1"/>
                </a:solidFill>
                <a:effectLst/>
                <a:latin typeface="Calibri" panose="020F0502020204030204" pitchFamily="34" charset="0"/>
                <a:cs typeface="Calibri" panose="020F0502020204030204" pitchFamily="34" charset="0"/>
              </a:rPr>
              <a:t>dist</a:t>
            </a:r>
            <a:r>
              <a:rPr lang="en-US" sz="2000" b="0" dirty="0">
                <a:solidFill>
                  <a:schemeClr val="bg1"/>
                </a:solidFill>
                <a:effectLst/>
                <a:latin typeface="Calibri" panose="020F0502020204030204" pitchFamily="34" charset="0"/>
                <a:cs typeface="Calibri" panose="020F0502020204030204" pitchFamily="34" charset="0"/>
              </a:rPr>
              <a:t>[] of size |V| with all values as infinite except </a:t>
            </a:r>
            <a:r>
              <a:rPr lang="en-US" sz="2000" b="0" dirty="0" err="1">
                <a:solidFill>
                  <a:schemeClr val="bg1"/>
                </a:solidFill>
                <a:effectLst/>
                <a:latin typeface="Calibri" panose="020F0502020204030204" pitchFamily="34" charset="0"/>
                <a:cs typeface="Calibri" panose="020F0502020204030204" pitchFamily="34" charset="0"/>
              </a:rPr>
              <a:t>dist</a:t>
            </a:r>
            <a:r>
              <a:rPr lang="en-US" sz="2000" b="0" dirty="0">
                <a:solidFill>
                  <a:schemeClr val="bg1"/>
                </a:solidFill>
                <a:effectLst/>
                <a:latin typeface="Calibri" panose="020F0502020204030204" pitchFamily="34" charset="0"/>
                <a:cs typeface="Calibri" panose="020F0502020204030204" pitchFamily="34" charset="0"/>
              </a:rPr>
              <a:t>[</a:t>
            </a:r>
            <a:r>
              <a:rPr lang="en-US" sz="2000" b="0" dirty="0" err="1">
                <a:solidFill>
                  <a:schemeClr val="bg1"/>
                </a:solidFill>
                <a:effectLst/>
                <a:latin typeface="Calibri" panose="020F0502020204030204" pitchFamily="34" charset="0"/>
                <a:cs typeface="Calibri" panose="020F0502020204030204" pitchFamily="34" charset="0"/>
              </a:rPr>
              <a:t>src</a:t>
            </a:r>
            <a:r>
              <a:rPr lang="en-US" sz="2000" b="0" dirty="0">
                <a:solidFill>
                  <a:schemeClr val="bg1"/>
                </a:solidFill>
                <a:effectLst/>
                <a:latin typeface="Calibri" panose="020F0502020204030204" pitchFamily="34" charset="0"/>
                <a:cs typeface="Calibri" panose="020F0502020204030204" pitchFamily="34" charset="0"/>
              </a:rPr>
              <a:t>] where </a:t>
            </a:r>
            <a:r>
              <a:rPr lang="en-US" sz="2000" b="0" dirty="0" err="1">
                <a:solidFill>
                  <a:schemeClr val="bg1"/>
                </a:solidFill>
                <a:effectLst/>
                <a:latin typeface="Calibri" panose="020F0502020204030204" pitchFamily="34" charset="0"/>
                <a:cs typeface="Calibri" panose="020F0502020204030204" pitchFamily="34" charset="0"/>
              </a:rPr>
              <a:t>src</a:t>
            </a:r>
            <a:r>
              <a:rPr lang="en-US" sz="2000" b="0" dirty="0">
                <a:solidFill>
                  <a:schemeClr val="bg1"/>
                </a:solidFill>
                <a:effectLst/>
                <a:latin typeface="Calibri" panose="020F0502020204030204" pitchFamily="34" charset="0"/>
                <a:cs typeface="Calibri" panose="020F0502020204030204" pitchFamily="34" charset="0"/>
              </a:rPr>
              <a:t> is source vertex.</a:t>
            </a:r>
          </a:p>
          <a:p>
            <a:pPr algn="l" fontAlgn="base"/>
            <a:r>
              <a:rPr lang="en-US" sz="2000" b="1" dirty="0">
                <a:solidFill>
                  <a:schemeClr val="bg1"/>
                </a:solidFill>
                <a:effectLst/>
                <a:latin typeface="Calibri" panose="020F0502020204030204" pitchFamily="34" charset="0"/>
                <a:cs typeface="Calibri" panose="020F0502020204030204" pitchFamily="34" charset="0"/>
              </a:rPr>
              <a:t>2)</a:t>
            </a:r>
            <a:r>
              <a:rPr lang="en-US" sz="2000" b="0" dirty="0">
                <a:solidFill>
                  <a:schemeClr val="bg1"/>
                </a:solidFill>
                <a:effectLst/>
                <a:latin typeface="Calibri" panose="020F0502020204030204" pitchFamily="34" charset="0"/>
                <a:cs typeface="Calibri" panose="020F0502020204030204" pitchFamily="34" charset="0"/>
              </a:rPr>
              <a:t> This step calculates shortest distances. Do following |V|-1 times where |V| is the number of vertices in given graph.</a:t>
            </a:r>
            <a:endParaRPr lang="en-IN" sz="2000" dirty="0">
              <a:solidFill>
                <a:schemeClr val="bg1"/>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408B9E47-84E7-CA93-FDF9-4F546C58122B}"/>
              </a:ext>
            </a:extLst>
          </p:cNvPr>
          <p:cNvSpPr txBox="1"/>
          <p:nvPr/>
        </p:nvSpPr>
        <p:spPr>
          <a:xfrm>
            <a:off x="1754841" y="4716126"/>
            <a:ext cx="8769724" cy="1015663"/>
          </a:xfrm>
          <a:prstGeom prst="rect">
            <a:avLst/>
          </a:prstGeom>
          <a:noFill/>
        </p:spPr>
        <p:txBody>
          <a:bodyPr wrap="square">
            <a:spAutoFit/>
          </a:bodyPr>
          <a:lstStyle/>
          <a:p>
            <a:r>
              <a:rPr lang="en-US" sz="2000" b="0" i="0" dirty="0">
                <a:solidFill>
                  <a:schemeClr val="bg1"/>
                </a:solidFill>
                <a:effectLst/>
                <a:latin typeface="Calibri" panose="020F0502020204030204" pitchFamily="34" charset="0"/>
                <a:cs typeface="Calibri" panose="020F0502020204030204" pitchFamily="34" charset="0"/>
              </a:rPr>
              <a:t>Do following for each edge u-v. If </a:t>
            </a:r>
            <a:r>
              <a:rPr lang="en-US" sz="2000" b="0" i="0" dirty="0" err="1">
                <a:solidFill>
                  <a:schemeClr val="bg1"/>
                </a:solidFill>
                <a:effectLst/>
                <a:latin typeface="Calibri" panose="020F0502020204030204" pitchFamily="34" charset="0"/>
                <a:cs typeface="Calibri" panose="020F0502020204030204" pitchFamily="34" charset="0"/>
              </a:rPr>
              <a:t>dist</a:t>
            </a:r>
            <a:r>
              <a:rPr lang="en-US" sz="2000" b="0" i="0" dirty="0">
                <a:solidFill>
                  <a:schemeClr val="bg1"/>
                </a:solidFill>
                <a:effectLst/>
                <a:latin typeface="Calibri" panose="020F0502020204030204" pitchFamily="34" charset="0"/>
                <a:cs typeface="Calibri" panose="020F0502020204030204" pitchFamily="34" charset="0"/>
              </a:rPr>
              <a:t>[v] &gt; </a:t>
            </a:r>
            <a:r>
              <a:rPr lang="en-US" sz="2000" b="0" i="0" dirty="0" err="1">
                <a:solidFill>
                  <a:schemeClr val="bg1"/>
                </a:solidFill>
                <a:effectLst/>
                <a:latin typeface="Calibri" panose="020F0502020204030204" pitchFamily="34" charset="0"/>
                <a:cs typeface="Calibri" panose="020F0502020204030204" pitchFamily="34" charset="0"/>
              </a:rPr>
              <a:t>dist</a:t>
            </a:r>
            <a:r>
              <a:rPr lang="en-US" sz="2000" b="0" i="0" dirty="0">
                <a:solidFill>
                  <a:schemeClr val="bg1"/>
                </a:solidFill>
                <a:effectLst/>
                <a:latin typeface="Calibri" panose="020F0502020204030204" pitchFamily="34" charset="0"/>
                <a:cs typeface="Calibri" panose="020F0502020204030204" pitchFamily="34" charset="0"/>
              </a:rPr>
              <a:t>[u] + weight of edge </a:t>
            </a:r>
            <a:r>
              <a:rPr lang="en-US" sz="2000" b="0" i="0" dirty="0" err="1">
                <a:solidFill>
                  <a:schemeClr val="bg1"/>
                </a:solidFill>
                <a:effectLst/>
                <a:latin typeface="Calibri" panose="020F0502020204030204" pitchFamily="34" charset="0"/>
                <a:cs typeface="Calibri" panose="020F0502020204030204" pitchFamily="34" charset="0"/>
              </a:rPr>
              <a:t>uv</a:t>
            </a:r>
            <a:r>
              <a:rPr lang="en-US" sz="2000" b="0" i="0" dirty="0">
                <a:solidFill>
                  <a:schemeClr val="bg1"/>
                </a:solidFill>
                <a:effectLst/>
                <a:latin typeface="Calibri" panose="020F0502020204030204" pitchFamily="34" charset="0"/>
                <a:cs typeface="Calibri" panose="020F0502020204030204" pitchFamily="34" charset="0"/>
              </a:rPr>
              <a:t>, then update </a:t>
            </a:r>
            <a:r>
              <a:rPr lang="en-US" sz="2000" b="0" i="0" dirty="0" err="1">
                <a:solidFill>
                  <a:schemeClr val="bg1"/>
                </a:solidFill>
                <a:effectLst/>
                <a:latin typeface="Calibri" panose="020F0502020204030204" pitchFamily="34" charset="0"/>
                <a:cs typeface="Calibri" panose="020F0502020204030204" pitchFamily="34" charset="0"/>
              </a:rPr>
              <a:t>dist</a:t>
            </a:r>
            <a:r>
              <a:rPr lang="en-US" sz="2000" b="0" i="0" dirty="0">
                <a:solidFill>
                  <a:schemeClr val="bg1"/>
                </a:solidFill>
                <a:effectLst/>
                <a:latin typeface="Calibri" panose="020F0502020204030204" pitchFamily="34" charset="0"/>
                <a:cs typeface="Calibri" panose="020F0502020204030204" pitchFamily="34" charset="0"/>
              </a:rPr>
              <a:t>[v] </a:t>
            </a:r>
          </a:p>
          <a:p>
            <a:r>
              <a:rPr lang="en-US" sz="2000" b="0" i="0" dirty="0" err="1">
                <a:solidFill>
                  <a:schemeClr val="bg1"/>
                </a:solidFill>
                <a:effectLst/>
                <a:latin typeface="Calibri" panose="020F0502020204030204" pitchFamily="34" charset="0"/>
                <a:cs typeface="Calibri" panose="020F0502020204030204" pitchFamily="34" charset="0"/>
              </a:rPr>
              <a:t>dist</a:t>
            </a:r>
            <a:r>
              <a:rPr lang="en-US" sz="2000" b="0" i="0" dirty="0">
                <a:solidFill>
                  <a:schemeClr val="bg1"/>
                </a:solidFill>
                <a:effectLst/>
                <a:latin typeface="Calibri" panose="020F0502020204030204" pitchFamily="34" charset="0"/>
                <a:cs typeface="Calibri" panose="020F0502020204030204" pitchFamily="34" charset="0"/>
              </a:rPr>
              <a:t>[v] = </a:t>
            </a:r>
            <a:r>
              <a:rPr lang="en-US" sz="2000" b="0" i="0" dirty="0" err="1">
                <a:solidFill>
                  <a:schemeClr val="bg1"/>
                </a:solidFill>
                <a:effectLst/>
                <a:latin typeface="Calibri" panose="020F0502020204030204" pitchFamily="34" charset="0"/>
                <a:cs typeface="Calibri" panose="020F0502020204030204" pitchFamily="34" charset="0"/>
              </a:rPr>
              <a:t>dist</a:t>
            </a:r>
            <a:r>
              <a:rPr lang="en-US" sz="2000" b="0" i="0" dirty="0">
                <a:solidFill>
                  <a:schemeClr val="bg1"/>
                </a:solidFill>
                <a:effectLst/>
                <a:latin typeface="Calibri" panose="020F0502020204030204" pitchFamily="34" charset="0"/>
                <a:cs typeface="Calibri" panose="020F0502020204030204" pitchFamily="34" charset="0"/>
              </a:rPr>
              <a:t>[u] + weight of edge </a:t>
            </a:r>
            <a:r>
              <a:rPr lang="en-US" sz="2000" b="0" i="0" dirty="0" err="1">
                <a:solidFill>
                  <a:schemeClr val="bg1"/>
                </a:solidFill>
                <a:effectLst/>
                <a:latin typeface="Calibri" panose="020F0502020204030204" pitchFamily="34" charset="0"/>
                <a:cs typeface="Calibri" panose="020F0502020204030204" pitchFamily="34" charset="0"/>
              </a:rPr>
              <a:t>uv</a:t>
            </a:r>
            <a:endParaRPr lang="en-US" sz="2000" b="0" i="0" dirty="0">
              <a:solidFill>
                <a:schemeClr val="bg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8876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IN" altLang="ko-KR" sz="3600" dirty="0">
                <a:solidFill>
                  <a:srgbClr val="FF0000"/>
                </a:solidFill>
              </a:rPr>
              <a:t>EXAMPLE</a:t>
            </a:r>
            <a:endParaRPr lang="ko-KR" altLang="en-US" sz="3600" dirty="0">
              <a:solidFill>
                <a:srgbClr val="FF0000"/>
              </a:solidFill>
            </a:endParaRPr>
          </a:p>
        </p:txBody>
      </p:sp>
      <p:pic>
        <p:nvPicPr>
          <p:cNvPr id="5" name="Picture 4">
            <a:extLst>
              <a:ext uri="{FF2B5EF4-FFF2-40B4-BE49-F238E27FC236}">
                <a16:creationId xmlns:a16="http://schemas.microsoft.com/office/drawing/2014/main" id="{7262A1AF-F44F-B0FD-4C79-583FE7175D0F}"/>
              </a:ext>
            </a:extLst>
          </p:cNvPr>
          <p:cNvPicPr>
            <a:picLocks noChangeAspect="1"/>
          </p:cNvPicPr>
          <p:nvPr/>
        </p:nvPicPr>
        <p:blipFill rotWithShape="1">
          <a:blip r:embed="rId2">
            <a:duotone>
              <a:prstClr val="black"/>
              <a:schemeClr val="accent1">
                <a:tint val="45000"/>
                <a:satMod val="400000"/>
              </a:schemeClr>
            </a:duotone>
          </a:blip>
          <a:srcRect l="11947" r="14279"/>
          <a:stretch/>
        </p:blipFill>
        <p:spPr>
          <a:xfrm>
            <a:off x="3368411" y="1120628"/>
            <a:ext cx="4975123" cy="885825"/>
          </a:xfrm>
          <a:prstGeom prst="rect">
            <a:avLst/>
          </a:prstGeom>
        </p:spPr>
      </p:pic>
      <p:pic>
        <p:nvPicPr>
          <p:cNvPr id="7" name="Picture 2" descr="Bellman-Ford Algorithm - an overview | ScienceDirect Topics">
            <a:extLst>
              <a:ext uri="{FF2B5EF4-FFF2-40B4-BE49-F238E27FC236}">
                <a16:creationId xmlns:a16="http://schemas.microsoft.com/office/drawing/2014/main" id="{D035E695-26A9-A106-FEF9-735507833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2634" y="2243219"/>
            <a:ext cx="6126675" cy="4270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920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9AE9-1BCC-3A31-F36D-1D447612D11C}"/>
              </a:ext>
            </a:extLst>
          </p:cNvPr>
          <p:cNvSpPr>
            <a:spLocks noGrp="1"/>
          </p:cNvSpPr>
          <p:nvPr>
            <p:ph type="title"/>
          </p:nvPr>
        </p:nvSpPr>
        <p:spPr/>
        <p:txBody>
          <a:bodyPr>
            <a:normAutofit/>
          </a:bodyPr>
          <a:lstStyle/>
          <a:p>
            <a:r>
              <a:rPr lang="en-IN" sz="3200" dirty="0">
                <a:solidFill>
                  <a:srgbClr val="FF0000"/>
                </a:solidFill>
              </a:rPr>
              <a:t>CODE</a:t>
            </a:r>
          </a:p>
        </p:txBody>
      </p:sp>
      <p:pic>
        <p:nvPicPr>
          <p:cNvPr id="4" name="Picture 3">
            <a:extLst>
              <a:ext uri="{FF2B5EF4-FFF2-40B4-BE49-F238E27FC236}">
                <a16:creationId xmlns:a16="http://schemas.microsoft.com/office/drawing/2014/main" id="{60BBD5FA-0B62-BDAD-69A5-5580AEE5D2BE}"/>
              </a:ext>
            </a:extLst>
          </p:cNvPr>
          <p:cNvPicPr>
            <a:picLocks noChangeAspect="1"/>
          </p:cNvPicPr>
          <p:nvPr/>
        </p:nvPicPr>
        <p:blipFill rotWithShape="1">
          <a:blip r:embed="rId2"/>
          <a:srcRect l="702" t="710" r="1" b="2879"/>
          <a:stretch/>
        </p:blipFill>
        <p:spPr>
          <a:xfrm>
            <a:off x="600417" y="1271318"/>
            <a:ext cx="9816571" cy="4990690"/>
          </a:xfrm>
          <a:prstGeom prst="rect">
            <a:avLst/>
          </a:prstGeom>
        </p:spPr>
      </p:pic>
    </p:spTree>
    <p:extLst>
      <p:ext uri="{BB962C8B-B14F-4D97-AF65-F5344CB8AC3E}">
        <p14:creationId xmlns:p14="http://schemas.microsoft.com/office/powerpoint/2010/main" val="3434923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537B92-D124-765F-3126-BEDEA980E9D5}"/>
              </a:ext>
            </a:extLst>
          </p:cNvPr>
          <p:cNvSpPr txBox="1"/>
          <p:nvPr/>
        </p:nvSpPr>
        <p:spPr>
          <a:xfrm>
            <a:off x="4799856" y="756568"/>
            <a:ext cx="4572000" cy="646331"/>
          </a:xfrm>
          <a:prstGeom prst="rect">
            <a:avLst/>
          </a:prstGeom>
          <a:noFill/>
        </p:spPr>
        <p:txBody>
          <a:bodyPr wrap="square">
            <a:spAutoFit/>
          </a:bodyPr>
          <a:lstStyle/>
          <a:p>
            <a:r>
              <a:rPr lang="en-IN" sz="3600" b="1" dirty="0">
                <a:solidFill>
                  <a:srgbClr val="FF0000"/>
                </a:solidFill>
                <a:latin typeface="+mj-lt"/>
              </a:rPr>
              <a:t>ABSTRACT</a:t>
            </a:r>
          </a:p>
        </p:txBody>
      </p:sp>
      <p:sp>
        <p:nvSpPr>
          <p:cNvPr id="8" name="TextBox 7">
            <a:extLst>
              <a:ext uri="{FF2B5EF4-FFF2-40B4-BE49-F238E27FC236}">
                <a16:creationId xmlns:a16="http://schemas.microsoft.com/office/drawing/2014/main" id="{92B4C5B6-026D-7C1C-F16E-168E8D8A3E6E}"/>
              </a:ext>
            </a:extLst>
          </p:cNvPr>
          <p:cNvSpPr txBox="1"/>
          <p:nvPr/>
        </p:nvSpPr>
        <p:spPr>
          <a:xfrm>
            <a:off x="2567608" y="1484784"/>
            <a:ext cx="7344816" cy="3970318"/>
          </a:xfrm>
          <a:prstGeom prst="rect">
            <a:avLst/>
          </a:prstGeom>
          <a:noFill/>
        </p:spPr>
        <p:txBody>
          <a:bodyPr wrap="square">
            <a:spAutoFit/>
          </a:bodyPr>
          <a:lstStyle/>
          <a:p>
            <a:r>
              <a:rPr lang="en-US" dirty="0">
                <a:solidFill>
                  <a:schemeClr val="bg1"/>
                </a:solidFill>
                <a:latin typeface="+mj-lt"/>
                <a:cs typeface="Calibri" panose="020F0502020204030204" pitchFamily="34" charset="0"/>
              </a:rPr>
              <a:t>Roads play a major role in the lives of people living in various states, cities, towns and villages. From their daily travel to work, to schools, to business meetings, to the transport of goods and enablement of services, roads play major role in facilitating rural and urban life. In this modern era, where roads have been laid down in the most remote locations, they prove to be one of the most useful mediums for transportation and travel. The manipulation of shortest paths between various locations sometimes proves to be tricky when dealing with complex road networks. Dijkstra's Algorithm is used to overcome the problem of finding shortest path. The main objective of this algorithm is to find shortest path between two points or nodes in any network with minimum cost implementation. Dijkstra algorithm overcomes the drawbacks of Floyd </a:t>
            </a:r>
            <a:r>
              <a:rPr lang="en-US" dirty="0" err="1">
                <a:solidFill>
                  <a:schemeClr val="bg1"/>
                </a:solidFill>
                <a:latin typeface="+mj-lt"/>
                <a:cs typeface="Calibri" panose="020F0502020204030204" pitchFamily="34" charset="0"/>
              </a:rPr>
              <a:t>Warshall</a:t>
            </a:r>
            <a:r>
              <a:rPr lang="en-US" dirty="0">
                <a:solidFill>
                  <a:schemeClr val="bg1"/>
                </a:solidFill>
                <a:latin typeface="+mj-lt"/>
                <a:cs typeface="Calibri" panose="020F0502020204030204" pitchFamily="34" charset="0"/>
              </a:rPr>
              <a:t> Algorithm as well as Bellman Ford Algorithm but it can be improvised if we implement it parallelly. Hence, in this project we will try to improvise the algorithm using parallel computing. </a:t>
            </a:r>
            <a:endParaRPr lang="en-IN" dirty="0">
              <a:solidFill>
                <a:schemeClr val="bg1"/>
              </a:solidFill>
              <a:latin typeface="+mj-lt"/>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B27DAF-F90C-7154-4DEB-B5AEECA5192D}"/>
              </a:ext>
            </a:extLst>
          </p:cNvPr>
          <p:cNvPicPr>
            <a:picLocks noChangeAspect="1"/>
          </p:cNvPicPr>
          <p:nvPr/>
        </p:nvPicPr>
        <p:blipFill>
          <a:blip r:embed="rId2"/>
          <a:stretch>
            <a:fillRect/>
          </a:stretch>
        </p:blipFill>
        <p:spPr>
          <a:xfrm>
            <a:off x="394292" y="1089985"/>
            <a:ext cx="9027614" cy="5768015"/>
          </a:xfrm>
          <a:prstGeom prst="rect">
            <a:avLst/>
          </a:prstGeom>
        </p:spPr>
      </p:pic>
    </p:spTree>
    <p:extLst>
      <p:ext uri="{BB962C8B-B14F-4D97-AF65-F5344CB8AC3E}">
        <p14:creationId xmlns:p14="http://schemas.microsoft.com/office/powerpoint/2010/main" val="257271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A1580C-295F-0656-9CA2-AB2F62C81D20}"/>
              </a:ext>
            </a:extLst>
          </p:cNvPr>
          <p:cNvPicPr>
            <a:picLocks noChangeAspect="1"/>
          </p:cNvPicPr>
          <p:nvPr/>
        </p:nvPicPr>
        <p:blipFill>
          <a:blip r:embed="rId2"/>
          <a:stretch>
            <a:fillRect/>
          </a:stretch>
        </p:blipFill>
        <p:spPr>
          <a:xfrm>
            <a:off x="495512" y="1251748"/>
            <a:ext cx="8845712" cy="5278504"/>
          </a:xfrm>
          <a:prstGeom prst="rect">
            <a:avLst/>
          </a:prstGeom>
        </p:spPr>
      </p:pic>
    </p:spTree>
    <p:extLst>
      <p:ext uri="{BB962C8B-B14F-4D97-AF65-F5344CB8AC3E}">
        <p14:creationId xmlns:p14="http://schemas.microsoft.com/office/powerpoint/2010/main" val="2908813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8A60-0FF8-C6BA-40A5-77721D80A3B4}"/>
              </a:ext>
            </a:extLst>
          </p:cNvPr>
          <p:cNvSpPr>
            <a:spLocks noGrp="1"/>
          </p:cNvSpPr>
          <p:nvPr>
            <p:ph type="title"/>
          </p:nvPr>
        </p:nvSpPr>
        <p:spPr/>
        <p:txBody>
          <a:bodyPr>
            <a:normAutofit/>
          </a:bodyPr>
          <a:lstStyle/>
          <a:p>
            <a:r>
              <a:rPr lang="en-IN" sz="3600" dirty="0">
                <a:solidFill>
                  <a:srgbClr val="FF0000"/>
                </a:solidFill>
              </a:rPr>
              <a:t>OUTPUT</a:t>
            </a:r>
          </a:p>
        </p:txBody>
      </p:sp>
      <p:pic>
        <p:nvPicPr>
          <p:cNvPr id="4" name="Picture 3">
            <a:extLst>
              <a:ext uri="{FF2B5EF4-FFF2-40B4-BE49-F238E27FC236}">
                <a16:creationId xmlns:a16="http://schemas.microsoft.com/office/drawing/2014/main" id="{FB960F7A-1D0E-42C4-AF29-CE24CD434CBB}"/>
              </a:ext>
            </a:extLst>
          </p:cNvPr>
          <p:cNvPicPr>
            <a:picLocks noChangeAspect="1"/>
          </p:cNvPicPr>
          <p:nvPr/>
        </p:nvPicPr>
        <p:blipFill rotWithShape="1">
          <a:blip r:embed="rId2"/>
          <a:srcRect l="343" t="5777" r="-343" b="54503"/>
          <a:stretch/>
        </p:blipFill>
        <p:spPr>
          <a:xfrm>
            <a:off x="718059" y="2465295"/>
            <a:ext cx="10466506" cy="2398194"/>
          </a:xfrm>
          <a:prstGeom prst="rect">
            <a:avLst/>
          </a:prstGeom>
        </p:spPr>
      </p:pic>
      <p:pic>
        <p:nvPicPr>
          <p:cNvPr id="5" name="Content Placeholder 4">
            <a:extLst>
              <a:ext uri="{FF2B5EF4-FFF2-40B4-BE49-F238E27FC236}">
                <a16:creationId xmlns:a16="http://schemas.microsoft.com/office/drawing/2014/main" id="{FD9CD39C-BD75-3D66-02DA-4C42C78AD396}"/>
              </a:ext>
            </a:extLst>
          </p:cNvPr>
          <p:cNvPicPr>
            <a:picLocks noGrp="1" noChangeAspect="1"/>
          </p:cNvPicPr>
          <p:nvPr>
            <p:ph idx="1"/>
          </p:nvPr>
        </p:nvPicPr>
        <p:blipFill>
          <a:blip r:embed="rId3"/>
          <a:stretch>
            <a:fillRect/>
          </a:stretch>
        </p:blipFill>
        <p:spPr>
          <a:xfrm>
            <a:off x="6685910" y="2597279"/>
            <a:ext cx="3628880" cy="2134226"/>
          </a:xfrm>
        </p:spPr>
      </p:pic>
    </p:spTree>
    <p:extLst>
      <p:ext uri="{BB962C8B-B14F-4D97-AF65-F5344CB8AC3E}">
        <p14:creationId xmlns:p14="http://schemas.microsoft.com/office/powerpoint/2010/main" val="3128868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4CF148-19BC-EB1A-0310-7867EA19E96D}"/>
              </a:ext>
            </a:extLst>
          </p:cNvPr>
          <p:cNvSpPr txBox="1"/>
          <p:nvPr/>
        </p:nvSpPr>
        <p:spPr>
          <a:xfrm>
            <a:off x="3874994" y="855239"/>
            <a:ext cx="6100482" cy="584775"/>
          </a:xfrm>
          <a:prstGeom prst="rect">
            <a:avLst/>
          </a:prstGeom>
          <a:noFill/>
        </p:spPr>
        <p:txBody>
          <a:bodyPr wrap="square">
            <a:spAutoFit/>
          </a:bodyPr>
          <a:lstStyle/>
          <a:p>
            <a:r>
              <a:rPr lang="en-IN" sz="3200" b="1" dirty="0">
                <a:solidFill>
                  <a:srgbClr val="FF0000"/>
                </a:solidFill>
                <a:latin typeface="Calibri" panose="020F0502020204030204" pitchFamily="34" charset="0"/>
                <a:cs typeface="Calibri" panose="020F0502020204030204" pitchFamily="34" charset="0"/>
              </a:rPr>
              <a:t>DIJKSTRA’S ALGORITHM</a:t>
            </a:r>
            <a:endParaRPr lang="en-IN" sz="3200" dirty="0">
              <a:solidFill>
                <a:srgbClr val="FF0000"/>
              </a:solidFill>
            </a:endParaRPr>
          </a:p>
        </p:txBody>
      </p:sp>
      <p:sp>
        <p:nvSpPr>
          <p:cNvPr id="6" name="TextBox 5">
            <a:extLst>
              <a:ext uri="{FF2B5EF4-FFF2-40B4-BE49-F238E27FC236}">
                <a16:creationId xmlns:a16="http://schemas.microsoft.com/office/drawing/2014/main" id="{A5DC9B03-E421-6784-2A04-80DAD548555A}"/>
              </a:ext>
            </a:extLst>
          </p:cNvPr>
          <p:cNvSpPr txBox="1"/>
          <p:nvPr/>
        </p:nvSpPr>
        <p:spPr>
          <a:xfrm>
            <a:off x="1550893" y="1723509"/>
            <a:ext cx="8839200" cy="1477328"/>
          </a:xfrm>
          <a:prstGeom prst="rect">
            <a:avLst/>
          </a:prstGeom>
          <a:noFill/>
        </p:spPr>
        <p:txBody>
          <a:bodyPr wrap="square">
            <a:spAutoFit/>
          </a:bodyPr>
          <a:lstStyle/>
          <a:p>
            <a:r>
              <a:rPr lang="en-US" sz="1800" b="0" dirty="0">
                <a:solidFill>
                  <a:schemeClr val="bg1"/>
                </a:solidFill>
                <a:effectLst/>
                <a:latin typeface="Calibri" panose="020F0502020204030204" pitchFamily="34" charset="0"/>
                <a:cs typeface="Calibri" panose="020F0502020204030204" pitchFamily="34" charset="0"/>
              </a:rPr>
              <a:t>Dijkstra’s algorithm is very similar to </a:t>
            </a:r>
            <a:r>
              <a:rPr lang="en-US" sz="1800" dirty="0">
                <a:solidFill>
                  <a:schemeClr val="bg1"/>
                </a:solidFill>
                <a:latin typeface="Calibri" panose="020F0502020204030204" pitchFamily="34" charset="0"/>
                <a:cs typeface="Calibri" panose="020F0502020204030204" pitchFamily="34" charset="0"/>
              </a:rPr>
              <a:t>Prim’s algorithm for minimum spanning tree.</a:t>
            </a:r>
            <a:r>
              <a:rPr lang="en-US" sz="1800" b="0" dirty="0">
                <a:solidFill>
                  <a:schemeClr val="bg1"/>
                </a:solidFill>
                <a:effectLst/>
                <a:latin typeface="Calibri" panose="020F0502020204030204" pitchFamily="34" charset="0"/>
                <a:cs typeface="Calibri" panose="020F0502020204030204" pitchFamily="34" charset="0"/>
              </a:rPr>
              <a:t> Like Prim’s MST, we generate a SPT (shortest path tree) with given source as root. We maintain two sets, one set contains vertices included in shortest path tree, other set includes vertices not yet included in shortest path tree. At every step of the algorithm, we find a vertex which is in the other set (set of not yet included) and has a minimum distance from the source.</a:t>
            </a:r>
          </a:p>
        </p:txBody>
      </p:sp>
      <p:sp>
        <p:nvSpPr>
          <p:cNvPr id="8" name="TextBox 7">
            <a:extLst>
              <a:ext uri="{FF2B5EF4-FFF2-40B4-BE49-F238E27FC236}">
                <a16:creationId xmlns:a16="http://schemas.microsoft.com/office/drawing/2014/main" id="{B92A88A1-47D0-84A4-35BD-B334E8F6B04D}"/>
              </a:ext>
            </a:extLst>
          </p:cNvPr>
          <p:cNvSpPr txBox="1"/>
          <p:nvPr/>
        </p:nvSpPr>
        <p:spPr>
          <a:xfrm>
            <a:off x="1550893" y="3200837"/>
            <a:ext cx="8740589" cy="2585323"/>
          </a:xfrm>
          <a:prstGeom prst="rect">
            <a:avLst/>
          </a:prstGeom>
          <a:noFill/>
        </p:spPr>
        <p:txBody>
          <a:bodyPr wrap="square">
            <a:spAutoFit/>
          </a:bodyPr>
          <a:lstStyle/>
          <a:p>
            <a:r>
              <a:rPr lang="en-US" sz="1800" b="0" i="0" dirty="0">
                <a:solidFill>
                  <a:schemeClr val="bg1"/>
                </a:solidFill>
                <a:effectLst/>
                <a:latin typeface="Calibri" panose="020F0502020204030204" pitchFamily="34" charset="0"/>
                <a:cs typeface="Calibri" panose="020F0502020204030204" pitchFamily="34" charset="0"/>
              </a:rPr>
              <a:t>Below are the detailed steps used in Dijkstra’s algorithm to find the shortest path from a single source vertex to all other vertices in the given graph.</a:t>
            </a:r>
            <a:br>
              <a:rPr lang="en-US" sz="1800" dirty="0">
                <a:solidFill>
                  <a:schemeClr val="bg1"/>
                </a:solidFill>
                <a:latin typeface="Calibri" panose="020F0502020204030204" pitchFamily="34" charset="0"/>
                <a:cs typeface="Calibri" panose="020F0502020204030204" pitchFamily="34" charset="0"/>
              </a:rPr>
            </a:br>
            <a:r>
              <a:rPr lang="en-US" sz="1800" b="0" i="0" dirty="0">
                <a:solidFill>
                  <a:schemeClr val="bg1"/>
                </a:solidFill>
                <a:effectLst/>
                <a:latin typeface="Calibri" panose="020F0502020204030204" pitchFamily="34" charset="0"/>
                <a:cs typeface="Calibri" panose="020F0502020204030204" pitchFamily="34" charset="0"/>
              </a:rPr>
              <a:t>Algorithm :</a:t>
            </a:r>
          </a:p>
          <a:p>
            <a:br>
              <a:rPr lang="en-US" sz="1800" dirty="0">
                <a:solidFill>
                  <a:schemeClr val="bg1"/>
                </a:solidFill>
                <a:latin typeface="Calibri" panose="020F0502020204030204" pitchFamily="34" charset="0"/>
                <a:cs typeface="Calibri" panose="020F0502020204030204" pitchFamily="34" charset="0"/>
              </a:rPr>
            </a:br>
            <a:r>
              <a:rPr lang="en-US" sz="1800" b="1" i="0" dirty="0">
                <a:solidFill>
                  <a:schemeClr val="bg1"/>
                </a:solidFill>
                <a:effectLst/>
                <a:latin typeface="Calibri" panose="020F0502020204030204" pitchFamily="34" charset="0"/>
                <a:cs typeface="Calibri" panose="020F0502020204030204" pitchFamily="34" charset="0"/>
              </a:rPr>
              <a:t>1)</a:t>
            </a:r>
            <a:r>
              <a:rPr lang="en-US" sz="1800" b="0" i="0" dirty="0">
                <a:solidFill>
                  <a:schemeClr val="bg1"/>
                </a:solidFill>
                <a:effectLst/>
                <a:latin typeface="Calibri" panose="020F0502020204030204" pitchFamily="34" charset="0"/>
                <a:cs typeface="Calibri" panose="020F0502020204030204" pitchFamily="34" charset="0"/>
              </a:rPr>
              <a:t> Create a set </a:t>
            </a:r>
            <a:r>
              <a:rPr lang="en-US" sz="1800" b="0" i="1" dirty="0" err="1">
                <a:solidFill>
                  <a:schemeClr val="bg1"/>
                </a:solidFill>
                <a:effectLst/>
                <a:latin typeface="Calibri" panose="020F0502020204030204" pitchFamily="34" charset="0"/>
                <a:cs typeface="Calibri" panose="020F0502020204030204" pitchFamily="34" charset="0"/>
              </a:rPr>
              <a:t>sptSet</a:t>
            </a:r>
            <a:r>
              <a:rPr lang="en-US" sz="1800" b="0" i="0" dirty="0">
                <a:solidFill>
                  <a:schemeClr val="bg1"/>
                </a:solidFill>
                <a:effectLst/>
                <a:latin typeface="Calibri" panose="020F0502020204030204" pitchFamily="34" charset="0"/>
                <a:cs typeface="Calibri" panose="020F0502020204030204" pitchFamily="34" charset="0"/>
              </a:rPr>
              <a:t> (shortest path tree set) that keeps track of vertices included in shortest path tree, i.e., whose minimum distance from source is calculated and finalized. Initially, this set is empty.</a:t>
            </a:r>
            <a:br>
              <a:rPr lang="en-US" sz="1800" dirty="0">
                <a:solidFill>
                  <a:schemeClr val="bg1"/>
                </a:solidFill>
                <a:latin typeface="Calibri" panose="020F0502020204030204" pitchFamily="34" charset="0"/>
                <a:cs typeface="Calibri" panose="020F0502020204030204" pitchFamily="34" charset="0"/>
              </a:rPr>
            </a:br>
            <a:r>
              <a:rPr lang="en-US" sz="1800" b="1" i="0" dirty="0">
                <a:solidFill>
                  <a:schemeClr val="bg1"/>
                </a:solidFill>
                <a:effectLst/>
                <a:latin typeface="Calibri" panose="020F0502020204030204" pitchFamily="34" charset="0"/>
                <a:cs typeface="Calibri" panose="020F0502020204030204" pitchFamily="34" charset="0"/>
              </a:rPr>
              <a:t>2)</a:t>
            </a:r>
            <a:r>
              <a:rPr lang="en-US" sz="1800" b="0" i="0" dirty="0">
                <a:solidFill>
                  <a:schemeClr val="bg1"/>
                </a:solidFill>
                <a:effectLst/>
                <a:latin typeface="Calibri" panose="020F0502020204030204" pitchFamily="34" charset="0"/>
                <a:cs typeface="Calibri" panose="020F0502020204030204" pitchFamily="34" charset="0"/>
              </a:rPr>
              <a:t> Assign a distance value to all vertices in the input graph. Initialize all distance values as INFINITE. Assign distance value as 0 for the source vertex so that it is picked first.</a:t>
            </a:r>
            <a:endParaRPr lang="en-IN" sz="18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074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9AE9-1BCC-3A31-F36D-1D447612D11C}"/>
              </a:ext>
            </a:extLst>
          </p:cNvPr>
          <p:cNvSpPr>
            <a:spLocks noGrp="1"/>
          </p:cNvSpPr>
          <p:nvPr>
            <p:ph type="title"/>
          </p:nvPr>
        </p:nvSpPr>
        <p:spPr/>
        <p:txBody>
          <a:bodyPr>
            <a:normAutofit/>
          </a:bodyPr>
          <a:lstStyle/>
          <a:p>
            <a:r>
              <a:rPr lang="en-IN" sz="3200" dirty="0">
                <a:solidFill>
                  <a:srgbClr val="FF0000"/>
                </a:solidFill>
              </a:rPr>
              <a:t>EXAMPLE</a:t>
            </a:r>
          </a:p>
        </p:txBody>
      </p:sp>
      <p:pic>
        <p:nvPicPr>
          <p:cNvPr id="3" name="Picture 2" descr="Solved: Use Dijkstra's Algorithm To Find The Shortest Path... | Chegg.com">
            <a:extLst>
              <a:ext uri="{FF2B5EF4-FFF2-40B4-BE49-F238E27FC236}">
                <a16:creationId xmlns:a16="http://schemas.microsoft.com/office/drawing/2014/main" id="{76B52ECF-C56D-6872-347E-A1EF5B9320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11" t="18308" r="286" b="3698"/>
          <a:stretch/>
        </p:blipFill>
        <p:spPr bwMode="auto">
          <a:xfrm>
            <a:off x="2135344" y="1527757"/>
            <a:ext cx="7921311" cy="5006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288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1E81-4BDC-F699-6280-3FD80459475D}"/>
              </a:ext>
            </a:extLst>
          </p:cNvPr>
          <p:cNvSpPr>
            <a:spLocks noGrp="1"/>
          </p:cNvSpPr>
          <p:nvPr>
            <p:ph type="title"/>
          </p:nvPr>
        </p:nvSpPr>
        <p:spPr/>
        <p:txBody>
          <a:bodyPr>
            <a:normAutofit/>
          </a:bodyPr>
          <a:lstStyle/>
          <a:p>
            <a:r>
              <a:rPr lang="en-IN" sz="3200" dirty="0">
                <a:solidFill>
                  <a:srgbClr val="FF0000"/>
                </a:solidFill>
              </a:rPr>
              <a:t>CODE</a:t>
            </a:r>
          </a:p>
        </p:txBody>
      </p:sp>
      <p:pic>
        <p:nvPicPr>
          <p:cNvPr id="4" name="Content Placeholder 5">
            <a:extLst>
              <a:ext uri="{FF2B5EF4-FFF2-40B4-BE49-F238E27FC236}">
                <a16:creationId xmlns:a16="http://schemas.microsoft.com/office/drawing/2014/main" id="{1906B2AB-7FA3-1DE9-07D1-A4523285C242}"/>
              </a:ext>
            </a:extLst>
          </p:cNvPr>
          <p:cNvPicPr>
            <a:picLocks noGrp="1" noChangeAspect="1"/>
          </p:cNvPicPr>
          <p:nvPr>
            <p:ph idx="1"/>
          </p:nvPr>
        </p:nvPicPr>
        <p:blipFill rotWithShape="1">
          <a:blip r:embed="rId2"/>
          <a:srcRect l="245"/>
          <a:stretch/>
        </p:blipFill>
        <p:spPr>
          <a:xfrm>
            <a:off x="527381" y="1339616"/>
            <a:ext cx="8428360" cy="4670026"/>
          </a:xfrm>
        </p:spPr>
      </p:pic>
    </p:spTree>
    <p:extLst>
      <p:ext uri="{BB962C8B-B14F-4D97-AF65-F5344CB8AC3E}">
        <p14:creationId xmlns:p14="http://schemas.microsoft.com/office/powerpoint/2010/main" val="3187090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B7BD582-5257-0700-F156-109895B80047}"/>
              </a:ext>
            </a:extLst>
          </p:cNvPr>
          <p:cNvPicPr>
            <a:picLocks noGrp="1" noChangeAspect="1"/>
          </p:cNvPicPr>
          <p:nvPr>
            <p:ph idx="1"/>
          </p:nvPr>
        </p:nvPicPr>
        <p:blipFill>
          <a:blip r:embed="rId2"/>
          <a:stretch>
            <a:fillRect/>
          </a:stretch>
        </p:blipFill>
        <p:spPr>
          <a:xfrm>
            <a:off x="373860" y="1214625"/>
            <a:ext cx="8537058" cy="5477796"/>
          </a:xfrm>
          <a:prstGeom prst="rect">
            <a:avLst/>
          </a:prstGeom>
        </p:spPr>
      </p:pic>
    </p:spTree>
    <p:extLst>
      <p:ext uri="{BB962C8B-B14F-4D97-AF65-F5344CB8AC3E}">
        <p14:creationId xmlns:p14="http://schemas.microsoft.com/office/powerpoint/2010/main" val="571316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A4D7-3568-11D1-8271-C120540FA39A}"/>
              </a:ext>
            </a:extLst>
          </p:cNvPr>
          <p:cNvSpPr>
            <a:spLocks noGrp="1"/>
          </p:cNvSpPr>
          <p:nvPr>
            <p:ph type="title"/>
          </p:nvPr>
        </p:nvSpPr>
        <p:spPr/>
        <p:txBody>
          <a:bodyPr>
            <a:normAutofit/>
          </a:bodyPr>
          <a:lstStyle/>
          <a:p>
            <a:r>
              <a:rPr lang="en-IN" sz="3200" dirty="0">
                <a:solidFill>
                  <a:srgbClr val="FF0000"/>
                </a:solidFill>
              </a:rPr>
              <a:t>OUTPUT</a:t>
            </a:r>
          </a:p>
        </p:txBody>
      </p:sp>
      <p:pic>
        <p:nvPicPr>
          <p:cNvPr id="4" name="Content Placeholder 3">
            <a:extLst>
              <a:ext uri="{FF2B5EF4-FFF2-40B4-BE49-F238E27FC236}">
                <a16:creationId xmlns:a16="http://schemas.microsoft.com/office/drawing/2014/main" id="{22443AAA-42D0-DDFE-0275-6A5BC9AA267A}"/>
              </a:ext>
            </a:extLst>
          </p:cNvPr>
          <p:cNvPicPr>
            <a:picLocks noGrp="1" noChangeAspect="1"/>
          </p:cNvPicPr>
          <p:nvPr>
            <p:ph idx="1"/>
          </p:nvPr>
        </p:nvPicPr>
        <p:blipFill rotWithShape="1">
          <a:blip r:embed="rId2"/>
          <a:srcRect t="6686" b="38124"/>
          <a:stretch/>
        </p:blipFill>
        <p:spPr>
          <a:xfrm>
            <a:off x="597694" y="2339788"/>
            <a:ext cx="10515600" cy="3380114"/>
          </a:xfrm>
          <a:prstGeom prst="rect">
            <a:avLst/>
          </a:prstGeom>
        </p:spPr>
      </p:pic>
    </p:spTree>
    <p:extLst>
      <p:ext uri="{BB962C8B-B14F-4D97-AF65-F5344CB8AC3E}">
        <p14:creationId xmlns:p14="http://schemas.microsoft.com/office/powerpoint/2010/main" val="201685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FF0B-02CA-0CA8-5AF6-914343679C16}"/>
              </a:ext>
            </a:extLst>
          </p:cNvPr>
          <p:cNvSpPr>
            <a:spLocks noGrp="1"/>
          </p:cNvSpPr>
          <p:nvPr>
            <p:ph type="title"/>
          </p:nvPr>
        </p:nvSpPr>
        <p:spPr/>
        <p:txBody>
          <a:bodyPr>
            <a:normAutofit/>
          </a:bodyPr>
          <a:lstStyle/>
          <a:p>
            <a:r>
              <a:rPr lang="en-IN" sz="3200" dirty="0">
                <a:solidFill>
                  <a:srgbClr val="FF0000"/>
                </a:solidFill>
                <a:latin typeface="Calibri" panose="020F0502020204030204" pitchFamily="34" charset="0"/>
                <a:cs typeface="Calibri" panose="020F0502020204030204" pitchFamily="34" charset="0"/>
              </a:rPr>
              <a:t>Floyd v/s Bellman v/s Dijkstra</a:t>
            </a:r>
            <a:endParaRPr lang="en-IN" sz="3200" dirty="0">
              <a:solidFill>
                <a:srgbClr val="FF0000"/>
              </a:solidFill>
            </a:endParaRPr>
          </a:p>
        </p:txBody>
      </p:sp>
      <p:pic>
        <p:nvPicPr>
          <p:cNvPr id="4" name="Content Placeholder 4">
            <a:extLst>
              <a:ext uri="{FF2B5EF4-FFF2-40B4-BE49-F238E27FC236}">
                <a16:creationId xmlns:a16="http://schemas.microsoft.com/office/drawing/2014/main" id="{FCE62C59-CBFC-7478-31FF-C67420F28458}"/>
              </a:ext>
            </a:extLst>
          </p:cNvPr>
          <p:cNvPicPr>
            <a:picLocks noGrp="1" noChangeAspect="1"/>
          </p:cNvPicPr>
          <p:nvPr>
            <p:ph idx="1"/>
          </p:nvPr>
        </p:nvPicPr>
        <p:blipFill>
          <a:blip r:embed="rId2">
            <a:duotone>
              <a:prstClr val="black"/>
              <a:schemeClr val="accent1">
                <a:tint val="45000"/>
                <a:satMod val="400000"/>
              </a:schemeClr>
            </a:duotone>
          </a:blip>
          <a:stretch>
            <a:fillRect/>
          </a:stretch>
        </p:blipFill>
        <p:spPr>
          <a:xfrm>
            <a:off x="2790124" y="2224880"/>
            <a:ext cx="6174581" cy="2540399"/>
          </a:xfrm>
          <a:prstGeom prst="rect">
            <a:avLst/>
          </a:prstGeom>
        </p:spPr>
      </p:pic>
    </p:spTree>
    <p:extLst>
      <p:ext uri="{BB962C8B-B14F-4D97-AF65-F5344CB8AC3E}">
        <p14:creationId xmlns:p14="http://schemas.microsoft.com/office/powerpoint/2010/main" val="2426791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87FDDD-996E-73E6-22FD-7BF71190512A}"/>
              </a:ext>
            </a:extLst>
          </p:cNvPr>
          <p:cNvSpPr txBox="1"/>
          <p:nvPr/>
        </p:nvSpPr>
        <p:spPr>
          <a:xfrm>
            <a:off x="3982570" y="765592"/>
            <a:ext cx="6100482" cy="523220"/>
          </a:xfrm>
          <a:prstGeom prst="rect">
            <a:avLst/>
          </a:prstGeom>
          <a:noFill/>
        </p:spPr>
        <p:txBody>
          <a:bodyPr wrap="square">
            <a:spAutoFit/>
          </a:bodyPr>
          <a:lstStyle/>
          <a:p>
            <a:r>
              <a:rPr lang="en-IN" sz="2800" b="1" dirty="0">
                <a:solidFill>
                  <a:srgbClr val="FF0000"/>
                </a:solidFill>
              </a:rPr>
              <a:t>PARALLEL DIJKSTRA</a:t>
            </a:r>
          </a:p>
        </p:txBody>
      </p:sp>
      <p:sp>
        <p:nvSpPr>
          <p:cNvPr id="6" name="TextBox 5">
            <a:extLst>
              <a:ext uri="{FF2B5EF4-FFF2-40B4-BE49-F238E27FC236}">
                <a16:creationId xmlns:a16="http://schemas.microsoft.com/office/drawing/2014/main" id="{78AD6499-CEB9-D6B8-A41F-6F6482F00B6B}"/>
              </a:ext>
            </a:extLst>
          </p:cNvPr>
          <p:cNvSpPr txBox="1"/>
          <p:nvPr/>
        </p:nvSpPr>
        <p:spPr>
          <a:xfrm>
            <a:off x="1864658" y="1400015"/>
            <a:ext cx="8334935" cy="4057970"/>
          </a:xfrm>
          <a:prstGeom prst="rect">
            <a:avLst/>
          </a:prstGeom>
          <a:noFill/>
        </p:spPr>
        <p:txBody>
          <a:bodyPr wrap="square">
            <a:spAutoFit/>
          </a:bodyPr>
          <a:lstStyle/>
          <a:p>
            <a:r>
              <a:rPr lang="en-US" sz="1800" b="1" dirty="0">
                <a:solidFill>
                  <a:schemeClr val="bg1"/>
                </a:solidFill>
              </a:rPr>
              <a:t>Novel Approach:</a:t>
            </a:r>
          </a:p>
          <a:p>
            <a:pPr marL="285750" indent="-285750">
              <a:lnSpc>
                <a:spcPct val="150000"/>
              </a:lnSpc>
              <a:buFont typeface="Arial" panose="020B0604020202020204" pitchFamily="34" charset="0"/>
              <a:buChar char="•"/>
            </a:pPr>
            <a:r>
              <a:rPr lang="en-US" sz="1800" dirty="0">
                <a:solidFill>
                  <a:schemeClr val="bg1"/>
                </a:solidFill>
              </a:rPr>
              <a:t>Research has brought forward numerous drawbacks with original </a:t>
            </a:r>
            <a:r>
              <a:rPr lang="en-US" sz="1800" dirty="0" err="1">
                <a:solidFill>
                  <a:schemeClr val="bg1"/>
                </a:solidFill>
              </a:rPr>
              <a:t>djikstra’s</a:t>
            </a:r>
            <a:r>
              <a:rPr lang="en-US" sz="1800" dirty="0">
                <a:solidFill>
                  <a:schemeClr val="bg1"/>
                </a:solidFill>
              </a:rPr>
              <a:t> algorithm.</a:t>
            </a:r>
          </a:p>
          <a:p>
            <a:pPr marL="285750" indent="-285750">
              <a:lnSpc>
                <a:spcPct val="150000"/>
              </a:lnSpc>
              <a:buFont typeface="Arial" panose="020B0604020202020204" pitchFamily="34" charset="0"/>
              <a:buChar char="•"/>
            </a:pPr>
            <a:r>
              <a:rPr lang="en-US" sz="1800" dirty="0">
                <a:solidFill>
                  <a:schemeClr val="bg1"/>
                </a:solidFill>
              </a:rPr>
              <a:t>When working with </a:t>
            </a:r>
            <a:r>
              <a:rPr lang="en-US" sz="1800" dirty="0" err="1">
                <a:solidFill>
                  <a:schemeClr val="bg1"/>
                </a:solidFill>
              </a:rPr>
              <a:t>undigraphs</a:t>
            </a:r>
            <a:r>
              <a:rPr lang="en-US" sz="1800" dirty="0">
                <a:solidFill>
                  <a:schemeClr val="bg1"/>
                </a:solidFill>
              </a:rPr>
              <a:t>, the algorithm is unmatched in both the speed and space requirements, but it falls short to address the concerns regarding support for digraphs with larger weights and more vertices.</a:t>
            </a:r>
          </a:p>
          <a:p>
            <a:pPr marL="285750" indent="-285750">
              <a:lnSpc>
                <a:spcPct val="150000"/>
              </a:lnSpc>
              <a:buFont typeface="Arial" panose="020B0604020202020204" pitchFamily="34" charset="0"/>
              <a:buChar char="•"/>
            </a:pPr>
            <a:r>
              <a:rPr lang="en-US" sz="1800" dirty="0">
                <a:solidFill>
                  <a:schemeClr val="bg1"/>
                </a:solidFill>
              </a:rPr>
              <a:t>Our project has solely been aimed at this issue with the algorithm; we have chosen this since in the transportation and navigation sectors, directions and paths have more significance than distances and wait-times.</a:t>
            </a:r>
          </a:p>
          <a:p>
            <a:pPr marL="285750" indent="-285750">
              <a:lnSpc>
                <a:spcPct val="150000"/>
              </a:lnSpc>
              <a:buFont typeface="Arial" panose="020B0604020202020204" pitchFamily="34" charset="0"/>
              <a:buChar char="•"/>
            </a:pPr>
            <a:r>
              <a:rPr lang="en-US" sz="1800" dirty="0">
                <a:solidFill>
                  <a:schemeClr val="bg1"/>
                </a:solidFill>
              </a:rPr>
              <a:t>Let us look at the modified algorithm in depth:</a:t>
            </a:r>
            <a:endParaRPr lang="en-IN" dirty="0">
              <a:solidFill>
                <a:schemeClr val="bg1"/>
              </a:solidFill>
            </a:endParaRPr>
          </a:p>
        </p:txBody>
      </p:sp>
    </p:spTree>
    <p:extLst>
      <p:ext uri="{BB962C8B-B14F-4D97-AF65-F5344CB8AC3E}">
        <p14:creationId xmlns:p14="http://schemas.microsoft.com/office/powerpoint/2010/main" val="365662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647728" y="1556792"/>
            <a:ext cx="7992888" cy="796908"/>
          </a:xfrm>
        </p:spPr>
        <p:txBody>
          <a:bodyPr>
            <a:normAutofit/>
          </a:bodyPr>
          <a:lstStyle/>
          <a:p>
            <a:r>
              <a:rPr lang="en-IN" altLang="ko-KR" sz="3600" dirty="0">
                <a:solidFill>
                  <a:srgbClr val="FF0000"/>
                </a:solidFill>
              </a:rPr>
              <a:t>PROBLEM STATEMENT</a:t>
            </a:r>
            <a:endParaRPr lang="ko-KR" altLang="en-US" sz="3600" dirty="0">
              <a:solidFill>
                <a:srgbClr val="FF0000"/>
              </a:solidFill>
            </a:endParaRPr>
          </a:p>
        </p:txBody>
      </p:sp>
      <p:sp>
        <p:nvSpPr>
          <p:cNvPr id="4" name="TextBox 3">
            <a:extLst>
              <a:ext uri="{FF2B5EF4-FFF2-40B4-BE49-F238E27FC236}">
                <a16:creationId xmlns:a16="http://schemas.microsoft.com/office/drawing/2014/main" id="{8B4F7FCE-0FD9-0796-BD0E-64C184A1C368}"/>
              </a:ext>
            </a:extLst>
          </p:cNvPr>
          <p:cNvSpPr txBox="1"/>
          <p:nvPr/>
        </p:nvSpPr>
        <p:spPr>
          <a:xfrm>
            <a:off x="2495600" y="2060849"/>
            <a:ext cx="7200800" cy="2585323"/>
          </a:xfrm>
          <a:prstGeom prst="rect">
            <a:avLst/>
          </a:prstGeom>
          <a:noFill/>
        </p:spPr>
        <p:txBody>
          <a:bodyPr wrap="square">
            <a:spAutoFit/>
          </a:bodyPr>
          <a:lstStyle/>
          <a:p>
            <a:endParaRPr lang="en-US" dirty="0">
              <a:solidFill>
                <a:schemeClr val="bg1"/>
              </a:solidFill>
            </a:endParaRPr>
          </a:p>
          <a:p>
            <a:r>
              <a:rPr lang="en-US" dirty="0">
                <a:solidFill>
                  <a:schemeClr val="bg1"/>
                </a:solidFill>
              </a:rPr>
              <a:t>Roads have been laid down in the most remote locations and they prove to be one of the most useful mediums for transportation and travel. But due to environmental factors and nature of the transport, drivers face enormous hurdles and usually have to travel more than necessary.  Devising a method to properly plan out routes and stops for efficient delivery will help to reduce stress on drivers and benefit the transport company as well as the client since deliveries will take less time and can be made more frequently.</a:t>
            </a:r>
            <a:endParaRPr lang="en-IN"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64316-D100-EBFB-9372-A462E7A932B0}"/>
              </a:ext>
            </a:extLst>
          </p:cNvPr>
          <p:cNvSpPr>
            <a:spLocks noGrp="1"/>
          </p:cNvSpPr>
          <p:nvPr>
            <p:ph type="ctrTitle"/>
          </p:nvPr>
        </p:nvSpPr>
        <p:spPr>
          <a:xfrm>
            <a:off x="-1603798" y="1113430"/>
            <a:ext cx="9614859" cy="1321940"/>
          </a:xfrm>
        </p:spPr>
        <p:txBody>
          <a:bodyPr/>
          <a:lstStyle/>
          <a:p>
            <a:r>
              <a:rPr lang="en-IN" sz="3600" dirty="0">
                <a:solidFill>
                  <a:srgbClr val="FF0000"/>
                </a:solidFill>
              </a:rPr>
              <a:t>OUR ALGORITHM</a:t>
            </a:r>
          </a:p>
        </p:txBody>
      </p:sp>
      <p:sp>
        <p:nvSpPr>
          <p:cNvPr id="4" name="TextBox 3">
            <a:extLst>
              <a:ext uri="{FF2B5EF4-FFF2-40B4-BE49-F238E27FC236}">
                <a16:creationId xmlns:a16="http://schemas.microsoft.com/office/drawing/2014/main" id="{338291BD-D683-E61C-09F6-B43FDE0BEA9B}"/>
              </a:ext>
            </a:extLst>
          </p:cNvPr>
          <p:cNvSpPr txBox="1"/>
          <p:nvPr/>
        </p:nvSpPr>
        <p:spPr>
          <a:xfrm>
            <a:off x="1959909" y="1859339"/>
            <a:ext cx="8272182" cy="3139321"/>
          </a:xfrm>
          <a:prstGeom prst="rect">
            <a:avLst/>
          </a:prstGeom>
          <a:noFill/>
        </p:spPr>
        <p:txBody>
          <a:bodyPr wrap="square">
            <a:spAutoFit/>
          </a:bodyPr>
          <a:lstStyle/>
          <a:p>
            <a:pPr marL="0" indent="0">
              <a:buNone/>
            </a:pPr>
            <a:r>
              <a:rPr lang="en-US" dirty="0">
                <a:solidFill>
                  <a:schemeClr val="bg1"/>
                </a:solidFill>
              </a:rPr>
              <a:t>Improvised Algorithm for the Dijkstra Function:</a:t>
            </a:r>
          </a:p>
          <a:p>
            <a:pPr marL="285750" indent="-285750">
              <a:buFont typeface="Arial" panose="020B0604020202020204" pitchFamily="34" charset="0"/>
              <a:buChar char="•"/>
            </a:pPr>
            <a:r>
              <a:rPr lang="en-US" dirty="0">
                <a:solidFill>
                  <a:schemeClr val="bg1"/>
                </a:solidFill>
              </a:rPr>
              <a:t>Read matrix structure of the graph (convert to processable form)</a:t>
            </a:r>
          </a:p>
          <a:p>
            <a:pPr marL="285750" indent="-285750">
              <a:buFont typeface="Arial" panose="020B0604020202020204" pitchFamily="34" charset="0"/>
              <a:buChar char="•"/>
            </a:pPr>
            <a:r>
              <a:rPr lang="en-US" dirty="0">
                <a:solidFill>
                  <a:schemeClr val="bg1"/>
                </a:solidFill>
              </a:rPr>
              <a:t>IF Graph is not directed, follow standard;</a:t>
            </a:r>
          </a:p>
          <a:p>
            <a:pPr marL="285750" indent="-285750">
              <a:buFont typeface="Arial" panose="020B0604020202020204" pitchFamily="34" charset="0"/>
              <a:buChar char="•"/>
            </a:pPr>
            <a:r>
              <a:rPr lang="en-US" dirty="0">
                <a:solidFill>
                  <a:schemeClr val="bg1"/>
                </a:solidFill>
              </a:rPr>
              <a:t>ELSE For directed graphs: Initialize *known pointer to contain bool values for whether path exists or not.</a:t>
            </a:r>
          </a:p>
          <a:p>
            <a:pPr marL="285750" indent="-285750">
              <a:buFont typeface="Arial" panose="020B0604020202020204" pitchFamily="34" charset="0"/>
              <a:buChar char="•"/>
            </a:pPr>
            <a:r>
              <a:rPr lang="en-US" dirty="0">
                <a:solidFill>
                  <a:schemeClr val="bg1"/>
                </a:solidFill>
              </a:rPr>
              <a:t>Find local distance for corresponding node and store in </a:t>
            </a:r>
            <a:r>
              <a:rPr lang="en-US" dirty="0" err="1">
                <a:solidFill>
                  <a:schemeClr val="bg1"/>
                </a:solidFill>
              </a:rPr>
              <a:t>loc_u</a:t>
            </a:r>
            <a:r>
              <a:rPr lang="en-US" dirty="0">
                <a:solidFill>
                  <a:schemeClr val="bg1"/>
                </a:solidFill>
              </a:rPr>
              <a:t> var.</a:t>
            </a:r>
          </a:p>
          <a:p>
            <a:pPr marL="285750" indent="-285750">
              <a:buFont typeface="Arial" panose="020B0604020202020204" pitchFamily="34" charset="0"/>
              <a:buChar char="•"/>
            </a:pPr>
            <a:r>
              <a:rPr lang="en-US" dirty="0">
                <a:solidFill>
                  <a:schemeClr val="bg1"/>
                </a:solidFill>
              </a:rPr>
              <a:t>If </a:t>
            </a:r>
            <a:r>
              <a:rPr lang="en-US" dirty="0" err="1">
                <a:solidFill>
                  <a:schemeClr val="bg1"/>
                </a:solidFill>
              </a:rPr>
              <a:t>loc_u</a:t>
            </a:r>
            <a:r>
              <a:rPr lang="en-US" dirty="0">
                <a:solidFill>
                  <a:schemeClr val="bg1"/>
                </a:solidFill>
              </a:rPr>
              <a:t> is INFINITY –</a:t>
            </a:r>
            <a:r>
              <a:rPr lang="en-IN" dirty="0">
                <a:solidFill>
                  <a:schemeClr val="bg1"/>
                </a:solidFill>
              </a:rPr>
              <a:t>&gt; </a:t>
            </a:r>
            <a:r>
              <a:rPr lang="en-IN" dirty="0" err="1">
                <a:solidFill>
                  <a:schemeClr val="bg1"/>
                </a:solidFill>
              </a:rPr>
              <a:t>MPI_Allreduce</a:t>
            </a:r>
            <a:r>
              <a:rPr lang="en-IN" dirty="0">
                <a:solidFill>
                  <a:schemeClr val="bg1"/>
                </a:solidFill>
              </a:rPr>
              <a:t> to gather back all the values and follow standard.</a:t>
            </a:r>
          </a:p>
          <a:p>
            <a:pPr marL="285750" indent="-285750">
              <a:buFont typeface="Arial" panose="020B0604020202020204" pitchFamily="34" charset="0"/>
              <a:buChar char="•"/>
            </a:pPr>
            <a:r>
              <a:rPr lang="en-IN" dirty="0">
                <a:solidFill>
                  <a:schemeClr val="bg1"/>
                </a:solidFill>
              </a:rPr>
              <a:t>If not infinity, set local and global minimum to </a:t>
            </a:r>
            <a:r>
              <a:rPr lang="en-IN" dirty="0" err="1">
                <a:solidFill>
                  <a:schemeClr val="bg1"/>
                </a:solidFill>
              </a:rPr>
              <a:t>loc_u</a:t>
            </a:r>
            <a:r>
              <a:rPr lang="en-IN" dirty="0">
                <a:solidFill>
                  <a:schemeClr val="bg1"/>
                </a:solidFill>
              </a:rPr>
              <a:t> value.</a:t>
            </a:r>
          </a:p>
          <a:p>
            <a:pPr marL="285750" indent="-285750">
              <a:buFont typeface="Arial" panose="020B0604020202020204" pitchFamily="34" charset="0"/>
              <a:buChar char="•"/>
            </a:pPr>
            <a:r>
              <a:rPr lang="en-IN" dirty="0">
                <a:solidFill>
                  <a:schemeClr val="bg1"/>
                </a:solidFill>
              </a:rPr>
              <a:t>Set known value for the corresponding node reference to 1 and move to calculate the next node’s known value.</a:t>
            </a:r>
            <a:endParaRPr lang="en-US" dirty="0">
              <a:solidFill>
                <a:schemeClr val="bg1"/>
              </a:solidFill>
            </a:endParaRPr>
          </a:p>
        </p:txBody>
      </p:sp>
    </p:spTree>
    <p:extLst>
      <p:ext uri="{BB962C8B-B14F-4D97-AF65-F5344CB8AC3E}">
        <p14:creationId xmlns:p14="http://schemas.microsoft.com/office/powerpoint/2010/main" val="2522041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6AFA83-0C55-D81E-DC64-ADBF3AB830AB}"/>
              </a:ext>
            </a:extLst>
          </p:cNvPr>
          <p:cNvSpPr txBox="1"/>
          <p:nvPr/>
        </p:nvSpPr>
        <p:spPr>
          <a:xfrm>
            <a:off x="2528048" y="1363612"/>
            <a:ext cx="7584141" cy="3785652"/>
          </a:xfrm>
          <a:prstGeom prst="rect">
            <a:avLst/>
          </a:prstGeom>
          <a:noFill/>
        </p:spPr>
        <p:txBody>
          <a:bodyPr wrap="square">
            <a:spAutoFit/>
          </a:bodyPr>
          <a:lstStyle/>
          <a:p>
            <a:r>
              <a:rPr lang="en-US" sz="2000" b="1" i="1" dirty="0">
                <a:solidFill>
                  <a:schemeClr val="bg1"/>
                </a:solidFill>
              </a:rPr>
              <a:t>READ: </a:t>
            </a:r>
            <a:r>
              <a:rPr lang="en-US" sz="2000" dirty="0">
                <a:solidFill>
                  <a:schemeClr val="bg1"/>
                </a:solidFill>
              </a:rPr>
              <a:t>Matrix in processable form</a:t>
            </a:r>
          </a:p>
          <a:p>
            <a:r>
              <a:rPr lang="en-US" sz="2000" b="1" i="1" dirty="0">
                <a:solidFill>
                  <a:schemeClr val="bg1"/>
                </a:solidFill>
              </a:rPr>
              <a:t>IF:</a:t>
            </a:r>
            <a:r>
              <a:rPr lang="en-US" sz="2000" dirty="0">
                <a:solidFill>
                  <a:schemeClr val="bg1"/>
                </a:solidFill>
              </a:rPr>
              <a:t> Graph is not directed, follow standard </a:t>
            </a:r>
            <a:r>
              <a:rPr lang="en-US" sz="2000" dirty="0" err="1">
                <a:solidFill>
                  <a:schemeClr val="bg1"/>
                </a:solidFill>
              </a:rPr>
              <a:t>djikstra</a:t>
            </a:r>
            <a:r>
              <a:rPr lang="en-US" sz="2000" dirty="0">
                <a:solidFill>
                  <a:schemeClr val="bg1"/>
                </a:solidFill>
              </a:rPr>
              <a:t> approach</a:t>
            </a:r>
          </a:p>
          <a:p>
            <a:r>
              <a:rPr lang="en-US" sz="2000" b="1" i="1" dirty="0">
                <a:solidFill>
                  <a:schemeClr val="bg1"/>
                </a:solidFill>
              </a:rPr>
              <a:t>ELSE:</a:t>
            </a:r>
            <a:r>
              <a:rPr lang="en-US" sz="2000" dirty="0">
                <a:solidFill>
                  <a:schemeClr val="bg1"/>
                </a:solidFill>
              </a:rPr>
              <a:t> bool *known initialized</a:t>
            </a:r>
          </a:p>
          <a:p>
            <a:pPr lvl="1"/>
            <a:r>
              <a:rPr lang="en-US" sz="2000" dirty="0">
                <a:solidFill>
                  <a:schemeClr val="bg1"/>
                </a:solidFill>
              </a:rPr>
              <a:t>........... </a:t>
            </a:r>
            <a:r>
              <a:rPr lang="en-US" sz="2000" dirty="0" err="1">
                <a:solidFill>
                  <a:schemeClr val="bg1"/>
                </a:solidFill>
              </a:rPr>
              <a:t>loc_u</a:t>
            </a:r>
            <a:r>
              <a:rPr lang="en-US" sz="2000" dirty="0">
                <a:solidFill>
                  <a:schemeClr val="bg1"/>
                </a:solidFill>
              </a:rPr>
              <a:t> = local-distance( </a:t>
            </a:r>
            <a:r>
              <a:rPr lang="en-US" sz="2000" dirty="0" err="1">
                <a:solidFill>
                  <a:schemeClr val="bg1"/>
                </a:solidFill>
              </a:rPr>
              <a:t>this.node</a:t>
            </a:r>
            <a:r>
              <a:rPr lang="en-US" sz="2000" dirty="0">
                <a:solidFill>
                  <a:schemeClr val="bg1"/>
                </a:solidFill>
              </a:rPr>
              <a:t>, </a:t>
            </a:r>
            <a:r>
              <a:rPr lang="en-US" sz="2000" dirty="0" err="1">
                <a:solidFill>
                  <a:schemeClr val="bg1"/>
                </a:solidFill>
              </a:rPr>
              <a:t>this.node.next</a:t>
            </a:r>
            <a:r>
              <a:rPr lang="en-US" sz="2000" dirty="0">
                <a:solidFill>
                  <a:schemeClr val="bg1"/>
                </a:solidFill>
              </a:rPr>
              <a:t> );</a:t>
            </a:r>
          </a:p>
          <a:p>
            <a:pPr lvl="1"/>
            <a:r>
              <a:rPr lang="en-IN" sz="2000" dirty="0">
                <a:solidFill>
                  <a:schemeClr val="bg1"/>
                </a:solidFill>
              </a:rPr>
              <a:t>........... </a:t>
            </a:r>
            <a:r>
              <a:rPr lang="en-IN" sz="2000" b="1" i="1" dirty="0">
                <a:solidFill>
                  <a:schemeClr val="bg1"/>
                </a:solidFill>
              </a:rPr>
              <a:t>IF:</a:t>
            </a:r>
            <a:r>
              <a:rPr lang="en-IN" sz="2000" dirty="0">
                <a:solidFill>
                  <a:schemeClr val="bg1"/>
                </a:solidFill>
              </a:rPr>
              <a:t> known[ </a:t>
            </a:r>
            <a:r>
              <a:rPr lang="en-IN" sz="2000" dirty="0" err="1">
                <a:solidFill>
                  <a:schemeClr val="bg1"/>
                </a:solidFill>
              </a:rPr>
              <a:t>this.node</a:t>
            </a:r>
            <a:r>
              <a:rPr lang="en-IN" sz="2000" dirty="0">
                <a:solidFill>
                  <a:schemeClr val="bg1"/>
                </a:solidFill>
              </a:rPr>
              <a:t> ] = 0; i.e. no directed path exists</a:t>
            </a:r>
          </a:p>
          <a:p>
            <a:pPr lvl="1"/>
            <a:r>
              <a:rPr lang="en-IN" sz="2000" dirty="0">
                <a:solidFill>
                  <a:schemeClr val="bg1"/>
                </a:solidFill>
              </a:rPr>
              <a:t>........... |....</a:t>
            </a:r>
            <a:r>
              <a:rPr lang="en-IN" sz="2000" dirty="0" err="1">
                <a:solidFill>
                  <a:schemeClr val="bg1"/>
                </a:solidFill>
              </a:rPr>
              <a:t>loc_u</a:t>
            </a:r>
            <a:r>
              <a:rPr lang="en-IN" sz="2000" dirty="0">
                <a:solidFill>
                  <a:schemeClr val="bg1"/>
                </a:solidFill>
              </a:rPr>
              <a:t> -&gt; INFINTY and </a:t>
            </a:r>
            <a:r>
              <a:rPr lang="en-IN" sz="2000" dirty="0" err="1">
                <a:solidFill>
                  <a:schemeClr val="bg1"/>
                </a:solidFill>
              </a:rPr>
              <a:t>goto</a:t>
            </a:r>
            <a:r>
              <a:rPr lang="en-IN" sz="2000" dirty="0">
                <a:solidFill>
                  <a:schemeClr val="bg1"/>
                </a:solidFill>
              </a:rPr>
              <a:t> Standard Approach with </a:t>
            </a:r>
            <a:r>
              <a:rPr lang="en-IN" sz="2000" dirty="0" err="1">
                <a:solidFill>
                  <a:schemeClr val="bg1"/>
                </a:solidFill>
              </a:rPr>
              <a:t>MPI_Allreduce</a:t>
            </a:r>
            <a:r>
              <a:rPr lang="en-IN" sz="2000" dirty="0">
                <a:solidFill>
                  <a:schemeClr val="bg1"/>
                </a:solidFill>
              </a:rPr>
              <a:t>	</a:t>
            </a:r>
          </a:p>
          <a:p>
            <a:pPr lvl="1"/>
            <a:r>
              <a:rPr lang="en-IN" sz="2000" dirty="0">
                <a:solidFill>
                  <a:schemeClr val="bg1"/>
                </a:solidFill>
              </a:rPr>
              <a:t>........... </a:t>
            </a:r>
            <a:r>
              <a:rPr lang="en-IN" sz="2000" b="1" i="1" dirty="0">
                <a:solidFill>
                  <a:schemeClr val="bg1"/>
                </a:solidFill>
              </a:rPr>
              <a:t>ELSE:</a:t>
            </a:r>
            <a:r>
              <a:rPr lang="en-IN" sz="2000" dirty="0">
                <a:solidFill>
                  <a:schemeClr val="bg1"/>
                </a:solidFill>
              </a:rPr>
              <a:t> </a:t>
            </a:r>
            <a:r>
              <a:rPr lang="en-IN" sz="2000" dirty="0" err="1">
                <a:solidFill>
                  <a:schemeClr val="bg1"/>
                </a:solidFill>
              </a:rPr>
              <a:t>local_dist</a:t>
            </a:r>
            <a:r>
              <a:rPr lang="en-IN" sz="2000" dirty="0">
                <a:solidFill>
                  <a:schemeClr val="bg1"/>
                </a:solidFill>
              </a:rPr>
              <a:t> = </a:t>
            </a:r>
            <a:r>
              <a:rPr lang="en-IN" sz="2000" dirty="0" err="1">
                <a:solidFill>
                  <a:schemeClr val="bg1"/>
                </a:solidFill>
              </a:rPr>
              <a:t>loc_u</a:t>
            </a:r>
            <a:r>
              <a:rPr lang="en-IN" sz="2000" dirty="0">
                <a:solidFill>
                  <a:schemeClr val="bg1"/>
                </a:solidFill>
              </a:rPr>
              <a:t> &amp;&amp; </a:t>
            </a:r>
            <a:r>
              <a:rPr lang="en-IN" sz="2000" dirty="0" err="1">
                <a:solidFill>
                  <a:schemeClr val="bg1"/>
                </a:solidFill>
              </a:rPr>
              <a:t>global_dist</a:t>
            </a:r>
            <a:r>
              <a:rPr lang="en-IN" sz="2000" dirty="0">
                <a:solidFill>
                  <a:schemeClr val="bg1"/>
                </a:solidFill>
              </a:rPr>
              <a:t> = </a:t>
            </a:r>
            <a:r>
              <a:rPr lang="en-IN" sz="2000" dirty="0" err="1">
                <a:solidFill>
                  <a:schemeClr val="bg1"/>
                </a:solidFill>
              </a:rPr>
              <a:t>loc_u</a:t>
            </a:r>
            <a:endParaRPr lang="en-IN" sz="2000" dirty="0">
              <a:solidFill>
                <a:schemeClr val="bg1"/>
              </a:solidFill>
            </a:endParaRPr>
          </a:p>
          <a:p>
            <a:pPr lvl="1"/>
            <a:r>
              <a:rPr lang="en-IN" sz="2000" dirty="0">
                <a:solidFill>
                  <a:schemeClr val="bg1"/>
                </a:solidFill>
              </a:rPr>
              <a:t>........... known[ </a:t>
            </a:r>
            <a:r>
              <a:rPr lang="en-IN" sz="2000" dirty="0" err="1">
                <a:solidFill>
                  <a:schemeClr val="bg1"/>
                </a:solidFill>
              </a:rPr>
              <a:t>this.node</a:t>
            </a:r>
            <a:r>
              <a:rPr lang="en-IN" sz="2000" dirty="0">
                <a:solidFill>
                  <a:schemeClr val="bg1"/>
                </a:solidFill>
              </a:rPr>
              <a:t> ] = 1</a:t>
            </a:r>
          </a:p>
          <a:p>
            <a:pPr lvl="1"/>
            <a:r>
              <a:rPr lang="en-IN" sz="2000" dirty="0">
                <a:solidFill>
                  <a:schemeClr val="bg1"/>
                </a:solidFill>
              </a:rPr>
              <a:t>........... node = </a:t>
            </a:r>
            <a:r>
              <a:rPr lang="en-IN" sz="2000" dirty="0" err="1">
                <a:solidFill>
                  <a:schemeClr val="bg1"/>
                </a:solidFill>
              </a:rPr>
              <a:t>this.node.next</a:t>
            </a:r>
            <a:endParaRPr lang="en-IN" sz="2000" dirty="0">
              <a:solidFill>
                <a:schemeClr val="bg1"/>
              </a:solidFill>
            </a:endParaRPr>
          </a:p>
          <a:p>
            <a:pPr lvl="1"/>
            <a:r>
              <a:rPr lang="en-IN" sz="2000" dirty="0">
                <a:solidFill>
                  <a:schemeClr val="bg1"/>
                </a:solidFill>
              </a:rPr>
              <a:t>........... </a:t>
            </a:r>
            <a:r>
              <a:rPr lang="en-IN" sz="2000" dirty="0" err="1">
                <a:solidFill>
                  <a:schemeClr val="bg1"/>
                </a:solidFill>
              </a:rPr>
              <a:t>djikstra</a:t>
            </a:r>
            <a:r>
              <a:rPr lang="en-IN" sz="2000" dirty="0">
                <a:solidFill>
                  <a:schemeClr val="bg1"/>
                </a:solidFill>
              </a:rPr>
              <a:t>( node );</a:t>
            </a:r>
          </a:p>
        </p:txBody>
      </p:sp>
    </p:spTree>
    <p:extLst>
      <p:ext uri="{BB962C8B-B14F-4D97-AF65-F5344CB8AC3E}">
        <p14:creationId xmlns:p14="http://schemas.microsoft.com/office/powerpoint/2010/main" val="2754003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FF0B-02CA-0CA8-5AF6-914343679C16}"/>
              </a:ext>
            </a:extLst>
          </p:cNvPr>
          <p:cNvSpPr>
            <a:spLocks noGrp="1"/>
          </p:cNvSpPr>
          <p:nvPr>
            <p:ph type="title"/>
          </p:nvPr>
        </p:nvSpPr>
        <p:spPr/>
        <p:txBody>
          <a:bodyPr>
            <a:normAutofit/>
          </a:bodyPr>
          <a:lstStyle/>
          <a:p>
            <a:r>
              <a:rPr lang="en-IN" sz="3200" dirty="0">
                <a:solidFill>
                  <a:srgbClr val="FF0000"/>
                </a:solidFill>
              </a:rPr>
              <a:t> FLOWCHART</a:t>
            </a:r>
          </a:p>
        </p:txBody>
      </p:sp>
      <p:pic>
        <p:nvPicPr>
          <p:cNvPr id="6" name="Content Placeholder 3">
            <a:extLst>
              <a:ext uri="{FF2B5EF4-FFF2-40B4-BE49-F238E27FC236}">
                <a16:creationId xmlns:a16="http://schemas.microsoft.com/office/drawing/2014/main" id="{739557DA-7E1B-F571-4E36-11CE0B4538EF}"/>
              </a:ext>
            </a:extLst>
          </p:cNvPr>
          <p:cNvPicPr>
            <a:picLocks noChangeAspect="1"/>
          </p:cNvPicPr>
          <p:nvPr/>
        </p:nvPicPr>
        <p:blipFill>
          <a:blip r:embed="rId2"/>
          <a:stretch>
            <a:fillRect/>
          </a:stretch>
        </p:blipFill>
        <p:spPr>
          <a:xfrm>
            <a:off x="3053327" y="1310922"/>
            <a:ext cx="5301778" cy="5088234"/>
          </a:xfrm>
          <a:prstGeom prst="rect">
            <a:avLst/>
          </a:prstGeom>
        </p:spPr>
      </p:pic>
    </p:spTree>
    <p:extLst>
      <p:ext uri="{BB962C8B-B14F-4D97-AF65-F5344CB8AC3E}">
        <p14:creationId xmlns:p14="http://schemas.microsoft.com/office/powerpoint/2010/main" val="1509003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90C3-9B13-9ECA-1032-7314AD26B85A}"/>
              </a:ext>
            </a:extLst>
          </p:cNvPr>
          <p:cNvSpPr>
            <a:spLocks noGrp="1"/>
          </p:cNvSpPr>
          <p:nvPr>
            <p:ph type="title"/>
          </p:nvPr>
        </p:nvSpPr>
        <p:spPr/>
        <p:txBody>
          <a:bodyPr>
            <a:normAutofit/>
          </a:bodyPr>
          <a:lstStyle/>
          <a:p>
            <a:r>
              <a:rPr lang="en-IN" sz="3200" dirty="0">
                <a:solidFill>
                  <a:srgbClr val="FF0000"/>
                </a:solidFill>
              </a:rPr>
              <a:t>CODE</a:t>
            </a:r>
          </a:p>
        </p:txBody>
      </p:sp>
      <p:pic>
        <p:nvPicPr>
          <p:cNvPr id="4" name="Content Placeholder 6">
            <a:extLst>
              <a:ext uri="{FF2B5EF4-FFF2-40B4-BE49-F238E27FC236}">
                <a16:creationId xmlns:a16="http://schemas.microsoft.com/office/drawing/2014/main" id="{0EF33F53-B892-E60C-7321-3DC639CC8000}"/>
              </a:ext>
            </a:extLst>
          </p:cNvPr>
          <p:cNvPicPr>
            <a:picLocks noGrp="1" noChangeAspect="1"/>
          </p:cNvPicPr>
          <p:nvPr>
            <p:ph idx="1"/>
          </p:nvPr>
        </p:nvPicPr>
        <p:blipFill rotWithShape="1">
          <a:blip r:embed="rId2"/>
          <a:srcRect t="6865"/>
          <a:stretch/>
        </p:blipFill>
        <p:spPr>
          <a:xfrm>
            <a:off x="515938" y="1622612"/>
            <a:ext cx="10679112" cy="4755444"/>
          </a:xfrm>
        </p:spPr>
      </p:pic>
    </p:spTree>
    <p:extLst>
      <p:ext uri="{BB962C8B-B14F-4D97-AF65-F5344CB8AC3E}">
        <p14:creationId xmlns:p14="http://schemas.microsoft.com/office/powerpoint/2010/main" val="3697628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B2722AB-89FC-BC3A-27C5-7D629919821C}"/>
              </a:ext>
            </a:extLst>
          </p:cNvPr>
          <p:cNvPicPr>
            <a:picLocks noGrp="1" noChangeAspect="1"/>
          </p:cNvPicPr>
          <p:nvPr>
            <p:ph idx="1"/>
          </p:nvPr>
        </p:nvPicPr>
        <p:blipFill rotWithShape="1">
          <a:blip r:embed="rId2"/>
          <a:srcRect t="5460"/>
          <a:stretch/>
        </p:blipFill>
        <p:spPr>
          <a:xfrm>
            <a:off x="515938" y="1550894"/>
            <a:ext cx="10679112" cy="4827162"/>
          </a:xfrm>
          <a:prstGeom prst="rect">
            <a:avLst/>
          </a:prstGeom>
        </p:spPr>
      </p:pic>
    </p:spTree>
    <p:extLst>
      <p:ext uri="{BB962C8B-B14F-4D97-AF65-F5344CB8AC3E}">
        <p14:creationId xmlns:p14="http://schemas.microsoft.com/office/powerpoint/2010/main" val="3762066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D059863-685D-4A91-3D4A-C727E8438AFE}"/>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76ED0BDD-1368-7982-5F80-2723D3EE6097}"/>
              </a:ext>
            </a:extLst>
          </p:cNvPr>
          <p:cNvPicPr>
            <a:picLocks noChangeAspect="1"/>
          </p:cNvPicPr>
          <p:nvPr/>
        </p:nvPicPr>
        <p:blipFill rotWithShape="1">
          <a:blip r:embed="rId2"/>
          <a:srcRect t="3260"/>
          <a:stretch/>
        </p:blipFill>
        <p:spPr>
          <a:xfrm>
            <a:off x="292756" y="1268760"/>
            <a:ext cx="11731993" cy="5426517"/>
          </a:xfrm>
          <a:prstGeom prst="rect">
            <a:avLst/>
          </a:prstGeom>
        </p:spPr>
      </p:pic>
    </p:spTree>
    <p:extLst>
      <p:ext uri="{BB962C8B-B14F-4D97-AF65-F5344CB8AC3E}">
        <p14:creationId xmlns:p14="http://schemas.microsoft.com/office/powerpoint/2010/main" val="1492758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9F2D0278-91A4-D902-6208-AC5A395848C3}"/>
              </a:ext>
            </a:extLst>
          </p:cNvPr>
          <p:cNvPicPr>
            <a:picLocks noGrp="1" noChangeAspect="1"/>
          </p:cNvPicPr>
          <p:nvPr>
            <p:ph idx="1"/>
          </p:nvPr>
        </p:nvPicPr>
        <p:blipFill rotWithShape="1">
          <a:blip r:embed="rId2"/>
          <a:srcRect t="5987"/>
          <a:stretch/>
        </p:blipFill>
        <p:spPr>
          <a:xfrm>
            <a:off x="515938" y="1577788"/>
            <a:ext cx="10679112" cy="4800268"/>
          </a:xfrm>
          <a:prstGeom prst="rect">
            <a:avLst/>
          </a:prstGeom>
        </p:spPr>
      </p:pic>
    </p:spTree>
    <p:extLst>
      <p:ext uri="{BB962C8B-B14F-4D97-AF65-F5344CB8AC3E}">
        <p14:creationId xmlns:p14="http://schemas.microsoft.com/office/powerpoint/2010/main" val="236204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7D4E61-F3B7-03E3-8DC6-2818F62E99C8}"/>
              </a:ext>
            </a:extLst>
          </p:cNvPr>
          <p:cNvPicPr>
            <a:picLocks noGrp="1" noChangeAspect="1"/>
          </p:cNvPicPr>
          <p:nvPr>
            <p:ph idx="1"/>
          </p:nvPr>
        </p:nvPicPr>
        <p:blipFill rotWithShape="1">
          <a:blip r:embed="rId2"/>
          <a:srcRect t="6865"/>
          <a:stretch/>
        </p:blipFill>
        <p:spPr>
          <a:xfrm>
            <a:off x="515938" y="1622612"/>
            <a:ext cx="10679112" cy="4755444"/>
          </a:xfrm>
          <a:prstGeom prst="rect">
            <a:avLst/>
          </a:prstGeom>
        </p:spPr>
      </p:pic>
    </p:spTree>
    <p:extLst>
      <p:ext uri="{BB962C8B-B14F-4D97-AF65-F5344CB8AC3E}">
        <p14:creationId xmlns:p14="http://schemas.microsoft.com/office/powerpoint/2010/main" val="3640992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D1B9B45-F7F7-2131-7CE4-E3DDD34B331E}"/>
              </a:ext>
            </a:extLst>
          </p:cNvPr>
          <p:cNvPicPr>
            <a:picLocks noGrp="1" noChangeAspect="1"/>
          </p:cNvPicPr>
          <p:nvPr>
            <p:ph idx="1"/>
          </p:nvPr>
        </p:nvPicPr>
        <p:blipFill rotWithShape="1">
          <a:blip r:embed="rId2"/>
          <a:srcRect t="5811"/>
          <a:stretch/>
        </p:blipFill>
        <p:spPr>
          <a:xfrm>
            <a:off x="515938" y="1568824"/>
            <a:ext cx="10679112" cy="4809232"/>
          </a:xfrm>
          <a:prstGeom prst="rect">
            <a:avLst/>
          </a:prstGeom>
        </p:spPr>
      </p:pic>
    </p:spTree>
    <p:extLst>
      <p:ext uri="{BB962C8B-B14F-4D97-AF65-F5344CB8AC3E}">
        <p14:creationId xmlns:p14="http://schemas.microsoft.com/office/powerpoint/2010/main" val="3047709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8C6E7D5-D94D-97D7-0728-7ED4E7F38F71}"/>
              </a:ext>
            </a:extLst>
          </p:cNvPr>
          <p:cNvPicPr>
            <a:picLocks noGrp="1" noChangeAspect="1"/>
          </p:cNvPicPr>
          <p:nvPr>
            <p:ph idx="1"/>
          </p:nvPr>
        </p:nvPicPr>
        <p:blipFill rotWithShape="1">
          <a:blip r:embed="rId2"/>
          <a:srcRect t="5987"/>
          <a:stretch/>
        </p:blipFill>
        <p:spPr>
          <a:xfrm>
            <a:off x="515938" y="1577788"/>
            <a:ext cx="10679112" cy="4800268"/>
          </a:xfrm>
          <a:prstGeom prst="rect">
            <a:avLst/>
          </a:prstGeom>
        </p:spPr>
      </p:pic>
    </p:spTree>
    <p:extLst>
      <p:ext uri="{BB962C8B-B14F-4D97-AF65-F5344CB8AC3E}">
        <p14:creationId xmlns:p14="http://schemas.microsoft.com/office/powerpoint/2010/main" val="371362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255588-1E5E-658B-A2D2-A456E688209D}"/>
              </a:ext>
            </a:extLst>
          </p:cNvPr>
          <p:cNvSpPr txBox="1"/>
          <p:nvPr/>
        </p:nvSpPr>
        <p:spPr>
          <a:xfrm>
            <a:off x="4295800" y="1556793"/>
            <a:ext cx="4572000" cy="646331"/>
          </a:xfrm>
          <a:prstGeom prst="rect">
            <a:avLst/>
          </a:prstGeom>
          <a:noFill/>
        </p:spPr>
        <p:txBody>
          <a:bodyPr wrap="square">
            <a:spAutoFit/>
          </a:bodyPr>
          <a:lstStyle/>
          <a:p>
            <a:r>
              <a:rPr lang="en-IN" sz="3600" b="1" dirty="0">
                <a:solidFill>
                  <a:srgbClr val="FF0000"/>
                </a:solidFill>
              </a:rPr>
              <a:t>INTRODUCTION</a:t>
            </a:r>
          </a:p>
        </p:txBody>
      </p:sp>
      <p:sp>
        <p:nvSpPr>
          <p:cNvPr id="6" name="TextBox 5">
            <a:extLst>
              <a:ext uri="{FF2B5EF4-FFF2-40B4-BE49-F238E27FC236}">
                <a16:creationId xmlns:a16="http://schemas.microsoft.com/office/drawing/2014/main" id="{2F0027F3-0ECC-9B37-AA68-9DAAE3CB9C7A}"/>
              </a:ext>
            </a:extLst>
          </p:cNvPr>
          <p:cNvSpPr txBox="1"/>
          <p:nvPr/>
        </p:nvSpPr>
        <p:spPr>
          <a:xfrm>
            <a:off x="2279576" y="1988841"/>
            <a:ext cx="7776864" cy="2554545"/>
          </a:xfrm>
          <a:prstGeom prst="rect">
            <a:avLst/>
          </a:prstGeom>
          <a:noFill/>
        </p:spPr>
        <p:txBody>
          <a:bodyPr wrap="square">
            <a:spAutoFit/>
          </a:bodyPr>
          <a:lstStyle/>
          <a:p>
            <a:endParaRPr lang="en-US" sz="2000" dirty="0">
              <a:solidFill>
                <a:schemeClr val="bg1"/>
              </a:solidFill>
              <a:latin typeface="Calibri" panose="020F0502020204030204" pitchFamily="34" charset="0"/>
              <a:cs typeface="Calibri" panose="020F0502020204030204" pitchFamily="34" charset="0"/>
            </a:endParaRPr>
          </a:p>
          <a:p>
            <a:pPr marL="201168" lvl="1"/>
            <a:r>
              <a:rPr lang="en-US" sz="2000" dirty="0">
                <a:solidFill>
                  <a:schemeClr val="bg1"/>
                </a:solidFill>
                <a:latin typeface="Calibri" panose="020F0502020204030204" pitchFamily="34" charset="0"/>
                <a:cs typeface="Calibri" panose="020F0502020204030204" pitchFamily="34" charset="0"/>
              </a:rPr>
              <a:t>Dijkstra's Algorithm is used to overcome the problem of finding shortest path. The main objective of this algorithm is to find shortest path between two points or nodes in any network with minimum cost implementation. Dijkstra algorithm overcomes the drawbacks of Floyd </a:t>
            </a:r>
            <a:r>
              <a:rPr lang="en-US" sz="2000" dirty="0" err="1">
                <a:solidFill>
                  <a:schemeClr val="bg1"/>
                </a:solidFill>
                <a:latin typeface="Calibri" panose="020F0502020204030204" pitchFamily="34" charset="0"/>
                <a:cs typeface="Calibri" panose="020F0502020204030204" pitchFamily="34" charset="0"/>
              </a:rPr>
              <a:t>Warshall</a:t>
            </a:r>
            <a:r>
              <a:rPr lang="en-US" sz="2000" dirty="0">
                <a:solidFill>
                  <a:schemeClr val="bg1"/>
                </a:solidFill>
                <a:latin typeface="Calibri" panose="020F0502020204030204" pitchFamily="34" charset="0"/>
                <a:cs typeface="Calibri" panose="020F0502020204030204" pitchFamily="34" charset="0"/>
              </a:rPr>
              <a:t> Algorithm as well as Bellman Ford Algorithm but it can be improvised if we implement it parallelly. Hence, in this project we will try to improvise the algorithm using parallel computing.</a:t>
            </a:r>
            <a:endParaRPr lang="en-IN" sz="2000" dirty="0">
              <a:solidFill>
                <a:schemeClr val="bg1"/>
              </a:solidFill>
            </a:endParaRPr>
          </a:p>
        </p:txBody>
      </p:sp>
    </p:spTree>
    <p:extLst>
      <p:ext uri="{BB962C8B-B14F-4D97-AF65-F5344CB8AC3E}">
        <p14:creationId xmlns:p14="http://schemas.microsoft.com/office/powerpoint/2010/main" val="2811761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9AF1D1D-15BD-B2C0-DDD3-2D008870C0BD}"/>
              </a:ext>
            </a:extLst>
          </p:cNvPr>
          <p:cNvPicPr>
            <a:picLocks noGrp="1" noChangeAspect="1"/>
          </p:cNvPicPr>
          <p:nvPr>
            <p:ph idx="1"/>
          </p:nvPr>
        </p:nvPicPr>
        <p:blipFill rotWithShape="1">
          <a:blip r:embed="rId2"/>
          <a:srcRect t="6865"/>
          <a:stretch/>
        </p:blipFill>
        <p:spPr>
          <a:xfrm>
            <a:off x="515938" y="1622612"/>
            <a:ext cx="10679112" cy="4755444"/>
          </a:xfrm>
          <a:prstGeom prst="rect">
            <a:avLst/>
          </a:prstGeom>
        </p:spPr>
      </p:pic>
    </p:spTree>
    <p:extLst>
      <p:ext uri="{BB962C8B-B14F-4D97-AF65-F5344CB8AC3E}">
        <p14:creationId xmlns:p14="http://schemas.microsoft.com/office/powerpoint/2010/main" val="668401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C4FC21F-C32F-A083-163E-F917EADC3CA1}"/>
              </a:ext>
            </a:extLst>
          </p:cNvPr>
          <p:cNvPicPr>
            <a:picLocks noGrp="1" noChangeAspect="1"/>
          </p:cNvPicPr>
          <p:nvPr>
            <p:ph idx="1"/>
          </p:nvPr>
        </p:nvPicPr>
        <p:blipFill rotWithShape="1">
          <a:blip r:embed="rId2"/>
          <a:srcRect t="7040"/>
          <a:stretch/>
        </p:blipFill>
        <p:spPr>
          <a:xfrm>
            <a:off x="515938" y="1631576"/>
            <a:ext cx="10679112" cy="4746480"/>
          </a:xfrm>
          <a:prstGeom prst="rect">
            <a:avLst/>
          </a:prstGeom>
        </p:spPr>
      </p:pic>
    </p:spTree>
    <p:extLst>
      <p:ext uri="{BB962C8B-B14F-4D97-AF65-F5344CB8AC3E}">
        <p14:creationId xmlns:p14="http://schemas.microsoft.com/office/powerpoint/2010/main" val="27444709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AC38-15A7-ECAC-DF9E-B8A6D3B42C3C}"/>
              </a:ext>
            </a:extLst>
          </p:cNvPr>
          <p:cNvSpPr>
            <a:spLocks noGrp="1"/>
          </p:cNvSpPr>
          <p:nvPr>
            <p:ph type="title"/>
          </p:nvPr>
        </p:nvSpPr>
        <p:spPr/>
        <p:txBody>
          <a:bodyPr>
            <a:normAutofit/>
          </a:bodyPr>
          <a:lstStyle/>
          <a:p>
            <a:r>
              <a:rPr lang="en-IN" sz="3200" dirty="0">
                <a:solidFill>
                  <a:srgbClr val="FF0000"/>
                </a:solidFill>
              </a:rPr>
              <a:t>OUTPUT</a:t>
            </a:r>
          </a:p>
        </p:txBody>
      </p:sp>
      <p:pic>
        <p:nvPicPr>
          <p:cNvPr id="4" name="Content Placeholder 4">
            <a:extLst>
              <a:ext uri="{FF2B5EF4-FFF2-40B4-BE49-F238E27FC236}">
                <a16:creationId xmlns:a16="http://schemas.microsoft.com/office/drawing/2014/main" id="{D837E062-25B4-67FC-F9A7-5B90D6AC440F}"/>
              </a:ext>
            </a:extLst>
          </p:cNvPr>
          <p:cNvPicPr>
            <a:picLocks noGrp="1" noChangeAspect="1"/>
          </p:cNvPicPr>
          <p:nvPr>
            <p:ph idx="1"/>
          </p:nvPr>
        </p:nvPicPr>
        <p:blipFill rotWithShape="1">
          <a:blip r:embed="rId2"/>
          <a:srcRect t="7090"/>
          <a:stretch/>
        </p:blipFill>
        <p:spPr>
          <a:xfrm>
            <a:off x="527381" y="1837765"/>
            <a:ext cx="5394265" cy="3818966"/>
          </a:xfrm>
        </p:spPr>
      </p:pic>
      <p:pic>
        <p:nvPicPr>
          <p:cNvPr id="5" name="Content Placeholder 3">
            <a:extLst>
              <a:ext uri="{FF2B5EF4-FFF2-40B4-BE49-F238E27FC236}">
                <a16:creationId xmlns:a16="http://schemas.microsoft.com/office/drawing/2014/main" id="{6B9B2389-CA82-969F-0768-FEB6B42D9B9C}"/>
              </a:ext>
            </a:extLst>
          </p:cNvPr>
          <p:cNvPicPr>
            <a:picLocks noChangeAspect="1"/>
          </p:cNvPicPr>
          <p:nvPr/>
        </p:nvPicPr>
        <p:blipFill rotWithShape="1">
          <a:blip r:embed="rId3"/>
          <a:srcRect t="7090"/>
          <a:stretch/>
        </p:blipFill>
        <p:spPr>
          <a:xfrm>
            <a:off x="6270356" y="1837763"/>
            <a:ext cx="5394266" cy="3818967"/>
          </a:xfrm>
          <a:prstGeom prst="rect">
            <a:avLst/>
          </a:prstGeom>
        </p:spPr>
      </p:pic>
    </p:spTree>
    <p:extLst>
      <p:ext uri="{BB962C8B-B14F-4D97-AF65-F5344CB8AC3E}">
        <p14:creationId xmlns:p14="http://schemas.microsoft.com/office/powerpoint/2010/main" val="725999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87FDDD-996E-73E6-22FD-7BF71190512A}"/>
              </a:ext>
            </a:extLst>
          </p:cNvPr>
          <p:cNvSpPr txBox="1"/>
          <p:nvPr/>
        </p:nvSpPr>
        <p:spPr>
          <a:xfrm>
            <a:off x="2339789" y="1653098"/>
            <a:ext cx="8388722" cy="523220"/>
          </a:xfrm>
          <a:prstGeom prst="rect">
            <a:avLst/>
          </a:prstGeom>
          <a:noFill/>
        </p:spPr>
        <p:txBody>
          <a:bodyPr wrap="square">
            <a:spAutoFit/>
          </a:bodyPr>
          <a:lstStyle/>
          <a:p>
            <a:r>
              <a:rPr lang="en-IN" sz="2800" b="1" dirty="0">
                <a:solidFill>
                  <a:srgbClr val="FF0000"/>
                </a:solidFill>
              </a:rPr>
              <a:t>PARALLEL FLOYD WARSHALL (Future works)</a:t>
            </a:r>
          </a:p>
        </p:txBody>
      </p:sp>
      <p:sp>
        <p:nvSpPr>
          <p:cNvPr id="4" name="TextBox 3">
            <a:extLst>
              <a:ext uri="{FF2B5EF4-FFF2-40B4-BE49-F238E27FC236}">
                <a16:creationId xmlns:a16="http://schemas.microsoft.com/office/drawing/2014/main" id="{6A776CD9-3EFD-D033-714B-C433E5A6F003}"/>
              </a:ext>
            </a:extLst>
          </p:cNvPr>
          <p:cNvSpPr txBox="1"/>
          <p:nvPr/>
        </p:nvSpPr>
        <p:spPr>
          <a:xfrm>
            <a:off x="2339788" y="2274838"/>
            <a:ext cx="8388723" cy="2308324"/>
          </a:xfrm>
          <a:prstGeom prst="rect">
            <a:avLst/>
          </a:prstGeom>
          <a:noFill/>
        </p:spPr>
        <p:txBody>
          <a:bodyPr wrap="square">
            <a:spAutoFit/>
          </a:bodyPr>
          <a:lstStyle/>
          <a:p>
            <a:r>
              <a:rPr lang="en-GB" sz="1800" dirty="0">
                <a:solidFill>
                  <a:schemeClr val="bg1"/>
                </a:solidFill>
                <a:latin typeface="+mn-lt"/>
              </a:rPr>
              <a:t>It’s easy to notice that the nested </a:t>
            </a:r>
            <a:r>
              <a:rPr lang="en-GB" sz="1800" dirty="0" err="1">
                <a:solidFill>
                  <a:schemeClr val="bg1"/>
                </a:solidFill>
                <a:latin typeface="+mn-lt"/>
              </a:rPr>
              <a:t>i</a:t>
            </a:r>
            <a:r>
              <a:rPr lang="en-GB" sz="1800" dirty="0">
                <a:solidFill>
                  <a:schemeClr val="bg1"/>
                </a:solidFill>
                <a:latin typeface="+mn-lt"/>
              </a:rPr>
              <a:t> and j for-loops in Floyd </a:t>
            </a:r>
            <a:r>
              <a:rPr lang="en-GB" sz="1800" dirty="0" err="1">
                <a:solidFill>
                  <a:schemeClr val="bg1"/>
                </a:solidFill>
                <a:latin typeface="+mn-lt"/>
              </a:rPr>
              <a:t>warshallcan</a:t>
            </a:r>
            <a:r>
              <a:rPr lang="en-GB" sz="1800" dirty="0">
                <a:solidFill>
                  <a:schemeClr val="bg1"/>
                </a:solidFill>
                <a:latin typeface="+mn-lt"/>
              </a:rPr>
              <a:t> be </a:t>
            </a:r>
            <a:r>
              <a:rPr lang="en-GB" sz="1800" dirty="0" err="1">
                <a:solidFill>
                  <a:schemeClr val="bg1"/>
                </a:solidFill>
                <a:latin typeface="+mn-lt"/>
              </a:rPr>
              <a:t>parallizable</a:t>
            </a:r>
            <a:r>
              <a:rPr lang="en-GB" sz="1800" dirty="0">
                <a:solidFill>
                  <a:schemeClr val="bg1"/>
                </a:solidFill>
                <a:latin typeface="+mn-lt"/>
              </a:rPr>
              <a:t>, but one of the intermediate edges for a process could be the edge under analysis for another process. For example  process P 1 is writing in a cell while process P 2 is reading from the same cell, leading to a unpredictable final result if P 1 ’s writing comes before or after P 2 ’s reading. It seems that enabling </a:t>
            </a:r>
            <a:r>
              <a:rPr lang="en-GB" sz="1800" dirty="0" err="1">
                <a:solidFill>
                  <a:schemeClr val="bg1"/>
                </a:solidFill>
                <a:latin typeface="+mn-lt"/>
              </a:rPr>
              <a:t>paralltion</a:t>
            </a:r>
            <a:r>
              <a:rPr lang="en-GB" sz="1800" dirty="0">
                <a:solidFill>
                  <a:schemeClr val="bg1"/>
                </a:solidFill>
                <a:latin typeface="+mn-lt"/>
              </a:rPr>
              <a:t> requires some sort of blocking mechanism between processes,  like a semaphore, but we prove that no data race can occur as in the previous example as far as the value of k is shared between process.</a:t>
            </a:r>
            <a:endParaRPr lang="en-IN" sz="1800" dirty="0">
              <a:solidFill>
                <a:schemeClr val="bg1"/>
              </a:solidFill>
            </a:endParaRPr>
          </a:p>
        </p:txBody>
      </p:sp>
      <p:sp>
        <p:nvSpPr>
          <p:cNvPr id="7" name="TextBox 6">
            <a:extLst>
              <a:ext uri="{FF2B5EF4-FFF2-40B4-BE49-F238E27FC236}">
                <a16:creationId xmlns:a16="http://schemas.microsoft.com/office/drawing/2014/main" id="{0640070E-3BBB-0D62-70DA-B99C5EE8DD1D}"/>
              </a:ext>
            </a:extLst>
          </p:cNvPr>
          <p:cNvSpPr txBox="1"/>
          <p:nvPr/>
        </p:nvSpPr>
        <p:spPr>
          <a:xfrm>
            <a:off x="2339788" y="4961983"/>
            <a:ext cx="7888941" cy="646331"/>
          </a:xfrm>
          <a:prstGeom prst="rect">
            <a:avLst/>
          </a:prstGeom>
          <a:noFill/>
        </p:spPr>
        <p:txBody>
          <a:bodyPr wrap="square">
            <a:spAutoFit/>
          </a:bodyPr>
          <a:lstStyle/>
          <a:p>
            <a:r>
              <a:rPr lang="en-IN" b="1" dirty="0">
                <a:solidFill>
                  <a:schemeClr val="bg1"/>
                </a:solidFill>
              </a:rPr>
              <a:t>*As this is a future work, I will update the code and output section when completed at the earliest. *</a:t>
            </a:r>
          </a:p>
        </p:txBody>
      </p:sp>
    </p:spTree>
    <p:extLst>
      <p:ext uri="{BB962C8B-B14F-4D97-AF65-F5344CB8AC3E}">
        <p14:creationId xmlns:p14="http://schemas.microsoft.com/office/powerpoint/2010/main" val="17203343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C9AD-FDFA-DE01-8A31-517BD8BF05FE}"/>
              </a:ext>
            </a:extLst>
          </p:cNvPr>
          <p:cNvSpPr>
            <a:spLocks noGrp="1"/>
          </p:cNvSpPr>
          <p:nvPr>
            <p:ph type="ctrTitle"/>
          </p:nvPr>
        </p:nvSpPr>
        <p:spPr>
          <a:xfrm>
            <a:off x="-2267188" y="808630"/>
            <a:ext cx="9614859" cy="1321940"/>
          </a:xfrm>
        </p:spPr>
        <p:txBody>
          <a:bodyPr/>
          <a:lstStyle/>
          <a:p>
            <a:r>
              <a:rPr lang="en-IN" sz="4800" dirty="0">
                <a:solidFill>
                  <a:srgbClr val="FF0000"/>
                </a:solidFill>
              </a:rPr>
              <a:t>ALGORITHM</a:t>
            </a:r>
          </a:p>
        </p:txBody>
      </p:sp>
      <p:pic>
        <p:nvPicPr>
          <p:cNvPr id="4" name="Picture 3">
            <a:extLst>
              <a:ext uri="{FF2B5EF4-FFF2-40B4-BE49-F238E27FC236}">
                <a16:creationId xmlns:a16="http://schemas.microsoft.com/office/drawing/2014/main" id="{520266C1-A087-4A36-FB85-85E57405B001}"/>
              </a:ext>
            </a:extLst>
          </p:cNvPr>
          <p:cNvPicPr>
            <a:picLocks noChangeAspect="1"/>
          </p:cNvPicPr>
          <p:nvPr/>
        </p:nvPicPr>
        <p:blipFill>
          <a:blip r:embed="rId2"/>
          <a:stretch>
            <a:fillRect/>
          </a:stretch>
        </p:blipFill>
        <p:spPr>
          <a:xfrm>
            <a:off x="2737586" y="1703363"/>
            <a:ext cx="6136744" cy="4025083"/>
          </a:xfrm>
          <a:prstGeom prst="rect">
            <a:avLst/>
          </a:prstGeom>
        </p:spPr>
      </p:pic>
    </p:spTree>
    <p:extLst>
      <p:ext uri="{BB962C8B-B14F-4D97-AF65-F5344CB8AC3E}">
        <p14:creationId xmlns:p14="http://schemas.microsoft.com/office/powerpoint/2010/main" val="38543773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3206715" y="1174687"/>
            <a:ext cx="5510708" cy="1321940"/>
          </a:xfrm>
        </p:spPr>
        <p:txBody>
          <a:bodyPr/>
          <a:lstStyle/>
          <a:p>
            <a:pPr algn="ctr"/>
            <a:r>
              <a:rPr lang="en-IN" altLang="ko-KR" sz="4000" dirty="0">
                <a:solidFill>
                  <a:srgbClr val="FF0000"/>
                </a:solidFill>
              </a:rPr>
              <a:t>CONCLUSION</a:t>
            </a:r>
            <a:endParaRPr lang="ko-KR" altLang="en-US" sz="4000" dirty="0">
              <a:solidFill>
                <a:srgbClr val="FF0000"/>
              </a:solidFill>
            </a:endParaRPr>
          </a:p>
        </p:txBody>
      </p:sp>
      <p:sp>
        <p:nvSpPr>
          <p:cNvPr id="3" name="TextBox 2">
            <a:extLst>
              <a:ext uri="{FF2B5EF4-FFF2-40B4-BE49-F238E27FC236}">
                <a16:creationId xmlns:a16="http://schemas.microsoft.com/office/drawing/2014/main" id="{C720EF92-23FA-BE8D-9240-98DFDF2F77BA}"/>
              </a:ext>
            </a:extLst>
          </p:cNvPr>
          <p:cNvSpPr txBox="1"/>
          <p:nvPr/>
        </p:nvSpPr>
        <p:spPr>
          <a:xfrm>
            <a:off x="2039470" y="2035965"/>
            <a:ext cx="8113059" cy="3416320"/>
          </a:xfrm>
          <a:prstGeom prst="rect">
            <a:avLst/>
          </a:prstGeom>
          <a:noFill/>
        </p:spPr>
        <p:txBody>
          <a:bodyPr wrap="square">
            <a:spAutoFit/>
          </a:bodyPr>
          <a:lstStyle/>
          <a:p>
            <a:r>
              <a:rPr lang="en-US" sz="1800" b="0" i="0" u="none" strike="noStrike" baseline="0" dirty="0">
                <a:solidFill>
                  <a:schemeClr val="bg1"/>
                </a:solidFill>
                <a:latin typeface="Calibri" panose="020F0502020204030204" pitchFamily="34" charset="0"/>
              </a:rPr>
              <a:t> Parallel programming is a very intricate, yet increasingly important task as we have entered the multicore era and more cores are made available to the programmer going from dual core to 32 and 64 core systems or super computers. Independent tasks within a single application can be easily mapped on multicore platforms, the same is not true for applications that do not expose parallelism in a straightforward way. </a:t>
            </a:r>
          </a:p>
          <a:p>
            <a:pPr marL="0" indent="0">
              <a:buNone/>
            </a:pPr>
            <a:endParaRPr lang="en-US" b="0" i="0" u="none" strike="noStrike" baseline="0" dirty="0">
              <a:solidFill>
                <a:schemeClr val="bg1"/>
              </a:solidFill>
              <a:latin typeface="Calibri" panose="020F0502020204030204" pitchFamily="34" charset="0"/>
            </a:endParaRPr>
          </a:p>
          <a:p>
            <a:pPr marL="0" indent="0">
              <a:buNone/>
            </a:pPr>
            <a:r>
              <a:rPr lang="en-US" sz="1800" b="0" i="0" u="none" strike="noStrike" baseline="0" dirty="0">
                <a:solidFill>
                  <a:schemeClr val="bg1"/>
                </a:solidFill>
                <a:latin typeface="Calibri" panose="020F0502020204030204" pitchFamily="34" charset="0"/>
              </a:rPr>
              <a:t>According to the results achieved, Bellman Ford algorithm is a challenging example of such an algorithm that is difficult to accelerate when executed in a multithreaded fashion because of its complexity being O(n3 ) . It is very important to have in mind the two major issues inherent to Bellman Ford algorithm: limited independent tasks and excessive synchronization. </a:t>
            </a:r>
            <a:endParaRPr lang="en-IN" dirty="0">
              <a:solidFill>
                <a:schemeClr val="bg1"/>
              </a:solidFill>
            </a:endParaRPr>
          </a:p>
        </p:txBody>
      </p:sp>
    </p:spTree>
    <p:extLst>
      <p:ext uri="{BB962C8B-B14F-4D97-AF65-F5344CB8AC3E}">
        <p14:creationId xmlns:p14="http://schemas.microsoft.com/office/powerpoint/2010/main" val="3028440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3D9C15-6CC2-E301-EBEC-5302F0C5EE51}"/>
              </a:ext>
            </a:extLst>
          </p:cNvPr>
          <p:cNvSpPr txBox="1"/>
          <p:nvPr/>
        </p:nvSpPr>
        <p:spPr>
          <a:xfrm>
            <a:off x="2250141" y="1859339"/>
            <a:ext cx="8525435" cy="3139321"/>
          </a:xfrm>
          <a:prstGeom prst="rect">
            <a:avLst/>
          </a:prstGeom>
          <a:noFill/>
        </p:spPr>
        <p:txBody>
          <a:bodyPr wrap="square">
            <a:spAutoFit/>
          </a:bodyPr>
          <a:lstStyle/>
          <a:p>
            <a:pPr marL="0" indent="0">
              <a:buNone/>
            </a:pPr>
            <a:r>
              <a:rPr lang="en-US" sz="1800" b="0" i="0" u="none" strike="noStrike" baseline="0" dirty="0">
                <a:solidFill>
                  <a:schemeClr val="bg1"/>
                </a:solidFill>
                <a:latin typeface="Calibri" panose="020F0502020204030204" pitchFamily="34" charset="0"/>
              </a:rPr>
              <a:t>	There are several possible reasons why the parallel execution of algorithms wasn't as fast as expected for smaller number of nodes. One of the reasons could be that the code used may be inefficient. Another possibility is that, for a small amount of nodes, more time could be spent on parallelization and synchronization then it is spent on execution of code as sequential.</a:t>
            </a:r>
          </a:p>
          <a:p>
            <a:r>
              <a:rPr lang="en-US" dirty="0">
                <a:solidFill>
                  <a:schemeClr val="bg1"/>
                </a:solidFill>
                <a:latin typeface="Calibri" panose="020F0502020204030204" pitchFamily="34" charset="0"/>
              </a:rPr>
              <a:t>	</a:t>
            </a:r>
            <a:r>
              <a:rPr lang="en-US" sz="1800" b="0" i="0" u="none" strike="noStrike" baseline="0" dirty="0">
                <a:solidFill>
                  <a:schemeClr val="bg1"/>
                </a:solidFill>
                <a:latin typeface="Calibri" panose="020F0502020204030204" pitchFamily="34" charset="0"/>
              </a:rPr>
              <a:t>Our project report infers that in the efficient transportation system there should be shortest path as well as clean path with no complications in bellman ford and Floyd </a:t>
            </a:r>
            <a:r>
              <a:rPr lang="en-US" sz="1800" b="0" i="0" u="none" strike="noStrike" baseline="0" dirty="0" err="1">
                <a:solidFill>
                  <a:schemeClr val="bg1"/>
                </a:solidFill>
                <a:latin typeface="Calibri" panose="020F0502020204030204" pitchFamily="34" charset="0"/>
              </a:rPr>
              <a:t>warshall</a:t>
            </a:r>
            <a:r>
              <a:rPr lang="en-US" sz="1800" b="0" i="0" u="none" strike="noStrike" baseline="0" dirty="0">
                <a:solidFill>
                  <a:schemeClr val="bg1"/>
                </a:solidFill>
                <a:latin typeface="Calibri" panose="020F0502020204030204" pitchFamily="34" charset="0"/>
              </a:rPr>
              <a:t> we see major drawbacks like huge execution time as well as limited independent task . So the Dijkstra set a major foot over them and can be seen as the most efficient solution for the real world applications like transportation system. </a:t>
            </a: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42530088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CD9E8-2F4E-74C0-0592-DE35DCB9D6FD}"/>
              </a:ext>
            </a:extLst>
          </p:cNvPr>
          <p:cNvSpPr>
            <a:spLocks noGrp="1"/>
          </p:cNvSpPr>
          <p:nvPr>
            <p:ph type="ctrTitle"/>
          </p:nvPr>
        </p:nvSpPr>
        <p:spPr>
          <a:xfrm>
            <a:off x="-1138519" y="674158"/>
            <a:ext cx="8561295" cy="1217394"/>
          </a:xfrm>
        </p:spPr>
        <p:txBody>
          <a:bodyPr/>
          <a:lstStyle/>
          <a:p>
            <a:r>
              <a:rPr lang="en-IN" sz="4000" dirty="0">
                <a:solidFill>
                  <a:srgbClr val="FF0000"/>
                </a:solidFill>
              </a:rPr>
              <a:t>REFERENCES</a:t>
            </a:r>
          </a:p>
        </p:txBody>
      </p:sp>
      <p:sp>
        <p:nvSpPr>
          <p:cNvPr id="4" name="TextBox 3">
            <a:extLst>
              <a:ext uri="{FF2B5EF4-FFF2-40B4-BE49-F238E27FC236}">
                <a16:creationId xmlns:a16="http://schemas.microsoft.com/office/drawing/2014/main" id="{0AB8EF99-9D02-2C08-6848-92F87E5C38CD}"/>
              </a:ext>
            </a:extLst>
          </p:cNvPr>
          <p:cNvSpPr txBox="1"/>
          <p:nvPr/>
        </p:nvSpPr>
        <p:spPr>
          <a:xfrm>
            <a:off x="2133601" y="1506070"/>
            <a:ext cx="8157882" cy="4801314"/>
          </a:xfrm>
          <a:prstGeom prst="rect">
            <a:avLst/>
          </a:prstGeom>
          <a:noFill/>
        </p:spPr>
        <p:txBody>
          <a:bodyPr wrap="square">
            <a:spAutoFit/>
          </a:bodyPr>
          <a:lstStyle/>
          <a:p>
            <a:r>
              <a:rPr lang="en-IN" b="1" dirty="0">
                <a:solidFill>
                  <a:schemeClr val="bg1"/>
                </a:solidFill>
                <a:latin typeface="Calibri" panose="020F0502020204030204" pitchFamily="34" charset="0"/>
                <a:cs typeface="Calibri" panose="020F0502020204030204" pitchFamily="34" charset="0"/>
              </a:rPr>
              <a:t>[1] </a:t>
            </a:r>
            <a:r>
              <a:rPr lang="en-IN" dirty="0">
                <a:solidFill>
                  <a:schemeClr val="bg1"/>
                </a:solidFill>
                <a:latin typeface="Calibri" panose="020F0502020204030204" pitchFamily="34" charset="0"/>
                <a:cs typeface="Calibri" panose="020F0502020204030204" pitchFamily="34" charset="0"/>
              </a:rPr>
              <a:t>Dijkstra E.W. “A note on two problems in connexion with graphs”, in </a:t>
            </a:r>
            <a:r>
              <a:rPr lang="en-IN" dirty="0" err="1">
                <a:solidFill>
                  <a:schemeClr val="bg1"/>
                </a:solidFill>
                <a:latin typeface="Calibri" panose="020F0502020204030204" pitchFamily="34" charset="0"/>
                <a:cs typeface="Calibri" panose="020F0502020204030204" pitchFamily="34" charset="0"/>
              </a:rPr>
              <a:t>Numerische</a:t>
            </a:r>
            <a:r>
              <a:rPr lang="en-IN" dirty="0">
                <a:solidFill>
                  <a:schemeClr val="bg1"/>
                </a:solidFill>
                <a:latin typeface="Calibri" panose="020F0502020204030204" pitchFamily="34" charset="0"/>
                <a:cs typeface="Calibri" panose="020F0502020204030204" pitchFamily="34" charset="0"/>
              </a:rPr>
              <a:t> </a:t>
            </a:r>
            <a:r>
              <a:rPr lang="en-IN" dirty="0" err="1">
                <a:solidFill>
                  <a:schemeClr val="bg1"/>
                </a:solidFill>
                <a:latin typeface="Calibri" panose="020F0502020204030204" pitchFamily="34" charset="0"/>
                <a:cs typeface="Calibri" panose="020F0502020204030204" pitchFamily="34" charset="0"/>
              </a:rPr>
              <a:t>Mathematik</a:t>
            </a:r>
            <a:r>
              <a:rPr lang="en-IN" dirty="0">
                <a:solidFill>
                  <a:schemeClr val="bg1"/>
                </a:solidFill>
                <a:latin typeface="Calibri" panose="020F0502020204030204" pitchFamily="34" charset="0"/>
                <a:cs typeface="Calibri" panose="020F0502020204030204" pitchFamily="34" charset="0"/>
              </a:rPr>
              <a:t> 1, pp.269–271, 1959. </a:t>
            </a:r>
          </a:p>
          <a:p>
            <a:endParaRPr lang="en-IN" dirty="0">
              <a:solidFill>
                <a:schemeClr val="bg1"/>
              </a:solidFill>
              <a:latin typeface="Calibri" panose="020F0502020204030204" pitchFamily="34" charset="0"/>
              <a:cs typeface="Calibri" panose="020F0502020204030204" pitchFamily="34" charset="0"/>
            </a:endParaRPr>
          </a:p>
          <a:p>
            <a:r>
              <a:rPr lang="en-IN" b="1" dirty="0">
                <a:solidFill>
                  <a:schemeClr val="bg1"/>
                </a:solidFill>
                <a:latin typeface="Calibri" panose="020F0502020204030204" pitchFamily="34" charset="0"/>
                <a:cs typeface="Calibri" panose="020F0502020204030204" pitchFamily="34" charset="0"/>
              </a:rPr>
              <a:t>[2] </a:t>
            </a:r>
            <a:r>
              <a:rPr lang="en-IN" dirty="0" err="1">
                <a:solidFill>
                  <a:schemeClr val="bg1"/>
                </a:solidFill>
                <a:latin typeface="Calibri" panose="020F0502020204030204" pitchFamily="34" charset="0"/>
                <a:cs typeface="Calibri" panose="020F0502020204030204" pitchFamily="34" charset="0"/>
              </a:rPr>
              <a:t>Sniedovich</a:t>
            </a:r>
            <a:r>
              <a:rPr lang="en-IN" dirty="0">
                <a:solidFill>
                  <a:schemeClr val="bg1"/>
                </a:solidFill>
                <a:latin typeface="Calibri" panose="020F0502020204030204" pitchFamily="34" charset="0"/>
                <a:cs typeface="Calibri" panose="020F0502020204030204" pitchFamily="34" charset="0"/>
              </a:rPr>
              <a:t> Moshe. “Dijkstra's Algorithm revisited: The Dynamic Programming Connexion”, in Control and Cybernetics vol 35, no. 3, 2006. </a:t>
            </a:r>
          </a:p>
          <a:p>
            <a:endParaRPr lang="en-IN" dirty="0">
              <a:solidFill>
                <a:schemeClr val="bg1"/>
              </a:solidFill>
              <a:latin typeface="Calibri" panose="020F0502020204030204" pitchFamily="34" charset="0"/>
              <a:cs typeface="Calibri" panose="020F0502020204030204" pitchFamily="34" charset="0"/>
            </a:endParaRPr>
          </a:p>
          <a:p>
            <a:r>
              <a:rPr lang="en-IN" b="1" dirty="0">
                <a:solidFill>
                  <a:schemeClr val="bg1"/>
                </a:solidFill>
                <a:latin typeface="Calibri" panose="020F0502020204030204" pitchFamily="34" charset="0"/>
                <a:cs typeface="Calibri" panose="020F0502020204030204" pitchFamily="34" charset="0"/>
              </a:rPr>
              <a:t>[3] </a:t>
            </a:r>
            <a:r>
              <a:rPr lang="en-IN" dirty="0">
                <a:solidFill>
                  <a:schemeClr val="bg1"/>
                </a:solidFill>
                <a:latin typeface="Calibri" panose="020F0502020204030204" pitchFamily="34" charset="0"/>
                <a:cs typeface="Calibri" panose="020F0502020204030204" pitchFamily="34" charset="0"/>
              </a:rPr>
              <a:t>Wang </a:t>
            </a:r>
            <a:r>
              <a:rPr lang="en-IN" dirty="0" err="1">
                <a:solidFill>
                  <a:schemeClr val="bg1"/>
                </a:solidFill>
                <a:latin typeface="Calibri" panose="020F0502020204030204" pitchFamily="34" charset="0"/>
                <a:cs typeface="Calibri" panose="020F0502020204030204" pitchFamily="34" charset="0"/>
              </a:rPr>
              <a:t>Qianyu</a:t>
            </a:r>
            <a:r>
              <a:rPr lang="en-IN" dirty="0">
                <a:solidFill>
                  <a:schemeClr val="bg1"/>
                </a:solidFill>
                <a:latin typeface="Calibri" panose="020F0502020204030204" pitchFamily="34" charset="0"/>
                <a:cs typeface="Calibri" panose="020F0502020204030204" pitchFamily="34" charset="0"/>
              </a:rPr>
              <a:t>, </a:t>
            </a:r>
            <a:r>
              <a:rPr lang="en-IN" dirty="0" err="1">
                <a:solidFill>
                  <a:schemeClr val="bg1"/>
                </a:solidFill>
                <a:latin typeface="Calibri" panose="020F0502020204030204" pitchFamily="34" charset="0"/>
                <a:cs typeface="Calibri" panose="020F0502020204030204" pitchFamily="34" charset="0"/>
              </a:rPr>
              <a:t>Lunhui</a:t>
            </a:r>
            <a:r>
              <a:rPr lang="en-IN" dirty="0">
                <a:solidFill>
                  <a:schemeClr val="bg1"/>
                </a:solidFill>
                <a:latin typeface="Calibri" panose="020F0502020204030204" pitchFamily="34" charset="0"/>
                <a:cs typeface="Calibri" panose="020F0502020204030204" pitchFamily="34" charset="0"/>
              </a:rPr>
              <a:t> Xu, and </a:t>
            </a:r>
            <a:r>
              <a:rPr lang="en-IN" dirty="0" err="1">
                <a:solidFill>
                  <a:schemeClr val="bg1"/>
                </a:solidFill>
                <a:latin typeface="Calibri" panose="020F0502020204030204" pitchFamily="34" charset="0"/>
                <a:cs typeface="Calibri" panose="020F0502020204030204" pitchFamily="34" charset="0"/>
              </a:rPr>
              <a:t>Qiu</a:t>
            </a:r>
            <a:r>
              <a:rPr lang="en-IN" dirty="0">
                <a:solidFill>
                  <a:schemeClr val="bg1"/>
                </a:solidFill>
                <a:latin typeface="Calibri" panose="020F0502020204030204" pitchFamily="34" charset="0"/>
                <a:cs typeface="Calibri" panose="020F0502020204030204" pitchFamily="34" charset="0"/>
              </a:rPr>
              <a:t> </a:t>
            </a:r>
            <a:r>
              <a:rPr lang="en-IN" dirty="0" err="1">
                <a:solidFill>
                  <a:schemeClr val="bg1"/>
                </a:solidFill>
                <a:latin typeface="Calibri" panose="020F0502020204030204" pitchFamily="34" charset="0"/>
                <a:cs typeface="Calibri" panose="020F0502020204030204" pitchFamily="34" charset="0"/>
              </a:rPr>
              <a:t>Jiandong</a:t>
            </a:r>
            <a:r>
              <a:rPr lang="en-IN" dirty="0">
                <a:solidFill>
                  <a:schemeClr val="bg1"/>
                </a:solidFill>
                <a:latin typeface="Calibri" panose="020F0502020204030204" pitchFamily="34" charset="0"/>
                <a:cs typeface="Calibri" panose="020F0502020204030204" pitchFamily="34" charset="0"/>
              </a:rPr>
              <a:t>, “Research and realization of the Optimal Path Algorithm with Complex Traffic Regulations in GIS”, Proceedings of the IEEE International Conference on Automation and Logistics, 2007. </a:t>
            </a:r>
          </a:p>
          <a:p>
            <a:endParaRPr lang="en-IN" dirty="0">
              <a:solidFill>
                <a:schemeClr val="bg1"/>
              </a:solidFill>
              <a:latin typeface="Calibri" panose="020F0502020204030204" pitchFamily="34" charset="0"/>
              <a:cs typeface="Calibri" panose="020F0502020204030204" pitchFamily="34" charset="0"/>
            </a:endParaRPr>
          </a:p>
          <a:p>
            <a:r>
              <a:rPr lang="en-IN" b="1" dirty="0">
                <a:solidFill>
                  <a:schemeClr val="bg1"/>
                </a:solidFill>
                <a:latin typeface="Calibri" panose="020F0502020204030204" pitchFamily="34" charset="0"/>
                <a:cs typeface="Calibri" panose="020F0502020204030204" pitchFamily="34" charset="0"/>
              </a:rPr>
              <a:t>[4] </a:t>
            </a:r>
            <a:r>
              <a:rPr lang="en-IN" dirty="0">
                <a:solidFill>
                  <a:schemeClr val="bg1"/>
                </a:solidFill>
                <a:latin typeface="Calibri" panose="020F0502020204030204" pitchFamily="34" charset="0"/>
                <a:cs typeface="Calibri" panose="020F0502020204030204" pitchFamily="34" charset="0"/>
              </a:rPr>
              <a:t>R. Dial, F. Glover, D. </a:t>
            </a:r>
            <a:r>
              <a:rPr lang="en-IN" dirty="0" err="1">
                <a:solidFill>
                  <a:schemeClr val="bg1"/>
                </a:solidFill>
                <a:latin typeface="Calibri" panose="020F0502020204030204" pitchFamily="34" charset="0"/>
                <a:cs typeface="Calibri" panose="020F0502020204030204" pitchFamily="34" charset="0"/>
              </a:rPr>
              <a:t>Karney</a:t>
            </a:r>
            <a:r>
              <a:rPr lang="en-IN" dirty="0">
                <a:solidFill>
                  <a:schemeClr val="bg1"/>
                </a:solidFill>
                <a:latin typeface="Calibri" panose="020F0502020204030204" pitchFamily="34" charset="0"/>
                <a:cs typeface="Calibri" panose="020F0502020204030204" pitchFamily="34" charset="0"/>
              </a:rPr>
              <a:t>, and D. </a:t>
            </a:r>
            <a:r>
              <a:rPr lang="en-IN" dirty="0" err="1">
                <a:solidFill>
                  <a:schemeClr val="bg1"/>
                </a:solidFill>
                <a:latin typeface="Calibri" panose="020F0502020204030204" pitchFamily="34" charset="0"/>
                <a:cs typeface="Calibri" panose="020F0502020204030204" pitchFamily="34" charset="0"/>
              </a:rPr>
              <a:t>Klingman</a:t>
            </a:r>
            <a:r>
              <a:rPr lang="en-IN" dirty="0">
                <a:solidFill>
                  <a:schemeClr val="bg1"/>
                </a:solidFill>
                <a:latin typeface="Calibri" panose="020F0502020204030204" pitchFamily="34" charset="0"/>
                <a:cs typeface="Calibri" panose="020F0502020204030204" pitchFamily="34" charset="0"/>
              </a:rPr>
              <a:t>. “A computational analysis of alternative algorithms and </a:t>
            </a:r>
            <a:r>
              <a:rPr lang="en-IN" dirty="0" err="1">
                <a:solidFill>
                  <a:schemeClr val="bg1"/>
                </a:solidFill>
                <a:latin typeface="Calibri" panose="020F0502020204030204" pitchFamily="34" charset="0"/>
                <a:cs typeface="Calibri" panose="020F0502020204030204" pitchFamily="34" charset="0"/>
              </a:rPr>
              <a:t>labeling</a:t>
            </a:r>
            <a:r>
              <a:rPr lang="en-IN" dirty="0">
                <a:solidFill>
                  <a:schemeClr val="bg1"/>
                </a:solidFill>
                <a:latin typeface="Calibri" panose="020F0502020204030204" pitchFamily="34" charset="0"/>
                <a:cs typeface="Calibri" panose="020F0502020204030204" pitchFamily="34" charset="0"/>
              </a:rPr>
              <a:t> techniques for finding shortest path trees", in Network, Vol. 9, No.3, pp. 215-248, 1979. </a:t>
            </a:r>
          </a:p>
          <a:p>
            <a:endParaRPr lang="en-IN" dirty="0">
              <a:solidFill>
                <a:schemeClr val="bg1"/>
              </a:solidFill>
              <a:latin typeface="Calibri" panose="020F0502020204030204" pitchFamily="34" charset="0"/>
              <a:cs typeface="Calibri" panose="020F0502020204030204" pitchFamily="34" charset="0"/>
            </a:endParaRPr>
          </a:p>
          <a:p>
            <a:r>
              <a:rPr lang="en-IN" b="1" dirty="0">
                <a:solidFill>
                  <a:schemeClr val="bg1"/>
                </a:solidFill>
                <a:latin typeface="Calibri" panose="020F0502020204030204" pitchFamily="34" charset="0"/>
                <a:cs typeface="Calibri" panose="020F0502020204030204" pitchFamily="34" charset="0"/>
              </a:rPr>
              <a:t>[5] </a:t>
            </a:r>
            <a:r>
              <a:rPr lang="en-IN" dirty="0">
                <a:solidFill>
                  <a:schemeClr val="bg1"/>
                </a:solidFill>
                <a:latin typeface="Calibri" panose="020F0502020204030204" pitchFamily="34" charset="0"/>
                <a:cs typeface="Calibri" panose="020F0502020204030204" pitchFamily="34" charset="0"/>
              </a:rPr>
              <a:t>F. B. Zhan, “Three fastest shortest path algorithms on real road Networks: Data Structures and Procedures”, in Journal of Geographic Information and Decision Analysis, Vol. 1, No.1, pp. 69-82, 1995. </a:t>
            </a:r>
          </a:p>
        </p:txBody>
      </p:sp>
    </p:spTree>
    <p:extLst>
      <p:ext uri="{BB962C8B-B14F-4D97-AF65-F5344CB8AC3E}">
        <p14:creationId xmlns:p14="http://schemas.microsoft.com/office/powerpoint/2010/main" val="466582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FF2E97-2B82-D775-CB01-B6AE76EF2FC2}"/>
              </a:ext>
            </a:extLst>
          </p:cNvPr>
          <p:cNvSpPr txBox="1"/>
          <p:nvPr/>
        </p:nvSpPr>
        <p:spPr>
          <a:xfrm>
            <a:off x="2139203" y="1080769"/>
            <a:ext cx="7913594" cy="4524315"/>
          </a:xfrm>
          <a:prstGeom prst="rect">
            <a:avLst/>
          </a:prstGeom>
          <a:noFill/>
        </p:spPr>
        <p:txBody>
          <a:bodyPr wrap="square">
            <a:spAutoFit/>
          </a:bodyPr>
          <a:lstStyle/>
          <a:p>
            <a:pPr marL="0" indent="0" algn="l">
              <a:buNone/>
            </a:pPr>
            <a:r>
              <a:rPr lang="en-IN" sz="1800" b="1" dirty="0">
                <a:solidFill>
                  <a:schemeClr val="bg1"/>
                </a:solidFill>
                <a:latin typeface="Calibri" panose="020F0502020204030204" pitchFamily="34" charset="0"/>
                <a:cs typeface="Calibri" panose="020F0502020204030204" pitchFamily="34" charset="0"/>
              </a:rPr>
              <a:t>[6]</a:t>
            </a:r>
            <a:r>
              <a:rPr lang="en-IN" sz="1800" b="0" dirty="0">
                <a:solidFill>
                  <a:schemeClr val="bg1"/>
                </a:solidFill>
                <a:effectLst/>
                <a:latin typeface="Calibri" panose="020F0502020204030204" pitchFamily="34" charset="0"/>
                <a:cs typeface="Calibri" panose="020F0502020204030204" pitchFamily="34" charset="0"/>
              </a:rPr>
              <a:t> Han </a:t>
            </a:r>
            <a:r>
              <a:rPr lang="en-IN" sz="1800" b="0" dirty="0" err="1">
                <a:solidFill>
                  <a:schemeClr val="bg1"/>
                </a:solidFill>
                <a:effectLst/>
                <a:latin typeface="Calibri" panose="020F0502020204030204" pitchFamily="34" charset="0"/>
                <a:cs typeface="Calibri" panose="020F0502020204030204" pitchFamily="34" charset="0"/>
              </a:rPr>
              <a:t>Cao,Fei</a:t>
            </a:r>
            <a:r>
              <a:rPr lang="en-IN" sz="1800" b="0" dirty="0">
                <a:solidFill>
                  <a:schemeClr val="bg1"/>
                </a:solidFill>
                <a:effectLst/>
                <a:latin typeface="Calibri" panose="020F0502020204030204" pitchFamily="34" charset="0"/>
                <a:cs typeface="Calibri" panose="020F0502020204030204" pitchFamily="34" charset="0"/>
              </a:rPr>
              <a:t> Wang, Xin Fang, Hong-lei Tu and Jun Shi, "OpenMP Parallel Optimal Path Algorithm and Its Performance Analysis", World Congress on Software Engineering, 2006</a:t>
            </a:r>
          </a:p>
          <a:p>
            <a:pPr marL="0" indent="0" algn="l">
              <a:buNone/>
            </a:pPr>
            <a:endParaRPr lang="en-IN" sz="1800" b="0" dirty="0">
              <a:solidFill>
                <a:schemeClr val="bg1"/>
              </a:solidFill>
              <a:effectLst/>
              <a:latin typeface="Calibri" panose="020F0502020204030204" pitchFamily="34" charset="0"/>
              <a:cs typeface="Calibri" panose="020F0502020204030204" pitchFamily="34" charset="0"/>
            </a:endParaRPr>
          </a:p>
          <a:p>
            <a:pPr marL="0" indent="0" algn="l">
              <a:buNone/>
            </a:pPr>
            <a:r>
              <a:rPr lang="en-IN" sz="1800" b="1" dirty="0">
                <a:solidFill>
                  <a:schemeClr val="bg1"/>
                </a:solidFill>
                <a:latin typeface="Calibri" panose="020F0502020204030204" pitchFamily="34" charset="0"/>
                <a:cs typeface="Calibri" panose="020F0502020204030204" pitchFamily="34" charset="0"/>
              </a:rPr>
              <a:t>[7]</a:t>
            </a:r>
            <a:r>
              <a:rPr lang="en-IN" sz="1800" b="0" dirty="0">
                <a:solidFill>
                  <a:schemeClr val="bg1"/>
                </a:solidFill>
                <a:effectLst/>
                <a:latin typeface="Calibri" panose="020F0502020204030204" pitchFamily="34" charset="0"/>
                <a:cs typeface="Calibri" panose="020F0502020204030204" pitchFamily="34" charset="0"/>
              </a:rPr>
              <a:t> </a:t>
            </a:r>
            <a:r>
              <a:rPr lang="en-IN" sz="1800" b="0" dirty="0" err="1">
                <a:solidFill>
                  <a:schemeClr val="bg1"/>
                </a:solidFill>
                <a:effectLst/>
                <a:latin typeface="Calibri" panose="020F0502020204030204" pitchFamily="34" charset="0"/>
                <a:cs typeface="Calibri" panose="020F0502020204030204" pitchFamily="34" charset="0"/>
              </a:rPr>
              <a:t>Qiang</a:t>
            </a:r>
            <a:r>
              <a:rPr lang="en-IN" sz="1800" b="0" dirty="0">
                <a:solidFill>
                  <a:schemeClr val="bg1"/>
                </a:solidFill>
                <a:effectLst/>
                <a:latin typeface="Calibri" panose="020F0502020204030204" pitchFamily="34" charset="0"/>
                <a:cs typeface="Calibri" panose="020F0502020204030204" pitchFamily="34" charset="0"/>
              </a:rPr>
              <a:t> Peng, </a:t>
            </a:r>
            <a:r>
              <a:rPr lang="en-IN" sz="1800" b="0" dirty="0" err="1">
                <a:solidFill>
                  <a:schemeClr val="bg1"/>
                </a:solidFill>
                <a:effectLst/>
                <a:latin typeface="Calibri" panose="020F0502020204030204" pitchFamily="34" charset="0"/>
                <a:cs typeface="Calibri" panose="020F0502020204030204" pitchFamily="34" charset="0"/>
              </a:rPr>
              <a:t>Yulian</a:t>
            </a:r>
            <a:r>
              <a:rPr lang="en-IN" sz="1800" b="0" dirty="0">
                <a:solidFill>
                  <a:schemeClr val="bg1"/>
                </a:solidFill>
                <a:effectLst/>
                <a:latin typeface="Calibri" panose="020F0502020204030204" pitchFamily="34" charset="0"/>
                <a:cs typeface="Calibri" panose="020F0502020204030204" pitchFamily="34" charset="0"/>
              </a:rPr>
              <a:t> Yu and </a:t>
            </a:r>
            <a:r>
              <a:rPr lang="en-IN" sz="1800" b="0" dirty="0" err="1">
                <a:solidFill>
                  <a:schemeClr val="bg1"/>
                </a:solidFill>
                <a:effectLst/>
                <a:latin typeface="Calibri" panose="020F0502020204030204" pitchFamily="34" charset="0"/>
                <a:cs typeface="Calibri" panose="020F0502020204030204" pitchFamily="34" charset="0"/>
              </a:rPr>
              <a:t>Wenhong</a:t>
            </a:r>
            <a:r>
              <a:rPr lang="en-IN" sz="1800" b="0" dirty="0">
                <a:solidFill>
                  <a:schemeClr val="bg1"/>
                </a:solidFill>
                <a:effectLst/>
                <a:latin typeface="Calibri" panose="020F0502020204030204" pitchFamily="34" charset="0"/>
                <a:cs typeface="Calibri" panose="020F0502020204030204" pitchFamily="34" charset="0"/>
              </a:rPr>
              <a:t> Wei, "The Shortest Path Parallel Algorithm on Single Source Weighted Multi-level Graph", 2009 Second International Workshop on Computer Science and Engineering, 2009</a:t>
            </a:r>
          </a:p>
          <a:p>
            <a:pPr marL="0" indent="0" algn="l">
              <a:buNone/>
            </a:pPr>
            <a:endParaRPr lang="en-IN" sz="1800" b="0" dirty="0">
              <a:solidFill>
                <a:schemeClr val="bg1"/>
              </a:solidFill>
              <a:effectLst/>
              <a:latin typeface="Calibri" panose="020F0502020204030204" pitchFamily="34" charset="0"/>
              <a:cs typeface="Calibri" panose="020F0502020204030204" pitchFamily="34" charset="0"/>
            </a:endParaRPr>
          </a:p>
          <a:p>
            <a:pPr marL="0" indent="0" algn="l">
              <a:buNone/>
            </a:pPr>
            <a:r>
              <a:rPr lang="en-IN" sz="1800" b="1" dirty="0">
                <a:solidFill>
                  <a:schemeClr val="bg1"/>
                </a:solidFill>
                <a:latin typeface="Calibri" panose="020F0502020204030204" pitchFamily="34" charset="0"/>
                <a:cs typeface="Calibri" panose="020F0502020204030204" pitchFamily="34" charset="0"/>
              </a:rPr>
              <a:t>[8]</a:t>
            </a:r>
            <a:r>
              <a:rPr lang="en-IN" sz="1800" b="0" dirty="0">
                <a:solidFill>
                  <a:schemeClr val="bg1"/>
                </a:solidFill>
                <a:effectLst/>
                <a:latin typeface="Calibri" panose="020F0502020204030204" pitchFamily="34" charset="0"/>
                <a:cs typeface="Calibri" panose="020F0502020204030204" pitchFamily="34" charset="0"/>
              </a:rPr>
              <a:t> Nikos </a:t>
            </a:r>
            <a:r>
              <a:rPr lang="en-IN" sz="1800" b="0" dirty="0" err="1">
                <a:solidFill>
                  <a:schemeClr val="bg1"/>
                </a:solidFill>
                <a:effectLst/>
                <a:latin typeface="Calibri" panose="020F0502020204030204" pitchFamily="34" charset="0"/>
                <a:cs typeface="Calibri" panose="020F0502020204030204" pitchFamily="34" charset="0"/>
              </a:rPr>
              <a:t>Anastopoulos</a:t>
            </a:r>
            <a:r>
              <a:rPr lang="en-IN" sz="1800" b="0" dirty="0">
                <a:solidFill>
                  <a:schemeClr val="bg1"/>
                </a:solidFill>
                <a:effectLst/>
                <a:latin typeface="Calibri" panose="020F0502020204030204" pitchFamily="34" charset="0"/>
                <a:cs typeface="Calibri" panose="020F0502020204030204" pitchFamily="34" charset="0"/>
              </a:rPr>
              <a:t>, Konstantinos </a:t>
            </a:r>
            <a:r>
              <a:rPr lang="en-IN" sz="1800" b="0" dirty="0" err="1">
                <a:solidFill>
                  <a:schemeClr val="bg1"/>
                </a:solidFill>
                <a:effectLst/>
                <a:latin typeface="Calibri" panose="020F0502020204030204" pitchFamily="34" charset="0"/>
                <a:cs typeface="Calibri" panose="020F0502020204030204" pitchFamily="34" charset="0"/>
              </a:rPr>
              <a:t>Nikas</a:t>
            </a:r>
            <a:r>
              <a:rPr lang="en-IN" sz="1800" b="0" dirty="0">
                <a:solidFill>
                  <a:schemeClr val="bg1"/>
                </a:solidFill>
                <a:effectLst/>
                <a:latin typeface="Calibri" panose="020F0502020204030204" pitchFamily="34" charset="0"/>
                <a:cs typeface="Calibri" panose="020F0502020204030204" pitchFamily="34" charset="0"/>
              </a:rPr>
              <a:t>, Georgios </a:t>
            </a:r>
            <a:r>
              <a:rPr lang="en-IN" sz="1800" b="0" dirty="0" err="1">
                <a:solidFill>
                  <a:schemeClr val="bg1"/>
                </a:solidFill>
                <a:effectLst/>
                <a:latin typeface="Calibri" panose="020F0502020204030204" pitchFamily="34" charset="0"/>
                <a:cs typeface="Calibri" panose="020F0502020204030204" pitchFamily="34" charset="0"/>
              </a:rPr>
              <a:t>Goumas</a:t>
            </a:r>
            <a:r>
              <a:rPr lang="en-IN" sz="1800" b="0" dirty="0">
                <a:solidFill>
                  <a:schemeClr val="bg1"/>
                </a:solidFill>
                <a:effectLst/>
                <a:latin typeface="Calibri" panose="020F0502020204030204" pitchFamily="34" charset="0"/>
                <a:cs typeface="Calibri" panose="020F0502020204030204" pitchFamily="34" charset="0"/>
              </a:rPr>
              <a:t> and </a:t>
            </a:r>
            <a:r>
              <a:rPr lang="en-IN" sz="1800" b="0" dirty="0" err="1">
                <a:solidFill>
                  <a:schemeClr val="bg1"/>
                </a:solidFill>
                <a:effectLst/>
                <a:latin typeface="Calibri" panose="020F0502020204030204" pitchFamily="34" charset="0"/>
                <a:cs typeface="Calibri" panose="020F0502020204030204" pitchFamily="34" charset="0"/>
              </a:rPr>
              <a:t>Nectarios</a:t>
            </a:r>
            <a:r>
              <a:rPr lang="en-IN" sz="1800" b="0" dirty="0">
                <a:solidFill>
                  <a:schemeClr val="bg1"/>
                </a:solidFill>
                <a:effectLst/>
                <a:latin typeface="Calibri" panose="020F0502020204030204" pitchFamily="34" charset="0"/>
                <a:cs typeface="Calibri" panose="020F0502020204030204" pitchFamily="34" charset="0"/>
              </a:rPr>
              <a:t> </a:t>
            </a:r>
            <a:r>
              <a:rPr lang="en-IN" sz="1800" b="0" dirty="0" err="1">
                <a:solidFill>
                  <a:schemeClr val="bg1"/>
                </a:solidFill>
                <a:effectLst/>
                <a:latin typeface="Calibri" panose="020F0502020204030204" pitchFamily="34" charset="0"/>
                <a:cs typeface="Calibri" panose="020F0502020204030204" pitchFamily="34" charset="0"/>
              </a:rPr>
              <a:t>Koziris</a:t>
            </a:r>
            <a:r>
              <a:rPr lang="en-IN" sz="1800" b="0" dirty="0">
                <a:solidFill>
                  <a:schemeClr val="bg1"/>
                </a:solidFill>
                <a:effectLst/>
                <a:latin typeface="Calibri" panose="020F0502020204030204" pitchFamily="34" charset="0"/>
                <a:cs typeface="Calibri" panose="020F0502020204030204" pitchFamily="34" charset="0"/>
              </a:rPr>
              <a:t>, "Employing Transactional Memory and Helper Threads to Speedup Dijkstra's Algorithm" ,2009</a:t>
            </a:r>
          </a:p>
          <a:p>
            <a:pPr marL="0" indent="0" algn="l">
              <a:buNone/>
            </a:pPr>
            <a:endParaRPr lang="en-IN" sz="1800" b="0" dirty="0">
              <a:solidFill>
                <a:schemeClr val="bg1"/>
              </a:solidFill>
              <a:effectLst/>
              <a:latin typeface="Calibri" panose="020F0502020204030204" pitchFamily="34" charset="0"/>
              <a:cs typeface="Calibri" panose="020F0502020204030204" pitchFamily="34" charset="0"/>
            </a:endParaRPr>
          </a:p>
          <a:p>
            <a:pPr marL="0" indent="0" algn="l">
              <a:buNone/>
            </a:pPr>
            <a:r>
              <a:rPr lang="en-IN" sz="1800" b="1" dirty="0">
                <a:solidFill>
                  <a:schemeClr val="bg1"/>
                </a:solidFill>
                <a:latin typeface="Calibri" panose="020F0502020204030204" pitchFamily="34" charset="0"/>
                <a:cs typeface="Calibri" panose="020F0502020204030204" pitchFamily="34" charset="0"/>
              </a:rPr>
              <a:t>[9]</a:t>
            </a:r>
            <a:r>
              <a:rPr lang="en-IN" sz="1800" b="0" dirty="0">
                <a:solidFill>
                  <a:schemeClr val="bg1"/>
                </a:solidFill>
                <a:effectLst/>
                <a:latin typeface="Calibri" panose="020F0502020204030204" pitchFamily="34" charset="0"/>
                <a:cs typeface="Calibri" panose="020F0502020204030204" pitchFamily="34" charset="0"/>
              </a:rPr>
              <a:t> Fang Zhou Lin, Nan Zhao, "Parallel Implementation of Dijkstra's Algorithm" , pp COP5570, 1999</a:t>
            </a:r>
          </a:p>
          <a:p>
            <a:pPr marL="0" indent="0" algn="l">
              <a:buNone/>
            </a:pPr>
            <a:endParaRPr lang="en-IN" sz="1800" b="0" dirty="0">
              <a:solidFill>
                <a:schemeClr val="bg1"/>
              </a:solidFill>
              <a:effectLst/>
              <a:latin typeface="Calibri" panose="020F0502020204030204" pitchFamily="34" charset="0"/>
              <a:cs typeface="Calibri" panose="020F0502020204030204" pitchFamily="34" charset="0"/>
            </a:endParaRPr>
          </a:p>
          <a:p>
            <a:pPr marL="0" indent="0" algn="l">
              <a:buNone/>
            </a:pPr>
            <a:r>
              <a:rPr lang="en-IN" sz="1800" b="1" dirty="0">
                <a:solidFill>
                  <a:schemeClr val="bg1"/>
                </a:solidFill>
                <a:latin typeface="Calibri" panose="020F0502020204030204" pitchFamily="34" charset="0"/>
                <a:cs typeface="Calibri" panose="020F0502020204030204" pitchFamily="34" charset="0"/>
              </a:rPr>
              <a:t>[10]</a:t>
            </a:r>
            <a:r>
              <a:rPr lang="en-IN" sz="1800" b="0" dirty="0">
                <a:solidFill>
                  <a:schemeClr val="bg1"/>
                </a:solidFill>
                <a:effectLst/>
                <a:latin typeface="Calibri" panose="020F0502020204030204" pitchFamily="34" charset="0"/>
                <a:cs typeface="Calibri" panose="020F0502020204030204" pitchFamily="34" charset="0"/>
              </a:rPr>
              <a:t> Kevin Kelley, Tao B. </a:t>
            </a:r>
            <a:r>
              <a:rPr lang="en-IN" sz="1800" b="0" dirty="0" err="1">
                <a:solidFill>
                  <a:schemeClr val="bg1"/>
                </a:solidFill>
                <a:effectLst/>
                <a:latin typeface="Calibri" panose="020F0502020204030204" pitchFamily="34" charset="0"/>
                <a:cs typeface="Calibri" panose="020F0502020204030204" pitchFamily="34" charset="0"/>
              </a:rPr>
              <a:t>Schardl</a:t>
            </a:r>
            <a:r>
              <a:rPr lang="en-IN" sz="1800" b="0" dirty="0">
                <a:solidFill>
                  <a:schemeClr val="bg1"/>
                </a:solidFill>
                <a:effectLst/>
                <a:latin typeface="Calibri" panose="020F0502020204030204" pitchFamily="34" charset="0"/>
                <a:cs typeface="Calibri" panose="020F0502020204030204" pitchFamily="34" charset="0"/>
              </a:rPr>
              <a:t>, "Parallel Single-Source Shortest Paths", 2007.</a:t>
            </a:r>
          </a:p>
        </p:txBody>
      </p:sp>
    </p:spTree>
    <p:extLst>
      <p:ext uri="{BB962C8B-B14F-4D97-AF65-F5344CB8AC3E}">
        <p14:creationId xmlns:p14="http://schemas.microsoft.com/office/powerpoint/2010/main" val="6182930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2347428" y="2474571"/>
            <a:ext cx="7497144" cy="1321940"/>
          </a:xfrm>
        </p:spPr>
        <p:txBody>
          <a:bodyPr/>
          <a:lstStyle/>
          <a:p>
            <a:pPr algn="ctr"/>
            <a:r>
              <a:rPr lang="en-US" altLang="ko-KR" sz="7200" dirty="0"/>
              <a:t>THANK YOU!!</a:t>
            </a:r>
            <a:endParaRPr lang="ko-KR" altLang="en-US" sz="7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083794-CE42-A1BE-1D61-BDC3A7F69361}"/>
              </a:ext>
            </a:extLst>
          </p:cNvPr>
          <p:cNvSpPr txBox="1"/>
          <p:nvPr/>
        </p:nvSpPr>
        <p:spPr>
          <a:xfrm>
            <a:off x="4655840" y="1628801"/>
            <a:ext cx="4572000" cy="646331"/>
          </a:xfrm>
          <a:prstGeom prst="rect">
            <a:avLst/>
          </a:prstGeom>
          <a:noFill/>
        </p:spPr>
        <p:txBody>
          <a:bodyPr wrap="square">
            <a:spAutoFit/>
          </a:bodyPr>
          <a:lstStyle/>
          <a:p>
            <a:r>
              <a:rPr lang="en-IN" sz="3600" b="1" dirty="0">
                <a:solidFill>
                  <a:srgbClr val="FF0000"/>
                </a:solidFill>
                <a:latin typeface="Calibri" panose="020F0502020204030204" pitchFamily="34" charset="0"/>
                <a:cs typeface="Calibri" panose="020F0502020204030204" pitchFamily="34" charset="0"/>
              </a:rPr>
              <a:t>OBJECTIVES</a:t>
            </a:r>
            <a:endParaRPr lang="en-IN" sz="3600" b="1" dirty="0">
              <a:solidFill>
                <a:srgbClr val="FF0000"/>
              </a:solidFill>
            </a:endParaRPr>
          </a:p>
        </p:txBody>
      </p:sp>
      <p:sp>
        <p:nvSpPr>
          <p:cNvPr id="6" name="TextBox 5">
            <a:extLst>
              <a:ext uri="{FF2B5EF4-FFF2-40B4-BE49-F238E27FC236}">
                <a16:creationId xmlns:a16="http://schemas.microsoft.com/office/drawing/2014/main" id="{BFC3E845-0D14-3B88-4076-7785074F3A05}"/>
              </a:ext>
            </a:extLst>
          </p:cNvPr>
          <p:cNvSpPr txBox="1"/>
          <p:nvPr/>
        </p:nvSpPr>
        <p:spPr>
          <a:xfrm>
            <a:off x="2743200" y="2136339"/>
            <a:ext cx="7097216" cy="2585323"/>
          </a:xfrm>
          <a:prstGeom prst="rect">
            <a:avLst/>
          </a:prstGeom>
          <a:noFill/>
        </p:spPr>
        <p:txBody>
          <a:bodyPr wrap="square">
            <a:spAutoFit/>
          </a:bodyPr>
          <a:lstStyle/>
          <a:p>
            <a:r>
              <a:rPr lang="en-IN" dirty="0">
                <a:solidFill>
                  <a:schemeClr val="bg1"/>
                </a:solidFill>
              </a:rPr>
              <a:t> </a:t>
            </a:r>
          </a:p>
          <a:p>
            <a:pPr marL="201168" lvl="1"/>
            <a:r>
              <a:rPr lang="en-IN" dirty="0">
                <a:solidFill>
                  <a:schemeClr val="bg1"/>
                </a:solidFill>
              </a:rPr>
              <a:t>     Show how Dijkstra’s Algorithm is better than </a:t>
            </a:r>
            <a:r>
              <a:rPr lang="en-US" dirty="0">
                <a:solidFill>
                  <a:schemeClr val="bg1"/>
                </a:solidFill>
                <a:latin typeface="Calibri" panose="020F0502020204030204" pitchFamily="34" charset="0"/>
                <a:cs typeface="Calibri" panose="020F0502020204030204" pitchFamily="34" charset="0"/>
              </a:rPr>
              <a:t>Floyd </a:t>
            </a:r>
            <a:r>
              <a:rPr lang="en-US" dirty="0" err="1">
                <a:solidFill>
                  <a:schemeClr val="bg1"/>
                </a:solidFill>
                <a:latin typeface="Calibri" panose="020F0502020204030204" pitchFamily="34" charset="0"/>
                <a:cs typeface="Calibri" panose="020F0502020204030204" pitchFamily="34" charset="0"/>
              </a:rPr>
              <a:t>Warshall</a:t>
            </a:r>
            <a:r>
              <a:rPr lang="en-US" dirty="0">
                <a:solidFill>
                  <a:schemeClr val="bg1"/>
                </a:solidFill>
                <a:latin typeface="Calibri" panose="020F0502020204030204" pitchFamily="34" charset="0"/>
                <a:cs typeface="Calibri" panose="020F0502020204030204" pitchFamily="34" charset="0"/>
              </a:rPr>
              <a:t>   Algorithm  and Bellman Ford Algorithm.</a:t>
            </a:r>
          </a:p>
          <a:p>
            <a:pPr lvl="1"/>
            <a:endParaRPr lang="en-US" dirty="0">
              <a:solidFill>
                <a:schemeClr val="bg1"/>
              </a:solidFill>
              <a:latin typeface="Calibri" panose="020F0502020204030204" pitchFamily="34" charset="0"/>
              <a:cs typeface="Calibri" panose="020F0502020204030204" pitchFamily="34" charset="0"/>
            </a:endParaRPr>
          </a:p>
          <a:p>
            <a:pPr lvl="1"/>
            <a:r>
              <a:rPr lang="en-US" dirty="0">
                <a:solidFill>
                  <a:schemeClr val="bg1"/>
                </a:solidFill>
                <a:latin typeface="Calibri" panose="020F0502020204030204" pitchFamily="34" charset="0"/>
                <a:cs typeface="Calibri" panose="020F0502020204030204" pitchFamily="34" charset="0"/>
              </a:rPr>
              <a:t>Implement Dijkstra Algorithm using Parallel Computing.</a:t>
            </a:r>
          </a:p>
          <a:p>
            <a:pPr lvl="1"/>
            <a:endParaRPr lang="en-US" dirty="0">
              <a:solidFill>
                <a:schemeClr val="bg1"/>
              </a:solidFill>
              <a:latin typeface="Calibri" panose="020F0502020204030204" pitchFamily="34" charset="0"/>
              <a:cs typeface="Calibri" panose="020F0502020204030204" pitchFamily="34" charset="0"/>
            </a:endParaRPr>
          </a:p>
          <a:p>
            <a:pPr lvl="1"/>
            <a:r>
              <a:rPr lang="en-US" dirty="0">
                <a:solidFill>
                  <a:schemeClr val="bg1"/>
                </a:solidFill>
                <a:latin typeface="Calibri" panose="020F0502020204030204" pitchFamily="34" charset="0"/>
                <a:cs typeface="Calibri" panose="020F0502020204030204" pitchFamily="34" charset="0"/>
              </a:rPr>
              <a:t>Show how proposed algorithm is better than the previous one.</a:t>
            </a:r>
          </a:p>
          <a:p>
            <a:pPr lvl="1"/>
            <a:endParaRPr lang="en-US" dirty="0">
              <a:solidFill>
                <a:schemeClr val="bg1"/>
              </a:solidFill>
              <a:latin typeface="Calibri" panose="020F0502020204030204" pitchFamily="34" charset="0"/>
              <a:cs typeface="Calibri" panose="020F0502020204030204" pitchFamily="34" charset="0"/>
            </a:endParaRPr>
          </a:p>
          <a:p>
            <a:pPr marL="201168" lvl="1"/>
            <a:r>
              <a:rPr lang="en-US" dirty="0">
                <a:solidFill>
                  <a:schemeClr val="bg1"/>
                </a:solidFill>
                <a:latin typeface="Calibri" panose="020F0502020204030204" pitchFamily="34" charset="0"/>
                <a:cs typeface="Calibri" panose="020F0502020204030204" pitchFamily="34" charset="0"/>
              </a:rPr>
              <a:t>     Compare the time complexities.</a:t>
            </a:r>
            <a:endParaRPr lang="en-IN" dirty="0">
              <a:solidFill>
                <a:schemeClr val="bg1"/>
              </a:solidFill>
            </a:endParaRPr>
          </a:p>
        </p:txBody>
      </p:sp>
    </p:spTree>
    <p:extLst>
      <p:ext uri="{BB962C8B-B14F-4D97-AF65-F5344CB8AC3E}">
        <p14:creationId xmlns:p14="http://schemas.microsoft.com/office/powerpoint/2010/main" val="95828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4BCDFC-279C-6BF3-ADD7-534045231E50}"/>
              </a:ext>
            </a:extLst>
          </p:cNvPr>
          <p:cNvSpPr txBox="1"/>
          <p:nvPr/>
        </p:nvSpPr>
        <p:spPr>
          <a:xfrm>
            <a:off x="4439816" y="1340769"/>
            <a:ext cx="4572000" cy="646331"/>
          </a:xfrm>
          <a:prstGeom prst="rect">
            <a:avLst/>
          </a:prstGeom>
          <a:noFill/>
        </p:spPr>
        <p:txBody>
          <a:bodyPr wrap="square">
            <a:spAutoFit/>
          </a:bodyPr>
          <a:lstStyle/>
          <a:p>
            <a:r>
              <a:rPr lang="en-IN" sz="3600" b="1" dirty="0">
                <a:solidFill>
                  <a:srgbClr val="FF0000"/>
                </a:solidFill>
              </a:rPr>
              <a:t>METHODOLOGY</a:t>
            </a:r>
          </a:p>
        </p:txBody>
      </p:sp>
      <p:sp>
        <p:nvSpPr>
          <p:cNvPr id="6" name="TextBox 5">
            <a:extLst>
              <a:ext uri="{FF2B5EF4-FFF2-40B4-BE49-F238E27FC236}">
                <a16:creationId xmlns:a16="http://schemas.microsoft.com/office/drawing/2014/main" id="{818CCF61-2D81-642F-F014-C705326AE625}"/>
              </a:ext>
            </a:extLst>
          </p:cNvPr>
          <p:cNvSpPr txBox="1"/>
          <p:nvPr/>
        </p:nvSpPr>
        <p:spPr>
          <a:xfrm>
            <a:off x="2603612" y="1844824"/>
            <a:ext cx="6984776" cy="2862322"/>
          </a:xfrm>
          <a:prstGeom prst="rect">
            <a:avLst/>
          </a:prstGeom>
          <a:noFill/>
        </p:spPr>
        <p:txBody>
          <a:bodyPr wrap="square">
            <a:spAutoFit/>
          </a:bodyPr>
          <a:lstStyle/>
          <a:p>
            <a:endParaRPr lang="en-US" dirty="0">
              <a:solidFill>
                <a:schemeClr val="bg1"/>
              </a:solidFill>
              <a:latin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cs typeface="Calibri" panose="020F0502020204030204" pitchFamily="34" charset="0"/>
              </a:rPr>
              <a:t>Our main focus in this project is to reduce the time taken during the transportation of goods or public transport. For traversing all the destination points we are using an algorithm called Dijkstra’s Algorithm which calculates the shortest paths to all points.</a:t>
            </a:r>
          </a:p>
          <a:p>
            <a:endParaRPr lang="en-US" dirty="0">
              <a:solidFill>
                <a:schemeClr val="bg1"/>
              </a:solidFill>
              <a:latin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cs typeface="Calibri" panose="020F0502020204030204" pitchFamily="34" charset="0"/>
              </a:rPr>
              <a:t>Dijkstra algorithm overcomes the drawbacks of Floyd </a:t>
            </a:r>
            <a:r>
              <a:rPr lang="en-US" dirty="0" err="1">
                <a:solidFill>
                  <a:schemeClr val="bg1"/>
                </a:solidFill>
                <a:latin typeface="Calibri" panose="020F0502020204030204" pitchFamily="34" charset="0"/>
                <a:cs typeface="Calibri" panose="020F0502020204030204" pitchFamily="34" charset="0"/>
              </a:rPr>
              <a:t>Warshall</a:t>
            </a:r>
            <a:r>
              <a:rPr lang="en-US" dirty="0">
                <a:solidFill>
                  <a:schemeClr val="bg1"/>
                </a:solidFill>
                <a:latin typeface="Calibri" panose="020F0502020204030204" pitchFamily="34" charset="0"/>
                <a:cs typeface="Calibri" panose="020F0502020204030204" pitchFamily="34" charset="0"/>
              </a:rPr>
              <a:t> Algorithm as well as Bellman Ford Algorithm but it can be improvised if we implement it parallelly. Hence, in this project we will try to improvise the algorithm using parallel computing.</a:t>
            </a:r>
            <a:endParaRPr lang="en-IN" dirty="0">
              <a:solidFill>
                <a:schemeClr val="bg1"/>
              </a:solidFill>
            </a:endParaRPr>
          </a:p>
        </p:txBody>
      </p:sp>
    </p:spTree>
    <p:extLst>
      <p:ext uri="{BB962C8B-B14F-4D97-AF65-F5344CB8AC3E}">
        <p14:creationId xmlns:p14="http://schemas.microsoft.com/office/powerpoint/2010/main" val="1878925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54311A-9655-B8CF-B884-D8EE06BAE0F1}"/>
              </a:ext>
            </a:extLst>
          </p:cNvPr>
          <p:cNvSpPr txBox="1"/>
          <p:nvPr/>
        </p:nvSpPr>
        <p:spPr>
          <a:xfrm>
            <a:off x="3397623" y="3013501"/>
            <a:ext cx="6096000" cy="830997"/>
          </a:xfrm>
          <a:prstGeom prst="rect">
            <a:avLst/>
          </a:prstGeom>
          <a:noFill/>
        </p:spPr>
        <p:txBody>
          <a:bodyPr wrap="square">
            <a:spAutoFit/>
          </a:bodyPr>
          <a:lstStyle/>
          <a:p>
            <a:r>
              <a:rPr lang="en-IN" sz="4800" b="1" dirty="0">
                <a:solidFill>
                  <a:srgbClr val="FF0000"/>
                </a:solidFill>
              </a:rPr>
              <a:t>IMPLEMENTATION</a:t>
            </a:r>
          </a:p>
        </p:txBody>
      </p:sp>
    </p:spTree>
    <p:extLst>
      <p:ext uri="{BB962C8B-B14F-4D97-AF65-F5344CB8AC3E}">
        <p14:creationId xmlns:p14="http://schemas.microsoft.com/office/powerpoint/2010/main" val="2887958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47F01-7F37-D68F-86A8-24FB78275917}"/>
              </a:ext>
            </a:extLst>
          </p:cNvPr>
          <p:cNvSpPr>
            <a:spLocks noGrp="1"/>
          </p:cNvSpPr>
          <p:nvPr>
            <p:ph type="ctrTitle"/>
          </p:nvPr>
        </p:nvSpPr>
        <p:spPr>
          <a:xfrm>
            <a:off x="-1361751" y="1765832"/>
            <a:ext cx="9614859" cy="1321940"/>
          </a:xfrm>
        </p:spPr>
        <p:txBody>
          <a:bodyPr/>
          <a:lstStyle/>
          <a:p>
            <a:r>
              <a:rPr lang="en-IN" sz="3600" b="1" dirty="0">
                <a:solidFill>
                  <a:srgbClr val="FF0000"/>
                </a:solidFill>
              </a:rPr>
              <a:t>FLOYD WARSHALL ALGORITHM</a:t>
            </a:r>
          </a:p>
        </p:txBody>
      </p:sp>
      <p:sp>
        <p:nvSpPr>
          <p:cNvPr id="4" name="TextBox 3">
            <a:extLst>
              <a:ext uri="{FF2B5EF4-FFF2-40B4-BE49-F238E27FC236}">
                <a16:creationId xmlns:a16="http://schemas.microsoft.com/office/drawing/2014/main" id="{74EA8233-9EB3-3FF7-1F98-D62FD1834E7D}"/>
              </a:ext>
            </a:extLst>
          </p:cNvPr>
          <p:cNvSpPr txBox="1"/>
          <p:nvPr/>
        </p:nvSpPr>
        <p:spPr>
          <a:xfrm>
            <a:off x="1819835" y="2256473"/>
            <a:ext cx="8229600" cy="2862322"/>
          </a:xfrm>
          <a:prstGeom prst="rect">
            <a:avLst/>
          </a:prstGeom>
          <a:noFill/>
        </p:spPr>
        <p:txBody>
          <a:bodyPr wrap="square">
            <a:spAutoFit/>
          </a:bodyPr>
          <a:lstStyle/>
          <a:p>
            <a:pPr>
              <a:lnSpc>
                <a:spcPct val="100000"/>
              </a:lnSpc>
            </a:pPr>
            <a:endParaRPr lang="en-US" sz="2000" b="0" i="0" dirty="0">
              <a:solidFill>
                <a:schemeClr val="bg1"/>
              </a:solidFill>
              <a:effectLst/>
              <a:latin typeface="Calibri" panose="020F0502020204030204" pitchFamily="34" charset="0"/>
              <a:cs typeface="Calibri" panose="020F0502020204030204" pitchFamily="34" charset="0"/>
            </a:endParaRPr>
          </a:p>
          <a:p>
            <a:pPr>
              <a:lnSpc>
                <a:spcPct val="100000"/>
              </a:lnSpc>
            </a:pPr>
            <a:r>
              <a:rPr lang="en-US" sz="2000" b="0" i="0" dirty="0">
                <a:solidFill>
                  <a:schemeClr val="bg1"/>
                </a:solidFill>
                <a:effectLst/>
                <a:latin typeface="Calibri" panose="020F0502020204030204" pitchFamily="34" charset="0"/>
                <a:cs typeface="Calibri" panose="020F0502020204030204" pitchFamily="34" charset="0"/>
              </a:rPr>
              <a:t>The </a:t>
            </a:r>
            <a:r>
              <a:rPr lang="en-US" sz="2000" dirty="0">
                <a:solidFill>
                  <a:schemeClr val="bg1"/>
                </a:solidFill>
                <a:latin typeface="Calibri" panose="020F0502020204030204" pitchFamily="34" charset="0"/>
                <a:cs typeface="Calibri" panose="020F0502020204030204" pitchFamily="34" charset="0"/>
              </a:rPr>
              <a:t>Floyd </a:t>
            </a:r>
            <a:r>
              <a:rPr lang="en-US" sz="2000" dirty="0" err="1">
                <a:solidFill>
                  <a:schemeClr val="bg1"/>
                </a:solidFill>
                <a:latin typeface="Calibri" panose="020F0502020204030204" pitchFamily="34" charset="0"/>
                <a:cs typeface="Calibri" panose="020F0502020204030204" pitchFamily="34" charset="0"/>
              </a:rPr>
              <a:t>Warshall</a:t>
            </a:r>
            <a:r>
              <a:rPr lang="en-US" sz="2000" dirty="0">
                <a:solidFill>
                  <a:schemeClr val="bg1"/>
                </a:solidFill>
                <a:latin typeface="Calibri" panose="020F0502020204030204" pitchFamily="34" charset="0"/>
                <a:cs typeface="Calibri" panose="020F0502020204030204" pitchFamily="34" charset="0"/>
              </a:rPr>
              <a:t> Algorithm </a:t>
            </a:r>
            <a:r>
              <a:rPr lang="en-US" sz="2000" b="0" i="0" dirty="0">
                <a:solidFill>
                  <a:schemeClr val="bg1"/>
                </a:solidFill>
                <a:effectLst/>
                <a:latin typeface="Calibri" panose="020F0502020204030204" pitchFamily="34" charset="0"/>
                <a:cs typeface="Calibri" panose="020F0502020204030204" pitchFamily="34" charset="0"/>
              </a:rPr>
              <a:t>is for solving the All Pairs Shortest Path problem. The problem is to find shortest distances between every pair of vertices in a given edge weighted directed Graph.</a:t>
            </a:r>
            <a:r>
              <a:rPr lang="en-IN" sz="2000" b="0" i="0" dirty="0">
                <a:solidFill>
                  <a:schemeClr val="bg1"/>
                </a:solidFill>
                <a:effectLst/>
                <a:latin typeface="Calibri" panose="020F0502020204030204" pitchFamily="34" charset="0"/>
                <a:cs typeface="Calibri" panose="020F0502020204030204" pitchFamily="34" charset="0"/>
              </a:rPr>
              <a:t> </a:t>
            </a:r>
          </a:p>
          <a:p>
            <a:pPr>
              <a:lnSpc>
                <a:spcPct val="100000"/>
              </a:lnSpc>
            </a:pPr>
            <a:r>
              <a:rPr lang="en-US" sz="2000" b="0" i="0" dirty="0">
                <a:solidFill>
                  <a:schemeClr val="bg1"/>
                </a:solidFill>
                <a:effectLst/>
                <a:latin typeface="Calibri" panose="020F0502020204030204" pitchFamily="34" charset="0"/>
                <a:cs typeface="Calibri" panose="020F0502020204030204" pitchFamily="34" charset="0"/>
              </a:rPr>
              <a:t>We initialize the solution matrix same as the input graph matrix as a first step. Then we update the solution matrix by considering all vertices as an intermediate vertex. The idea is to one by one pick all vertices and updates all shortest paths which include the picked vertex as an intermediate vertex in the shortest path. </a:t>
            </a:r>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9592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F61CD5-8671-5662-A97E-D6D287AC4F79}"/>
              </a:ext>
            </a:extLst>
          </p:cNvPr>
          <p:cNvSpPr txBox="1"/>
          <p:nvPr/>
        </p:nvSpPr>
        <p:spPr>
          <a:xfrm>
            <a:off x="1398493" y="1443841"/>
            <a:ext cx="9099177" cy="3785652"/>
          </a:xfrm>
          <a:prstGeom prst="rect">
            <a:avLst/>
          </a:prstGeom>
          <a:noFill/>
        </p:spPr>
        <p:txBody>
          <a:bodyPr wrap="square">
            <a:spAutoFit/>
          </a:bodyPr>
          <a:lstStyle/>
          <a:p>
            <a:pPr algn="l" fontAlgn="base"/>
            <a:r>
              <a:rPr lang="en-US" sz="2000" b="0" i="0" dirty="0">
                <a:solidFill>
                  <a:schemeClr val="bg1"/>
                </a:solidFill>
                <a:effectLst/>
                <a:latin typeface="Calibri" panose="020F0502020204030204" pitchFamily="34" charset="0"/>
                <a:cs typeface="Calibri" panose="020F0502020204030204" pitchFamily="34" charset="0"/>
              </a:rPr>
              <a:t>When we pick vertex number k as an intermediate vertex, we already have considered vertices {0, 1, 2, .. k-1} as intermediate vertices. For every pair (</a:t>
            </a:r>
            <a:r>
              <a:rPr lang="en-US" sz="2000" b="0" i="0" dirty="0" err="1">
                <a:solidFill>
                  <a:schemeClr val="bg1"/>
                </a:solidFill>
                <a:effectLst/>
                <a:latin typeface="Calibri" panose="020F0502020204030204" pitchFamily="34" charset="0"/>
                <a:cs typeface="Calibri" panose="020F0502020204030204" pitchFamily="34" charset="0"/>
              </a:rPr>
              <a:t>i</a:t>
            </a:r>
            <a:r>
              <a:rPr lang="en-US" sz="2000" b="0" i="0" dirty="0">
                <a:solidFill>
                  <a:schemeClr val="bg1"/>
                </a:solidFill>
                <a:effectLst/>
                <a:latin typeface="Calibri" panose="020F0502020204030204" pitchFamily="34" charset="0"/>
                <a:cs typeface="Calibri" panose="020F0502020204030204" pitchFamily="34" charset="0"/>
              </a:rPr>
              <a:t>, j) of the source and destination vertices respectively, there are two possible cases.</a:t>
            </a:r>
          </a:p>
          <a:p>
            <a:pPr algn="l" fontAlgn="base"/>
            <a:endParaRPr lang="en-US" sz="2000" b="1" i="0" dirty="0">
              <a:solidFill>
                <a:schemeClr val="bg1"/>
              </a:solidFill>
              <a:effectLst/>
              <a:latin typeface="Calibri" panose="020F0502020204030204" pitchFamily="34" charset="0"/>
              <a:cs typeface="Calibri" panose="020F0502020204030204" pitchFamily="34" charset="0"/>
            </a:endParaRPr>
          </a:p>
          <a:p>
            <a:pPr algn="l" fontAlgn="base"/>
            <a:r>
              <a:rPr lang="en-US" sz="2000" b="1" i="0" dirty="0">
                <a:solidFill>
                  <a:schemeClr val="bg1"/>
                </a:solidFill>
                <a:effectLst/>
                <a:latin typeface="Calibri" panose="020F0502020204030204" pitchFamily="34" charset="0"/>
                <a:cs typeface="Calibri" panose="020F0502020204030204" pitchFamily="34" charset="0"/>
              </a:rPr>
              <a:t>1)</a:t>
            </a:r>
            <a:r>
              <a:rPr lang="en-US" sz="2000" b="0" i="0" dirty="0">
                <a:solidFill>
                  <a:schemeClr val="bg1"/>
                </a:solidFill>
                <a:effectLst/>
                <a:latin typeface="Calibri" panose="020F0502020204030204" pitchFamily="34" charset="0"/>
                <a:cs typeface="Calibri" panose="020F0502020204030204" pitchFamily="34" charset="0"/>
              </a:rPr>
              <a:t> k is not an intermediate vertex in shortest path from </a:t>
            </a:r>
            <a:r>
              <a:rPr lang="en-US" sz="2000" b="0" i="0" dirty="0" err="1">
                <a:solidFill>
                  <a:schemeClr val="bg1"/>
                </a:solidFill>
                <a:effectLst/>
                <a:latin typeface="Calibri" panose="020F0502020204030204" pitchFamily="34" charset="0"/>
                <a:cs typeface="Calibri" panose="020F0502020204030204" pitchFamily="34" charset="0"/>
              </a:rPr>
              <a:t>i</a:t>
            </a:r>
            <a:r>
              <a:rPr lang="en-US" sz="2000" b="0" i="0" dirty="0">
                <a:solidFill>
                  <a:schemeClr val="bg1"/>
                </a:solidFill>
                <a:effectLst/>
                <a:latin typeface="Calibri" panose="020F0502020204030204" pitchFamily="34" charset="0"/>
                <a:cs typeface="Calibri" panose="020F0502020204030204" pitchFamily="34" charset="0"/>
              </a:rPr>
              <a:t> to j. We keep the value of </a:t>
            </a:r>
            <a:r>
              <a:rPr lang="en-US" sz="2000" b="0" i="0" dirty="0" err="1">
                <a:solidFill>
                  <a:schemeClr val="bg1"/>
                </a:solidFill>
                <a:effectLst/>
                <a:latin typeface="Calibri" panose="020F0502020204030204" pitchFamily="34" charset="0"/>
                <a:cs typeface="Calibri" panose="020F0502020204030204" pitchFamily="34" charset="0"/>
              </a:rPr>
              <a:t>dist</a:t>
            </a:r>
            <a:r>
              <a:rPr lang="en-US" sz="2000" b="0" i="0" dirty="0">
                <a:solidFill>
                  <a:schemeClr val="bg1"/>
                </a:solidFill>
                <a:effectLst/>
                <a:latin typeface="Calibri" panose="020F0502020204030204" pitchFamily="34" charset="0"/>
                <a:cs typeface="Calibri" panose="020F0502020204030204" pitchFamily="34" charset="0"/>
              </a:rPr>
              <a:t>[</a:t>
            </a:r>
            <a:r>
              <a:rPr lang="en-US" sz="2000" b="0" i="0" dirty="0" err="1">
                <a:solidFill>
                  <a:schemeClr val="bg1"/>
                </a:solidFill>
                <a:effectLst/>
                <a:latin typeface="Calibri" panose="020F0502020204030204" pitchFamily="34" charset="0"/>
                <a:cs typeface="Calibri" panose="020F0502020204030204" pitchFamily="34" charset="0"/>
              </a:rPr>
              <a:t>i</a:t>
            </a:r>
            <a:r>
              <a:rPr lang="en-US" sz="2000" b="0" i="0" dirty="0">
                <a:solidFill>
                  <a:schemeClr val="bg1"/>
                </a:solidFill>
                <a:effectLst/>
                <a:latin typeface="Calibri" panose="020F0502020204030204" pitchFamily="34" charset="0"/>
                <a:cs typeface="Calibri" panose="020F0502020204030204" pitchFamily="34" charset="0"/>
              </a:rPr>
              <a:t>][j] as it is.</a:t>
            </a:r>
            <a:br>
              <a:rPr lang="en-US" sz="2000" b="0" i="0" dirty="0">
                <a:solidFill>
                  <a:schemeClr val="bg1"/>
                </a:solidFill>
                <a:effectLst/>
                <a:latin typeface="Calibri" panose="020F0502020204030204" pitchFamily="34" charset="0"/>
                <a:cs typeface="Calibri" panose="020F0502020204030204" pitchFamily="34" charset="0"/>
              </a:rPr>
            </a:br>
            <a:r>
              <a:rPr lang="en-US" sz="2000" b="1" i="0" dirty="0">
                <a:solidFill>
                  <a:schemeClr val="bg1"/>
                </a:solidFill>
                <a:effectLst/>
                <a:latin typeface="Calibri" panose="020F0502020204030204" pitchFamily="34" charset="0"/>
                <a:cs typeface="Calibri" panose="020F0502020204030204" pitchFamily="34" charset="0"/>
              </a:rPr>
              <a:t>2)</a:t>
            </a:r>
            <a:r>
              <a:rPr lang="en-US" sz="2000" b="0" i="0" dirty="0">
                <a:solidFill>
                  <a:schemeClr val="bg1"/>
                </a:solidFill>
                <a:effectLst/>
                <a:latin typeface="Calibri" panose="020F0502020204030204" pitchFamily="34" charset="0"/>
                <a:cs typeface="Calibri" panose="020F0502020204030204" pitchFamily="34" charset="0"/>
              </a:rPr>
              <a:t> k is an intermediate vertex in shortest path from </a:t>
            </a:r>
            <a:r>
              <a:rPr lang="en-US" sz="2000" b="0" i="0" dirty="0" err="1">
                <a:solidFill>
                  <a:schemeClr val="bg1"/>
                </a:solidFill>
                <a:effectLst/>
                <a:latin typeface="Calibri" panose="020F0502020204030204" pitchFamily="34" charset="0"/>
                <a:cs typeface="Calibri" panose="020F0502020204030204" pitchFamily="34" charset="0"/>
              </a:rPr>
              <a:t>i</a:t>
            </a:r>
            <a:r>
              <a:rPr lang="en-US" sz="2000" b="0" i="0" dirty="0">
                <a:solidFill>
                  <a:schemeClr val="bg1"/>
                </a:solidFill>
                <a:effectLst/>
                <a:latin typeface="Calibri" panose="020F0502020204030204" pitchFamily="34" charset="0"/>
                <a:cs typeface="Calibri" panose="020F0502020204030204" pitchFamily="34" charset="0"/>
              </a:rPr>
              <a:t> to j. We update the value of </a:t>
            </a:r>
            <a:r>
              <a:rPr lang="en-US" sz="2000" b="0" i="0" dirty="0" err="1">
                <a:solidFill>
                  <a:schemeClr val="bg1"/>
                </a:solidFill>
                <a:effectLst/>
                <a:latin typeface="Calibri" panose="020F0502020204030204" pitchFamily="34" charset="0"/>
                <a:cs typeface="Calibri" panose="020F0502020204030204" pitchFamily="34" charset="0"/>
              </a:rPr>
              <a:t>dist</a:t>
            </a:r>
            <a:r>
              <a:rPr lang="en-US" sz="2000" b="0" i="0" dirty="0">
                <a:solidFill>
                  <a:schemeClr val="bg1"/>
                </a:solidFill>
                <a:effectLst/>
                <a:latin typeface="Calibri" panose="020F0502020204030204" pitchFamily="34" charset="0"/>
                <a:cs typeface="Calibri" panose="020F0502020204030204" pitchFamily="34" charset="0"/>
              </a:rPr>
              <a:t>[</a:t>
            </a:r>
            <a:r>
              <a:rPr lang="en-US" sz="2000" b="0" i="0" dirty="0" err="1">
                <a:solidFill>
                  <a:schemeClr val="bg1"/>
                </a:solidFill>
                <a:effectLst/>
                <a:latin typeface="Calibri" panose="020F0502020204030204" pitchFamily="34" charset="0"/>
                <a:cs typeface="Calibri" panose="020F0502020204030204" pitchFamily="34" charset="0"/>
              </a:rPr>
              <a:t>i</a:t>
            </a:r>
            <a:r>
              <a:rPr lang="en-US" sz="2000" b="0" i="0" dirty="0">
                <a:solidFill>
                  <a:schemeClr val="bg1"/>
                </a:solidFill>
                <a:effectLst/>
                <a:latin typeface="Calibri" panose="020F0502020204030204" pitchFamily="34" charset="0"/>
                <a:cs typeface="Calibri" panose="020F0502020204030204" pitchFamily="34" charset="0"/>
              </a:rPr>
              <a:t>][j] as </a:t>
            </a:r>
            <a:r>
              <a:rPr lang="en-US" sz="2000" b="0" i="0" dirty="0" err="1">
                <a:solidFill>
                  <a:schemeClr val="bg1"/>
                </a:solidFill>
                <a:effectLst/>
                <a:latin typeface="Calibri" panose="020F0502020204030204" pitchFamily="34" charset="0"/>
                <a:cs typeface="Calibri" panose="020F0502020204030204" pitchFamily="34" charset="0"/>
              </a:rPr>
              <a:t>dist</a:t>
            </a:r>
            <a:r>
              <a:rPr lang="en-US" sz="2000" b="0" i="0" dirty="0">
                <a:solidFill>
                  <a:schemeClr val="bg1"/>
                </a:solidFill>
                <a:effectLst/>
                <a:latin typeface="Calibri" panose="020F0502020204030204" pitchFamily="34" charset="0"/>
                <a:cs typeface="Calibri" panose="020F0502020204030204" pitchFamily="34" charset="0"/>
              </a:rPr>
              <a:t>[</a:t>
            </a:r>
            <a:r>
              <a:rPr lang="en-US" sz="2000" b="0" i="0" dirty="0" err="1">
                <a:solidFill>
                  <a:schemeClr val="bg1"/>
                </a:solidFill>
                <a:effectLst/>
                <a:latin typeface="Calibri" panose="020F0502020204030204" pitchFamily="34" charset="0"/>
                <a:cs typeface="Calibri" panose="020F0502020204030204" pitchFamily="34" charset="0"/>
              </a:rPr>
              <a:t>i</a:t>
            </a:r>
            <a:r>
              <a:rPr lang="en-US" sz="2000" b="0" i="0" dirty="0">
                <a:solidFill>
                  <a:schemeClr val="bg1"/>
                </a:solidFill>
                <a:effectLst/>
                <a:latin typeface="Calibri" panose="020F0502020204030204" pitchFamily="34" charset="0"/>
                <a:cs typeface="Calibri" panose="020F0502020204030204" pitchFamily="34" charset="0"/>
              </a:rPr>
              <a:t>][k] + </a:t>
            </a:r>
            <a:r>
              <a:rPr lang="en-US" sz="2000" b="0" i="0" dirty="0" err="1">
                <a:solidFill>
                  <a:schemeClr val="bg1"/>
                </a:solidFill>
                <a:effectLst/>
                <a:latin typeface="Calibri" panose="020F0502020204030204" pitchFamily="34" charset="0"/>
                <a:cs typeface="Calibri" panose="020F0502020204030204" pitchFamily="34" charset="0"/>
              </a:rPr>
              <a:t>dist</a:t>
            </a:r>
            <a:r>
              <a:rPr lang="en-US" sz="2000" b="0" i="0" dirty="0">
                <a:solidFill>
                  <a:schemeClr val="bg1"/>
                </a:solidFill>
                <a:effectLst/>
                <a:latin typeface="Calibri" panose="020F0502020204030204" pitchFamily="34" charset="0"/>
                <a:cs typeface="Calibri" panose="020F0502020204030204" pitchFamily="34" charset="0"/>
              </a:rPr>
              <a:t>[k][j] if </a:t>
            </a:r>
            <a:r>
              <a:rPr lang="en-US" sz="2000" b="0" i="0" dirty="0" err="1">
                <a:solidFill>
                  <a:schemeClr val="bg1"/>
                </a:solidFill>
                <a:effectLst/>
                <a:latin typeface="Calibri" panose="020F0502020204030204" pitchFamily="34" charset="0"/>
                <a:cs typeface="Calibri" panose="020F0502020204030204" pitchFamily="34" charset="0"/>
              </a:rPr>
              <a:t>dist</a:t>
            </a:r>
            <a:r>
              <a:rPr lang="en-US" sz="2000" b="0" i="0" dirty="0">
                <a:solidFill>
                  <a:schemeClr val="bg1"/>
                </a:solidFill>
                <a:effectLst/>
                <a:latin typeface="Calibri" panose="020F0502020204030204" pitchFamily="34" charset="0"/>
                <a:cs typeface="Calibri" panose="020F0502020204030204" pitchFamily="34" charset="0"/>
              </a:rPr>
              <a:t>[</a:t>
            </a:r>
            <a:r>
              <a:rPr lang="en-US" sz="2000" b="0" i="0" dirty="0" err="1">
                <a:solidFill>
                  <a:schemeClr val="bg1"/>
                </a:solidFill>
                <a:effectLst/>
                <a:latin typeface="Calibri" panose="020F0502020204030204" pitchFamily="34" charset="0"/>
                <a:cs typeface="Calibri" panose="020F0502020204030204" pitchFamily="34" charset="0"/>
              </a:rPr>
              <a:t>i</a:t>
            </a:r>
            <a:r>
              <a:rPr lang="en-US" sz="2000" b="0" i="0" dirty="0">
                <a:solidFill>
                  <a:schemeClr val="bg1"/>
                </a:solidFill>
                <a:effectLst/>
                <a:latin typeface="Calibri" panose="020F0502020204030204" pitchFamily="34" charset="0"/>
                <a:cs typeface="Calibri" panose="020F0502020204030204" pitchFamily="34" charset="0"/>
              </a:rPr>
              <a:t>][j] &gt; </a:t>
            </a:r>
            <a:r>
              <a:rPr lang="en-US" sz="2000" b="0" i="0" dirty="0" err="1">
                <a:solidFill>
                  <a:schemeClr val="bg1"/>
                </a:solidFill>
                <a:effectLst/>
                <a:latin typeface="Calibri" panose="020F0502020204030204" pitchFamily="34" charset="0"/>
                <a:cs typeface="Calibri" panose="020F0502020204030204" pitchFamily="34" charset="0"/>
              </a:rPr>
              <a:t>dist</a:t>
            </a:r>
            <a:r>
              <a:rPr lang="en-US" sz="2000" b="0" i="0" dirty="0">
                <a:solidFill>
                  <a:schemeClr val="bg1"/>
                </a:solidFill>
                <a:effectLst/>
                <a:latin typeface="Calibri" panose="020F0502020204030204" pitchFamily="34" charset="0"/>
                <a:cs typeface="Calibri" panose="020F0502020204030204" pitchFamily="34" charset="0"/>
              </a:rPr>
              <a:t>[</a:t>
            </a:r>
            <a:r>
              <a:rPr lang="en-US" sz="2000" b="0" i="0" dirty="0" err="1">
                <a:solidFill>
                  <a:schemeClr val="bg1"/>
                </a:solidFill>
                <a:effectLst/>
                <a:latin typeface="Calibri" panose="020F0502020204030204" pitchFamily="34" charset="0"/>
                <a:cs typeface="Calibri" panose="020F0502020204030204" pitchFamily="34" charset="0"/>
              </a:rPr>
              <a:t>i</a:t>
            </a:r>
            <a:r>
              <a:rPr lang="en-US" sz="2000" b="0" i="0" dirty="0">
                <a:solidFill>
                  <a:schemeClr val="bg1"/>
                </a:solidFill>
                <a:effectLst/>
                <a:latin typeface="Calibri" panose="020F0502020204030204" pitchFamily="34" charset="0"/>
                <a:cs typeface="Calibri" panose="020F0502020204030204" pitchFamily="34" charset="0"/>
              </a:rPr>
              <a:t>][k] + </a:t>
            </a:r>
            <a:r>
              <a:rPr lang="en-US" sz="2000" b="0" i="0" dirty="0" err="1">
                <a:solidFill>
                  <a:schemeClr val="bg1"/>
                </a:solidFill>
                <a:effectLst/>
                <a:latin typeface="Calibri" panose="020F0502020204030204" pitchFamily="34" charset="0"/>
                <a:cs typeface="Calibri" panose="020F0502020204030204" pitchFamily="34" charset="0"/>
              </a:rPr>
              <a:t>dist</a:t>
            </a:r>
            <a:r>
              <a:rPr lang="en-US" sz="2000" b="0" i="0" dirty="0">
                <a:solidFill>
                  <a:schemeClr val="bg1"/>
                </a:solidFill>
                <a:effectLst/>
                <a:latin typeface="Calibri" panose="020F0502020204030204" pitchFamily="34" charset="0"/>
                <a:cs typeface="Calibri" panose="020F0502020204030204" pitchFamily="34" charset="0"/>
              </a:rPr>
              <a:t>[k][j]</a:t>
            </a:r>
          </a:p>
          <a:p>
            <a:pPr algn="l" fontAlgn="base"/>
            <a:r>
              <a:rPr lang="en-US" sz="2000" b="0" i="0" dirty="0">
                <a:solidFill>
                  <a:schemeClr val="bg1"/>
                </a:solidFill>
                <a:effectLst/>
                <a:latin typeface="Calibri" panose="020F0502020204030204" pitchFamily="34" charset="0"/>
                <a:cs typeface="Calibri" panose="020F0502020204030204" pitchFamily="34" charset="0"/>
              </a:rPr>
              <a:t>The following figure shows the above optimal substructure property in the all-pairs shortest path problem.</a:t>
            </a:r>
          </a:p>
          <a:p>
            <a:pPr algn="l" fontAlgn="base"/>
            <a:endParaRPr lang="en-US" sz="2000" b="0" i="0" dirty="0">
              <a:solidFill>
                <a:schemeClr val="bg1"/>
              </a:solidFill>
              <a:effectLst/>
              <a:latin typeface="Calibri" panose="020F0502020204030204" pitchFamily="34" charset="0"/>
              <a:cs typeface="Calibri" panose="020F0502020204030204" pitchFamily="34" charset="0"/>
            </a:endParaRPr>
          </a:p>
          <a:p>
            <a:endParaRPr lang="en-IN" sz="2000" dirty="0">
              <a:solidFill>
                <a:schemeClr val="bg1"/>
              </a:solidFill>
              <a:latin typeface="Calibri" panose="020F0502020204030204" pitchFamily="34" charset="0"/>
              <a:cs typeface="Calibri" panose="020F0502020204030204" pitchFamily="34" charset="0"/>
            </a:endParaRPr>
          </a:p>
        </p:txBody>
      </p:sp>
      <p:pic>
        <p:nvPicPr>
          <p:cNvPr id="5" name="Picture 2">
            <a:extLst>
              <a:ext uri="{FF2B5EF4-FFF2-40B4-BE49-F238E27FC236}">
                <a16:creationId xmlns:a16="http://schemas.microsoft.com/office/drawing/2014/main" id="{84B3AE14-6563-8FC6-84EB-BFEFDE924234}"/>
              </a:ext>
            </a:extLst>
          </p:cNvPr>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7336"/>
                    </a14:imgEffect>
                  </a14:imgLayer>
                </a14:imgProps>
              </a:ext>
              <a:ext uri="{28A0092B-C50C-407E-A947-70E740481C1C}">
                <a14:useLocalDpi xmlns:a14="http://schemas.microsoft.com/office/drawing/2010/main" val="0"/>
              </a:ext>
            </a:extLst>
          </a:blip>
          <a:srcRect/>
          <a:stretch>
            <a:fillRect/>
          </a:stretch>
        </p:blipFill>
        <p:spPr bwMode="auto">
          <a:xfrm>
            <a:off x="2028543" y="5008656"/>
            <a:ext cx="7839075" cy="1314450"/>
          </a:xfrm>
          <a:prstGeom prst="rect">
            <a:avLst/>
          </a:prstGeom>
          <a:pattFill prst="pct5">
            <a:fgClr>
              <a:schemeClr val="accent1"/>
            </a:fgClr>
            <a:bgClr>
              <a:schemeClr val="bg1"/>
            </a:bgClr>
          </a:pattFill>
        </p:spPr>
      </p:pic>
    </p:spTree>
    <p:extLst>
      <p:ext uri="{BB962C8B-B14F-4D97-AF65-F5344CB8AC3E}">
        <p14:creationId xmlns:p14="http://schemas.microsoft.com/office/powerpoint/2010/main" val="14650592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562</TotalTime>
  <Words>2402</Words>
  <Application>Microsoft Office PowerPoint</Application>
  <PresentationFormat>Widescreen</PresentationFormat>
  <Paragraphs>125</Paragraphs>
  <Slides>49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굴림체</vt:lpstr>
      <vt:lpstr>Arial</vt:lpstr>
      <vt:lpstr>Calibri</vt:lpstr>
      <vt:lpstr>Trebuchet MS</vt:lpstr>
      <vt:lpstr>Wingdings 3</vt:lpstr>
      <vt:lpstr>Facet</vt:lpstr>
      <vt:lpstr>Shortest path using parallel computing</vt:lpstr>
      <vt:lpstr>PowerPoint Presentation</vt:lpstr>
      <vt:lpstr>PROBLEM STATEMENT</vt:lpstr>
      <vt:lpstr>PowerPoint Presentation</vt:lpstr>
      <vt:lpstr>PowerPoint Presentation</vt:lpstr>
      <vt:lpstr>PowerPoint Presentation</vt:lpstr>
      <vt:lpstr>PowerPoint Presentation</vt:lpstr>
      <vt:lpstr>FLOYD WARSHALL ALGORITHM</vt:lpstr>
      <vt:lpstr>PowerPoint Presentation</vt:lpstr>
      <vt:lpstr>EXAMPLE</vt:lpstr>
      <vt:lpstr>GRAPH</vt:lpstr>
      <vt:lpstr>CODE</vt:lpstr>
      <vt:lpstr>PowerPoint Presentation</vt:lpstr>
      <vt:lpstr>PowerPoint Presentation</vt:lpstr>
      <vt:lpstr>OUTPUT</vt:lpstr>
      <vt:lpstr>BELLMAN-FORD ALGORITHM</vt:lpstr>
      <vt:lpstr>ALGORITHM</vt:lpstr>
      <vt:lpstr>EXAMPLE</vt:lpstr>
      <vt:lpstr>CODE</vt:lpstr>
      <vt:lpstr>PowerPoint Presentation</vt:lpstr>
      <vt:lpstr>PowerPoint Presentation</vt:lpstr>
      <vt:lpstr>OUTPUT</vt:lpstr>
      <vt:lpstr>PowerPoint Presentation</vt:lpstr>
      <vt:lpstr>EXAMPLE</vt:lpstr>
      <vt:lpstr>CODE</vt:lpstr>
      <vt:lpstr>PowerPoint Presentation</vt:lpstr>
      <vt:lpstr>OUTPUT</vt:lpstr>
      <vt:lpstr>Floyd v/s Bellman v/s Dijkstra</vt:lpstr>
      <vt:lpstr>PowerPoint Presentation</vt:lpstr>
      <vt:lpstr>OUR ALGORITHM</vt:lpstr>
      <vt:lpstr>PowerPoint Presentation</vt:lpstr>
      <vt:lpstr> FLOWCHART</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PowerPoint Presentation</vt:lpstr>
      <vt:lpstr>ALGORITHM</vt:lpstr>
      <vt:lpstr>CONCLUSION</vt:lpstr>
      <vt:lpstr>PowerPoint Presentation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Shortest path using parallel computing</dc:title>
  <dc:creator>harsh parwal</dc:creator>
  <cp:lastModifiedBy>harsh parwal</cp:lastModifiedBy>
  <cp:revision>4</cp:revision>
  <dcterms:created xsi:type="dcterms:W3CDTF">2022-11-15T12:52:40Z</dcterms:created>
  <dcterms:modified xsi:type="dcterms:W3CDTF">2022-11-19T12:55:06Z</dcterms:modified>
</cp:coreProperties>
</file>