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D36363-5598-FD3A-338A-F9894EE09627}" v="8" dt="2024-09-19T02:01:34.912"/>
    <p1510:client id="{1EDC561B-A622-BDB2-6820-C13DF108B2E3}" v="2" dt="2024-09-18T20:00:57.267"/>
    <p1510:client id="{33FA1341-BBE7-9F0D-825D-9CAFC2366FE3}" v="9" dt="2024-09-19T20:56:50.367"/>
    <p1510:client id="{39AB6ABB-A14A-7EE5-1247-CF1688B4FC24}" v="18" dt="2024-09-18T23:29:10.103"/>
    <p1510:client id="{5ABC800D-45FC-EBFE-8226-2DA584921E76}" v="21" dt="2024-09-19T01:50:01.507"/>
    <p1510:client id="{66014EEB-1433-F9C2-60CD-97932BBA45CC}" v="88" dt="2024-09-19T01:07:27.347"/>
    <p1510:client id="{6997501D-E419-41A7-A944-1602EB027585}" v="5" dt="2024-09-19T19:19:06.883"/>
    <p1510:client id="{7DF70FEF-BCF1-55B3-1B57-12A977802050}" v="107" dt="2024-09-19T02:49:33.535"/>
    <p1510:client id="{AE4941EE-F677-4B2C-BB11-BD9F38081AB7}" v="265" dt="2024-09-19T02:20:55.652"/>
    <p1510:client id="{B1B62E03-5D2C-AABC-C0B3-54EC9E6C5E03}" v="4" dt="2024-09-19T03:03:35.065"/>
    <p1510:client id="{BEAC92AC-9D47-83AC-1AC3-479EBD47995F}" v="404" dt="2024-09-19T02:11:02.783"/>
    <p1510:client id="{C03E94D5-1EDC-56D8-C393-D5DF076E4997}" v="631" dt="2024-09-19T00:15:16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-174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CCEF3-A914-4A17-889E-389BDD6CBC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3B688-7D63-4A7F-AFD2-CD146BEE4826}">
      <dgm:prSet/>
      <dgm:spPr/>
      <dgm:t>
        <a:bodyPr/>
        <a:lstStyle/>
        <a:p>
          <a:r>
            <a:rPr lang="en-US"/>
            <a:t>Topic: AUDI AG's attempts to implement big data analytics</a:t>
          </a:r>
        </a:p>
      </dgm:t>
    </dgm:pt>
    <dgm:pt modelId="{3DCD9417-D162-4BF0-9F55-821A87C50E76}" type="parTrans" cxnId="{D0D25008-AF42-4663-9F89-358F5FF3A94F}">
      <dgm:prSet/>
      <dgm:spPr/>
      <dgm:t>
        <a:bodyPr/>
        <a:lstStyle/>
        <a:p>
          <a:endParaRPr lang="en-US"/>
        </a:p>
      </dgm:t>
    </dgm:pt>
    <dgm:pt modelId="{CF06FF26-297F-4901-9321-E6E0CDB7A1B4}" type="sibTrans" cxnId="{D0D25008-AF42-4663-9F89-358F5FF3A94F}">
      <dgm:prSet/>
      <dgm:spPr/>
      <dgm:t>
        <a:bodyPr/>
        <a:lstStyle/>
        <a:p>
          <a:endParaRPr lang="en-US"/>
        </a:p>
      </dgm:t>
    </dgm:pt>
    <dgm:pt modelId="{9E1A8AB6-802B-4562-B4E2-6D99E0153116}">
      <dgm:prSet/>
      <dgm:spPr/>
      <dgm:t>
        <a:bodyPr/>
        <a:lstStyle/>
        <a:p>
          <a:r>
            <a:rPr lang="en-US"/>
            <a:t>Truth in Engineering</a:t>
          </a:r>
        </a:p>
      </dgm:t>
    </dgm:pt>
    <dgm:pt modelId="{9B171BC9-545A-4E0C-B08C-6D60C4A66DCA}" type="parTrans" cxnId="{DFA95DF1-93B5-4966-8A69-A3302B6573E8}">
      <dgm:prSet/>
      <dgm:spPr/>
      <dgm:t>
        <a:bodyPr/>
        <a:lstStyle/>
        <a:p>
          <a:endParaRPr lang="en-US"/>
        </a:p>
      </dgm:t>
    </dgm:pt>
    <dgm:pt modelId="{FA284C1A-B850-4999-80C3-EA4BBA55E3C1}" type="sibTrans" cxnId="{DFA95DF1-93B5-4966-8A69-A3302B6573E8}">
      <dgm:prSet/>
      <dgm:spPr/>
      <dgm:t>
        <a:bodyPr/>
        <a:lstStyle/>
        <a:p>
          <a:endParaRPr lang="en-US"/>
        </a:p>
      </dgm:t>
    </dgm:pt>
    <dgm:pt modelId="{31628FDD-D7C2-4E9D-8232-2ADDF52FDE88}">
      <dgm:prSet/>
      <dgm:spPr/>
      <dgm:t>
        <a:bodyPr/>
        <a:lstStyle/>
        <a:p>
          <a:r>
            <a:rPr lang="en-US"/>
            <a:t>Headquartered in Germany, originally established in 1909.</a:t>
          </a:r>
        </a:p>
      </dgm:t>
    </dgm:pt>
    <dgm:pt modelId="{08996A54-C432-4D62-8696-D00910591DCF}" type="parTrans" cxnId="{0594C630-7664-4198-BFF7-C750D22E0057}">
      <dgm:prSet/>
      <dgm:spPr/>
      <dgm:t>
        <a:bodyPr/>
        <a:lstStyle/>
        <a:p>
          <a:endParaRPr lang="en-US"/>
        </a:p>
      </dgm:t>
    </dgm:pt>
    <dgm:pt modelId="{16855771-6ADC-4FEC-A7EA-A482E786B013}" type="sibTrans" cxnId="{0594C630-7664-4198-BFF7-C750D22E0057}">
      <dgm:prSet/>
      <dgm:spPr/>
      <dgm:t>
        <a:bodyPr/>
        <a:lstStyle/>
        <a:p>
          <a:endParaRPr lang="en-US"/>
        </a:p>
      </dgm:t>
    </dgm:pt>
    <dgm:pt modelId="{9C2F3FCB-8A24-4E58-936C-389F6763587F}">
      <dgm:prSet/>
      <dgm:spPr/>
      <dgm:t>
        <a:bodyPr/>
        <a:lstStyle/>
        <a:p>
          <a:r>
            <a:rPr lang="en-US"/>
            <a:t>Major source of data: Customers through website, car configurator and dealers.</a:t>
          </a:r>
        </a:p>
      </dgm:t>
    </dgm:pt>
    <dgm:pt modelId="{0BE1CFCE-7A43-4494-B80B-C45CE173F4BB}" type="parTrans" cxnId="{579B0B32-89FA-4515-9C59-8C38D45F1533}">
      <dgm:prSet/>
      <dgm:spPr/>
      <dgm:t>
        <a:bodyPr/>
        <a:lstStyle/>
        <a:p>
          <a:endParaRPr lang="en-US"/>
        </a:p>
      </dgm:t>
    </dgm:pt>
    <dgm:pt modelId="{E99063C8-9EDE-4D09-94DF-6EB3E0B476E9}" type="sibTrans" cxnId="{579B0B32-89FA-4515-9C59-8C38D45F1533}">
      <dgm:prSet/>
      <dgm:spPr/>
      <dgm:t>
        <a:bodyPr/>
        <a:lstStyle/>
        <a:p>
          <a:endParaRPr lang="en-US"/>
        </a:p>
      </dgm:t>
    </dgm:pt>
    <dgm:pt modelId="{F63DF27B-D077-41B2-8F1E-2B1DEE059F76}">
      <dgm:prSet phldr="0"/>
      <dgm:spPr/>
      <dgm:t>
        <a:bodyPr/>
        <a:lstStyle/>
        <a:p>
          <a:pPr rtl="0"/>
          <a:r>
            <a:rPr lang="en-US">
              <a:latin typeface="+mn-lt"/>
            </a:rPr>
            <a:t>Big data – Car data produces high volume, high velocity of data in variety of formats, low veracity of data on social media.</a:t>
          </a:r>
        </a:p>
      </dgm:t>
    </dgm:pt>
    <dgm:pt modelId="{6D02E10C-7205-449E-84F7-9D4B9ADE93D4}" type="parTrans" cxnId="{FBC6AEA5-2AFE-49B5-817C-BCFBE19A41A8}">
      <dgm:prSet/>
      <dgm:spPr/>
      <dgm:t>
        <a:bodyPr/>
        <a:lstStyle/>
        <a:p>
          <a:endParaRPr lang="en-US"/>
        </a:p>
      </dgm:t>
    </dgm:pt>
    <dgm:pt modelId="{DD13E036-8FFE-45A9-8C8C-FC713D910F69}" type="sibTrans" cxnId="{FBC6AEA5-2AFE-49B5-817C-BCFBE19A41A8}">
      <dgm:prSet/>
      <dgm:spPr/>
      <dgm:t>
        <a:bodyPr/>
        <a:lstStyle/>
        <a:p>
          <a:endParaRPr lang="en-US"/>
        </a:p>
      </dgm:t>
    </dgm:pt>
    <dgm:pt modelId="{42C19D75-F6BC-4825-98E6-A5D11F8D7044}" type="pres">
      <dgm:prSet presAssocID="{C0ACCEF3-A914-4A17-889E-389BDD6CBCCF}" presName="linear" presStyleCnt="0">
        <dgm:presLayoutVars>
          <dgm:animLvl val="lvl"/>
          <dgm:resizeHandles val="exact"/>
        </dgm:presLayoutVars>
      </dgm:prSet>
      <dgm:spPr/>
    </dgm:pt>
    <dgm:pt modelId="{2B2506BD-A5E5-4AAF-8E17-77C963907881}" type="pres">
      <dgm:prSet presAssocID="{5673B688-7D63-4A7F-AFD2-CD146BEE48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86CD1D-A10E-4C96-B36E-B61D20E131AF}" type="pres">
      <dgm:prSet presAssocID="{CF06FF26-297F-4901-9321-E6E0CDB7A1B4}" presName="spacer" presStyleCnt="0"/>
      <dgm:spPr/>
    </dgm:pt>
    <dgm:pt modelId="{B34CE7F4-FCC4-42D6-A620-2AF68BDCBD03}" type="pres">
      <dgm:prSet presAssocID="{9E1A8AB6-802B-4562-B4E2-6D99E01531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1A4C7A0-0BEB-4647-B99A-F4A2A5824272}" type="pres">
      <dgm:prSet presAssocID="{FA284C1A-B850-4999-80C3-EA4BBA55E3C1}" presName="spacer" presStyleCnt="0"/>
      <dgm:spPr/>
    </dgm:pt>
    <dgm:pt modelId="{FF42EEF2-D0F4-42FE-86CC-7145C93FA33F}" type="pres">
      <dgm:prSet presAssocID="{31628FDD-D7C2-4E9D-8232-2ADDF52FDE8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F0F39A-B188-46F2-84CA-11CF2196F9D0}" type="pres">
      <dgm:prSet presAssocID="{16855771-6ADC-4FEC-A7EA-A482E786B013}" presName="spacer" presStyleCnt="0"/>
      <dgm:spPr/>
    </dgm:pt>
    <dgm:pt modelId="{2E73C0A5-9F61-45CA-A11F-580F3D33CAD0}" type="pres">
      <dgm:prSet presAssocID="{9C2F3FCB-8A24-4E58-936C-389F676358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A362696-2ADD-4BEA-905B-9F71CADC2C55}" type="pres">
      <dgm:prSet presAssocID="{E99063C8-9EDE-4D09-94DF-6EB3E0B476E9}" presName="spacer" presStyleCnt="0"/>
      <dgm:spPr/>
    </dgm:pt>
    <dgm:pt modelId="{470E35DF-4B76-4794-97FC-4605111C91EF}" type="pres">
      <dgm:prSet presAssocID="{F63DF27B-D077-41B2-8F1E-2B1DEE059F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0D25008-AF42-4663-9F89-358F5FF3A94F}" srcId="{C0ACCEF3-A914-4A17-889E-389BDD6CBCCF}" destId="{5673B688-7D63-4A7F-AFD2-CD146BEE4826}" srcOrd="0" destOrd="0" parTransId="{3DCD9417-D162-4BF0-9F55-821A87C50E76}" sibTransId="{CF06FF26-297F-4901-9321-E6E0CDB7A1B4}"/>
    <dgm:cxn modelId="{0594C630-7664-4198-BFF7-C750D22E0057}" srcId="{C0ACCEF3-A914-4A17-889E-389BDD6CBCCF}" destId="{31628FDD-D7C2-4E9D-8232-2ADDF52FDE88}" srcOrd="2" destOrd="0" parTransId="{08996A54-C432-4D62-8696-D00910591DCF}" sibTransId="{16855771-6ADC-4FEC-A7EA-A482E786B013}"/>
    <dgm:cxn modelId="{579B0B32-89FA-4515-9C59-8C38D45F1533}" srcId="{C0ACCEF3-A914-4A17-889E-389BDD6CBCCF}" destId="{9C2F3FCB-8A24-4E58-936C-389F6763587F}" srcOrd="3" destOrd="0" parTransId="{0BE1CFCE-7A43-4494-B80B-C45CE173F4BB}" sibTransId="{E99063C8-9EDE-4D09-94DF-6EB3E0B476E9}"/>
    <dgm:cxn modelId="{207B6834-ED2E-40D4-B44C-2F7FA11B0E22}" type="presOf" srcId="{9E1A8AB6-802B-4562-B4E2-6D99E0153116}" destId="{B34CE7F4-FCC4-42D6-A620-2AF68BDCBD03}" srcOrd="0" destOrd="0" presId="urn:microsoft.com/office/officeart/2005/8/layout/vList2"/>
    <dgm:cxn modelId="{69C7315A-DDCE-4EBA-A20A-A08AC695B7D3}" type="presOf" srcId="{5673B688-7D63-4A7F-AFD2-CD146BEE4826}" destId="{2B2506BD-A5E5-4AAF-8E17-77C963907881}" srcOrd="0" destOrd="0" presId="urn:microsoft.com/office/officeart/2005/8/layout/vList2"/>
    <dgm:cxn modelId="{A522CF83-6524-439E-97C2-4C5E13581FC6}" type="presOf" srcId="{31628FDD-D7C2-4E9D-8232-2ADDF52FDE88}" destId="{FF42EEF2-D0F4-42FE-86CC-7145C93FA33F}" srcOrd="0" destOrd="0" presId="urn:microsoft.com/office/officeart/2005/8/layout/vList2"/>
    <dgm:cxn modelId="{442866A0-6023-401F-A3A7-2FA9F06D783B}" type="presOf" srcId="{9C2F3FCB-8A24-4E58-936C-389F6763587F}" destId="{2E73C0A5-9F61-45CA-A11F-580F3D33CAD0}" srcOrd="0" destOrd="0" presId="urn:microsoft.com/office/officeart/2005/8/layout/vList2"/>
    <dgm:cxn modelId="{FBC6AEA5-2AFE-49B5-817C-BCFBE19A41A8}" srcId="{C0ACCEF3-A914-4A17-889E-389BDD6CBCCF}" destId="{F63DF27B-D077-41B2-8F1E-2B1DEE059F76}" srcOrd="4" destOrd="0" parTransId="{6D02E10C-7205-449E-84F7-9D4B9ADE93D4}" sibTransId="{DD13E036-8FFE-45A9-8C8C-FC713D910F69}"/>
    <dgm:cxn modelId="{40CB5ED6-1FC9-4F21-8ECB-0160188F23EA}" type="presOf" srcId="{C0ACCEF3-A914-4A17-889E-389BDD6CBCCF}" destId="{42C19D75-F6BC-4825-98E6-A5D11F8D7044}" srcOrd="0" destOrd="0" presId="urn:microsoft.com/office/officeart/2005/8/layout/vList2"/>
    <dgm:cxn modelId="{9E5140EB-5FEE-4395-BA4A-3CE5F61A8B2D}" type="presOf" srcId="{F63DF27B-D077-41B2-8F1E-2B1DEE059F76}" destId="{470E35DF-4B76-4794-97FC-4605111C91EF}" srcOrd="0" destOrd="0" presId="urn:microsoft.com/office/officeart/2005/8/layout/vList2"/>
    <dgm:cxn modelId="{DFA95DF1-93B5-4966-8A69-A3302B6573E8}" srcId="{C0ACCEF3-A914-4A17-889E-389BDD6CBCCF}" destId="{9E1A8AB6-802B-4562-B4E2-6D99E0153116}" srcOrd="1" destOrd="0" parTransId="{9B171BC9-545A-4E0C-B08C-6D60C4A66DCA}" sibTransId="{FA284C1A-B850-4999-80C3-EA4BBA55E3C1}"/>
    <dgm:cxn modelId="{C569FF8D-EA1E-4046-B7B2-07D1F4874362}" type="presParOf" srcId="{42C19D75-F6BC-4825-98E6-A5D11F8D7044}" destId="{2B2506BD-A5E5-4AAF-8E17-77C963907881}" srcOrd="0" destOrd="0" presId="urn:microsoft.com/office/officeart/2005/8/layout/vList2"/>
    <dgm:cxn modelId="{D033D355-B86B-4636-A7EA-3FCE0451B863}" type="presParOf" srcId="{42C19D75-F6BC-4825-98E6-A5D11F8D7044}" destId="{2C86CD1D-A10E-4C96-B36E-B61D20E131AF}" srcOrd="1" destOrd="0" presId="urn:microsoft.com/office/officeart/2005/8/layout/vList2"/>
    <dgm:cxn modelId="{16D2607B-9773-442D-AD8C-51B75D0CDE8D}" type="presParOf" srcId="{42C19D75-F6BC-4825-98E6-A5D11F8D7044}" destId="{B34CE7F4-FCC4-42D6-A620-2AF68BDCBD03}" srcOrd="2" destOrd="0" presId="urn:microsoft.com/office/officeart/2005/8/layout/vList2"/>
    <dgm:cxn modelId="{4DCA0589-924F-4258-A357-74F1D270753F}" type="presParOf" srcId="{42C19D75-F6BC-4825-98E6-A5D11F8D7044}" destId="{21A4C7A0-0BEB-4647-B99A-F4A2A5824272}" srcOrd="3" destOrd="0" presId="urn:microsoft.com/office/officeart/2005/8/layout/vList2"/>
    <dgm:cxn modelId="{CF6C96AB-E2EA-4472-8FE4-4F35E53B4D17}" type="presParOf" srcId="{42C19D75-F6BC-4825-98E6-A5D11F8D7044}" destId="{FF42EEF2-D0F4-42FE-86CC-7145C93FA33F}" srcOrd="4" destOrd="0" presId="urn:microsoft.com/office/officeart/2005/8/layout/vList2"/>
    <dgm:cxn modelId="{24ACAE70-9478-45EC-94AD-22E3CA73284F}" type="presParOf" srcId="{42C19D75-F6BC-4825-98E6-A5D11F8D7044}" destId="{C1F0F39A-B188-46F2-84CA-11CF2196F9D0}" srcOrd="5" destOrd="0" presId="urn:microsoft.com/office/officeart/2005/8/layout/vList2"/>
    <dgm:cxn modelId="{58B50533-B9F0-4EFD-B065-E43EEC83F18B}" type="presParOf" srcId="{42C19D75-F6BC-4825-98E6-A5D11F8D7044}" destId="{2E73C0A5-9F61-45CA-A11F-580F3D33CAD0}" srcOrd="6" destOrd="0" presId="urn:microsoft.com/office/officeart/2005/8/layout/vList2"/>
    <dgm:cxn modelId="{53824FE7-920A-4941-8438-1181E7FF8FEB}" type="presParOf" srcId="{42C19D75-F6BC-4825-98E6-A5D11F8D7044}" destId="{FA362696-2ADD-4BEA-905B-9F71CADC2C55}" srcOrd="7" destOrd="0" presId="urn:microsoft.com/office/officeart/2005/8/layout/vList2"/>
    <dgm:cxn modelId="{3C9D04E6-C9E5-4CDB-879A-6A78FA46B218}" type="presParOf" srcId="{42C19D75-F6BC-4825-98E6-A5D11F8D7044}" destId="{470E35DF-4B76-4794-97FC-4605111C91E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E92DDC-F5E1-4D32-9052-5498C343CB94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7BA3F1-DC9F-4B14-A23A-8D8869F3271A}">
      <dgm:prSet custT="1"/>
      <dgm:spPr/>
      <dgm:t>
        <a:bodyPr/>
        <a:lstStyle/>
        <a:p>
          <a:pPr algn="ctr"/>
          <a:r>
            <a:rPr lang="en-US" sz="1800"/>
            <a:t>Stage 2  </a:t>
          </a:r>
        </a:p>
      </dgm:t>
    </dgm:pt>
    <dgm:pt modelId="{20797C22-8C5B-46FD-84F3-218E46743836}" type="parTrans" cxnId="{794BE223-1A6F-4B9E-95C8-79771597A51B}">
      <dgm:prSet/>
      <dgm:spPr/>
      <dgm:t>
        <a:bodyPr/>
        <a:lstStyle/>
        <a:p>
          <a:endParaRPr lang="en-US"/>
        </a:p>
      </dgm:t>
    </dgm:pt>
    <dgm:pt modelId="{A31B2E64-1D4C-4EC3-80EF-668D5F4D975D}" type="sibTrans" cxnId="{794BE223-1A6F-4B9E-95C8-79771597A51B}">
      <dgm:prSet/>
      <dgm:spPr/>
      <dgm:t>
        <a:bodyPr/>
        <a:lstStyle/>
        <a:p>
          <a:endParaRPr lang="en-US"/>
        </a:p>
      </dgm:t>
    </dgm:pt>
    <dgm:pt modelId="{D3F8D5AE-8DA3-4732-A0C0-658B41A531B8}">
      <dgm:prSet custT="1"/>
      <dgm:spPr/>
      <dgm:t>
        <a:bodyPr/>
        <a:lstStyle/>
        <a:p>
          <a:r>
            <a:rPr lang="en-US" sz="1600" b="0"/>
            <a:t>Analytics GmbH: Centralized big data efforts for sales and marketing, but analytics is still confined to these functions rather than integrated company-wide.</a:t>
          </a:r>
        </a:p>
      </dgm:t>
    </dgm:pt>
    <dgm:pt modelId="{9677AFD3-8973-45F1-9829-37704B0EBAC7}" type="parTrans" cxnId="{B3DDE4AB-CC67-4BDB-ADB4-51D3366813EE}">
      <dgm:prSet/>
      <dgm:spPr/>
      <dgm:t>
        <a:bodyPr/>
        <a:lstStyle/>
        <a:p>
          <a:endParaRPr lang="en-US"/>
        </a:p>
      </dgm:t>
    </dgm:pt>
    <dgm:pt modelId="{40053EC4-DA3D-4A45-A010-4A6C7D2A9B35}" type="sibTrans" cxnId="{B3DDE4AB-CC67-4BDB-ADB4-51D3366813EE}">
      <dgm:prSet/>
      <dgm:spPr/>
      <dgm:t>
        <a:bodyPr/>
        <a:lstStyle/>
        <a:p>
          <a:endParaRPr lang="en-US"/>
        </a:p>
      </dgm:t>
    </dgm:pt>
    <dgm:pt modelId="{61F43041-7607-4CEF-83D7-F6C706615AF3}">
      <dgm:prSet custT="1"/>
      <dgm:spPr/>
      <dgm:t>
        <a:bodyPr/>
        <a:lstStyle/>
        <a:p>
          <a:r>
            <a:rPr lang="en-US" sz="1600" b="1"/>
            <a:t>IT Collaboration</a:t>
          </a:r>
          <a:r>
            <a:rPr lang="en-US" sz="1600"/>
            <a:t>: Data platforms like Tableau and SPSS Modeler are in use, but enterprise-wide data standards and a unified data warehouse are still in progress.</a:t>
          </a:r>
        </a:p>
      </dgm:t>
    </dgm:pt>
    <dgm:pt modelId="{6484C430-5038-46F2-8D96-E35B97C6E0D3}" type="parTrans" cxnId="{CD23F39E-2C5C-47B5-BAF8-2EB1C31E1D41}">
      <dgm:prSet/>
      <dgm:spPr/>
      <dgm:t>
        <a:bodyPr/>
        <a:lstStyle/>
        <a:p>
          <a:endParaRPr lang="en-US"/>
        </a:p>
      </dgm:t>
    </dgm:pt>
    <dgm:pt modelId="{77BB7CDB-5AEB-4429-82A1-EC73404FD73D}" type="sibTrans" cxnId="{CD23F39E-2C5C-47B5-BAF8-2EB1C31E1D41}">
      <dgm:prSet/>
      <dgm:spPr/>
      <dgm:t>
        <a:bodyPr/>
        <a:lstStyle/>
        <a:p>
          <a:endParaRPr lang="en-US"/>
        </a:p>
      </dgm:t>
    </dgm:pt>
    <dgm:pt modelId="{ECE2DCE9-06AF-472F-8C16-63286467B8DE}">
      <dgm:prSet custT="1"/>
      <dgm:spPr/>
      <dgm:t>
        <a:bodyPr/>
        <a:lstStyle/>
        <a:p>
          <a:r>
            <a:rPr lang="en-US" sz="1600" b="1"/>
            <a:t>Limited Analytics Reach</a:t>
          </a:r>
          <a:r>
            <a:rPr lang="en-US" sz="1600"/>
            <a:t>: Current focus is on sales and marketing; plans to expand analytics into production, supply chain, and other areas are underway but not yet implemented.</a:t>
          </a:r>
        </a:p>
      </dgm:t>
    </dgm:pt>
    <dgm:pt modelId="{CC2C72DB-482E-486A-BE70-205D9D821E68}" type="parTrans" cxnId="{5C27B20D-2C96-4B04-B564-F0364242B05C}">
      <dgm:prSet/>
      <dgm:spPr/>
      <dgm:t>
        <a:bodyPr/>
        <a:lstStyle/>
        <a:p>
          <a:endParaRPr lang="en-US"/>
        </a:p>
      </dgm:t>
    </dgm:pt>
    <dgm:pt modelId="{3D1F2A31-98D1-44D8-978D-A4D4500CAA9D}" type="sibTrans" cxnId="{5C27B20D-2C96-4B04-B564-F0364242B05C}">
      <dgm:prSet/>
      <dgm:spPr/>
      <dgm:t>
        <a:bodyPr/>
        <a:lstStyle/>
        <a:p>
          <a:endParaRPr lang="en-US"/>
        </a:p>
      </dgm:t>
    </dgm:pt>
    <dgm:pt modelId="{1B3BC915-628C-41BB-8E3C-E531FC30AB38}">
      <dgm:prSet custT="1"/>
      <dgm:spPr/>
      <dgm:t>
        <a:bodyPr/>
        <a:lstStyle/>
        <a:p>
          <a:r>
            <a:rPr lang="en-US" sz="1600" b="1"/>
            <a:t>Data Governance</a:t>
          </a:r>
          <a:r>
            <a:rPr lang="en-US" sz="1600"/>
            <a:t>: Centralized data governance and standardized protocols are under development, impacting data consistency and security.</a:t>
          </a:r>
        </a:p>
      </dgm:t>
    </dgm:pt>
    <dgm:pt modelId="{19847E71-AB62-43F2-A6B6-82F7799C61F3}" type="parTrans" cxnId="{B2FB9AC4-5956-4E61-BE02-C61BCBC783CE}">
      <dgm:prSet/>
      <dgm:spPr/>
      <dgm:t>
        <a:bodyPr/>
        <a:lstStyle/>
        <a:p>
          <a:endParaRPr lang="en-US"/>
        </a:p>
      </dgm:t>
    </dgm:pt>
    <dgm:pt modelId="{4D976AB7-94B1-466C-8CF7-7F6BBBBA794F}" type="sibTrans" cxnId="{B2FB9AC4-5956-4E61-BE02-C61BCBC783CE}">
      <dgm:prSet/>
      <dgm:spPr/>
      <dgm:t>
        <a:bodyPr/>
        <a:lstStyle/>
        <a:p>
          <a:endParaRPr lang="en-US"/>
        </a:p>
      </dgm:t>
    </dgm:pt>
    <dgm:pt modelId="{BE6CD8C4-AC2B-4AE6-A10B-C0DF5C7AB4F0}">
      <dgm:prSet custT="1"/>
      <dgm:spPr/>
      <dgm:t>
        <a:bodyPr/>
        <a:lstStyle/>
        <a:p>
          <a:r>
            <a:rPr lang="en-US" sz="1600" b="1"/>
            <a:t>Future Goals</a:t>
          </a:r>
          <a:r>
            <a:rPr lang="en-US" sz="1600"/>
            <a:t>: Need to establish an enterprise-wide data warehouse, enhance cross-departmental data sharing, and integrate analytics across all business units.</a:t>
          </a:r>
        </a:p>
      </dgm:t>
    </dgm:pt>
    <dgm:pt modelId="{6388F2D9-2E8A-4BA5-9622-1EEACC0F1F05}" type="parTrans" cxnId="{D7C9A113-CADB-4EB4-9932-5A2495BD5BB7}">
      <dgm:prSet/>
      <dgm:spPr/>
      <dgm:t>
        <a:bodyPr/>
        <a:lstStyle/>
        <a:p>
          <a:endParaRPr lang="en-US"/>
        </a:p>
      </dgm:t>
    </dgm:pt>
    <dgm:pt modelId="{B0B8958E-1C38-406A-91DD-1BFF0AF13212}" type="sibTrans" cxnId="{D7C9A113-CADB-4EB4-9932-5A2495BD5BB7}">
      <dgm:prSet/>
      <dgm:spPr/>
      <dgm:t>
        <a:bodyPr/>
        <a:lstStyle/>
        <a:p>
          <a:endParaRPr lang="en-US"/>
        </a:p>
      </dgm:t>
    </dgm:pt>
    <dgm:pt modelId="{9F008A4C-8932-4999-8C82-58540A9BBB15}">
      <dgm:prSet custT="1"/>
      <dgm:spPr/>
      <dgm:t>
        <a:bodyPr/>
        <a:lstStyle/>
        <a:p>
          <a:pPr algn="ctr"/>
          <a:r>
            <a:rPr lang="en-US" sz="1600"/>
            <a:t>Stage</a:t>
          </a:r>
          <a:r>
            <a:rPr lang="en-US" sz="1800"/>
            <a:t> 3 </a:t>
          </a:r>
        </a:p>
      </dgm:t>
    </dgm:pt>
    <dgm:pt modelId="{9390E954-1B9C-4D01-BD04-7369EF8A3436}" type="parTrans" cxnId="{EF12579B-FE73-4273-9F52-9E5D50253444}">
      <dgm:prSet/>
      <dgm:spPr/>
      <dgm:t>
        <a:bodyPr/>
        <a:lstStyle/>
        <a:p>
          <a:endParaRPr lang="en-US"/>
        </a:p>
      </dgm:t>
    </dgm:pt>
    <dgm:pt modelId="{47E9A206-48DE-436D-8828-AC3B97996047}" type="sibTrans" cxnId="{EF12579B-FE73-4273-9F52-9E5D50253444}">
      <dgm:prSet/>
      <dgm:spPr/>
      <dgm:t>
        <a:bodyPr/>
        <a:lstStyle/>
        <a:p>
          <a:endParaRPr lang="en-US"/>
        </a:p>
      </dgm:t>
    </dgm:pt>
    <dgm:pt modelId="{F856999C-7DEB-44AC-8DE8-E4078219412A}" type="pres">
      <dgm:prSet presAssocID="{B2E92DDC-F5E1-4D32-9052-5498C343CB94}" presName="Name0" presStyleCnt="0">
        <dgm:presLayoutVars>
          <dgm:dir/>
          <dgm:animLvl val="lvl"/>
          <dgm:resizeHandles val="exact"/>
        </dgm:presLayoutVars>
      </dgm:prSet>
      <dgm:spPr/>
    </dgm:pt>
    <dgm:pt modelId="{3888C125-ABCE-48C3-9E0A-AECB7326155E}" type="pres">
      <dgm:prSet presAssocID="{9F008A4C-8932-4999-8C82-58540A9BBB15}" presName="boxAndChildren" presStyleCnt="0"/>
      <dgm:spPr/>
    </dgm:pt>
    <dgm:pt modelId="{56889D37-C791-4D07-A00D-957286ADBD97}" type="pres">
      <dgm:prSet presAssocID="{9F008A4C-8932-4999-8C82-58540A9BBB15}" presName="parentTextBox" presStyleLbl="node1" presStyleIdx="0" presStyleCnt="7"/>
      <dgm:spPr/>
    </dgm:pt>
    <dgm:pt modelId="{572BCDD7-1A1A-40AE-BBDF-675A640A7F74}" type="pres">
      <dgm:prSet presAssocID="{B0B8958E-1C38-406A-91DD-1BFF0AF13212}" presName="sp" presStyleCnt="0"/>
      <dgm:spPr/>
    </dgm:pt>
    <dgm:pt modelId="{DB77A30B-8968-4622-AF58-EE3EE36E2DBC}" type="pres">
      <dgm:prSet presAssocID="{BE6CD8C4-AC2B-4AE6-A10B-C0DF5C7AB4F0}" presName="arrowAndChildren" presStyleCnt="0"/>
      <dgm:spPr/>
    </dgm:pt>
    <dgm:pt modelId="{098ACB68-C1CF-440D-9218-CC346D1607F3}" type="pres">
      <dgm:prSet presAssocID="{BE6CD8C4-AC2B-4AE6-A10B-C0DF5C7AB4F0}" presName="parentTextArrow" presStyleLbl="node1" presStyleIdx="1" presStyleCnt="7"/>
      <dgm:spPr/>
    </dgm:pt>
    <dgm:pt modelId="{E8CB9461-8570-4B73-836A-9FA5AC2B2F30}" type="pres">
      <dgm:prSet presAssocID="{4D976AB7-94B1-466C-8CF7-7F6BBBBA794F}" presName="sp" presStyleCnt="0"/>
      <dgm:spPr/>
    </dgm:pt>
    <dgm:pt modelId="{CBF4776B-8DA5-492E-BE5C-085FA8B4085D}" type="pres">
      <dgm:prSet presAssocID="{1B3BC915-628C-41BB-8E3C-E531FC30AB38}" presName="arrowAndChildren" presStyleCnt="0"/>
      <dgm:spPr/>
    </dgm:pt>
    <dgm:pt modelId="{43C61064-8FE6-452A-AD8A-16856C8DC093}" type="pres">
      <dgm:prSet presAssocID="{1B3BC915-628C-41BB-8E3C-E531FC30AB38}" presName="parentTextArrow" presStyleLbl="node1" presStyleIdx="2" presStyleCnt="7"/>
      <dgm:spPr/>
    </dgm:pt>
    <dgm:pt modelId="{5808D7B4-5275-47EF-B2C0-FA348BB59372}" type="pres">
      <dgm:prSet presAssocID="{3D1F2A31-98D1-44D8-978D-A4D4500CAA9D}" presName="sp" presStyleCnt="0"/>
      <dgm:spPr/>
    </dgm:pt>
    <dgm:pt modelId="{0ED5BEDB-DE88-407B-B340-00FE81AF0104}" type="pres">
      <dgm:prSet presAssocID="{ECE2DCE9-06AF-472F-8C16-63286467B8DE}" presName="arrowAndChildren" presStyleCnt="0"/>
      <dgm:spPr/>
    </dgm:pt>
    <dgm:pt modelId="{3FF704A8-4481-417B-9788-D54EA9D76E6C}" type="pres">
      <dgm:prSet presAssocID="{ECE2DCE9-06AF-472F-8C16-63286467B8DE}" presName="parentTextArrow" presStyleLbl="node1" presStyleIdx="3" presStyleCnt="7" custLinFactNeighborY="-1273"/>
      <dgm:spPr/>
    </dgm:pt>
    <dgm:pt modelId="{F17EA940-DDE5-4CFB-B9DE-F22692A94845}" type="pres">
      <dgm:prSet presAssocID="{77BB7CDB-5AEB-4429-82A1-EC73404FD73D}" presName="sp" presStyleCnt="0"/>
      <dgm:spPr/>
    </dgm:pt>
    <dgm:pt modelId="{798E6F44-61C3-4035-A697-46B64D38B89E}" type="pres">
      <dgm:prSet presAssocID="{61F43041-7607-4CEF-83D7-F6C706615AF3}" presName="arrowAndChildren" presStyleCnt="0"/>
      <dgm:spPr/>
    </dgm:pt>
    <dgm:pt modelId="{E30931AA-BCEF-4BCF-9019-C1161AC05EDE}" type="pres">
      <dgm:prSet presAssocID="{61F43041-7607-4CEF-83D7-F6C706615AF3}" presName="parentTextArrow" presStyleLbl="node1" presStyleIdx="4" presStyleCnt="7"/>
      <dgm:spPr/>
    </dgm:pt>
    <dgm:pt modelId="{C4A86BF7-E55C-42C2-93D8-E31840170174}" type="pres">
      <dgm:prSet presAssocID="{40053EC4-DA3D-4A45-A010-4A6C7D2A9B35}" presName="sp" presStyleCnt="0"/>
      <dgm:spPr/>
    </dgm:pt>
    <dgm:pt modelId="{17652404-57B2-4C73-8FCF-1A7023331D40}" type="pres">
      <dgm:prSet presAssocID="{D3F8D5AE-8DA3-4732-A0C0-658B41A531B8}" presName="arrowAndChildren" presStyleCnt="0"/>
      <dgm:spPr/>
    </dgm:pt>
    <dgm:pt modelId="{21D45373-A781-4A3C-AE4F-8AC1E8BFBA04}" type="pres">
      <dgm:prSet presAssocID="{D3F8D5AE-8DA3-4732-A0C0-658B41A531B8}" presName="parentTextArrow" presStyleLbl="node1" presStyleIdx="5" presStyleCnt="7"/>
      <dgm:spPr/>
    </dgm:pt>
    <dgm:pt modelId="{6704195F-34E0-4C7E-AD2C-91305544C565}" type="pres">
      <dgm:prSet presAssocID="{A31B2E64-1D4C-4EC3-80EF-668D5F4D975D}" presName="sp" presStyleCnt="0"/>
      <dgm:spPr/>
    </dgm:pt>
    <dgm:pt modelId="{D375605E-DDE5-484F-B561-8051F144446E}" type="pres">
      <dgm:prSet presAssocID="{907BA3F1-DC9F-4B14-A23A-8D8869F3271A}" presName="arrowAndChildren" presStyleCnt="0"/>
      <dgm:spPr/>
    </dgm:pt>
    <dgm:pt modelId="{C74E88BE-35C0-42F2-ACC8-F5E1A9D1693F}" type="pres">
      <dgm:prSet presAssocID="{907BA3F1-DC9F-4B14-A23A-8D8869F3271A}" presName="parentTextArrow" presStyleLbl="node1" presStyleIdx="6" presStyleCnt="7"/>
      <dgm:spPr/>
    </dgm:pt>
  </dgm:ptLst>
  <dgm:cxnLst>
    <dgm:cxn modelId="{5C27B20D-2C96-4B04-B564-F0364242B05C}" srcId="{B2E92DDC-F5E1-4D32-9052-5498C343CB94}" destId="{ECE2DCE9-06AF-472F-8C16-63286467B8DE}" srcOrd="3" destOrd="0" parTransId="{CC2C72DB-482E-486A-BE70-205D9D821E68}" sibTransId="{3D1F2A31-98D1-44D8-978D-A4D4500CAA9D}"/>
    <dgm:cxn modelId="{E7DDCB12-39E3-467B-9AA5-D846868A091B}" type="presOf" srcId="{907BA3F1-DC9F-4B14-A23A-8D8869F3271A}" destId="{C74E88BE-35C0-42F2-ACC8-F5E1A9D1693F}" srcOrd="0" destOrd="0" presId="urn:microsoft.com/office/officeart/2005/8/layout/process4"/>
    <dgm:cxn modelId="{D7C9A113-CADB-4EB4-9932-5A2495BD5BB7}" srcId="{B2E92DDC-F5E1-4D32-9052-5498C343CB94}" destId="{BE6CD8C4-AC2B-4AE6-A10B-C0DF5C7AB4F0}" srcOrd="5" destOrd="0" parTransId="{6388F2D9-2E8A-4BA5-9622-1EEACC0F1F05}" sibTransId="{B0B8958E-1C38-406A-91DD-1BFF0AF13212}"/>
    <dgm:cxn modelId="{77E0A91A-C630-48B5-9CE6-B155F2529340}" type="presOf" srcId="{BE6CD8C4-AC2B-4AE6-A10B-C0DF5C7AB4F0}" destId="{098ACB68-C1CF-440D-9218-CC346D1607F3}" srcOrd="0" destOrd="0" presId="urn:microsoft.com/office/officeart/2005/8/layout/process4"/>
    <dgm:cxn modelId="{794BE223-1A6F-4B9E-95C8-79771597A51B}" srcId="{B2E92DDC-F5E1-4D32-9052-5498C343CB94}" destId="{907BA3F1-DC9F-4B14-A23A-8D8869F3271A}" srcOrd="0" destOrd="0" parTransId="{20797C22-8C5B-46FD-84F3-218E46743836}" sibTransId="{A31B2E64-1D4C-4EC3-80EF-668D5F4D975D}"/>
    <dgm:cxn modelId="{D4D9853C-B205-4094-8593-CB720F5118B7}" type="presOf" srcId="{61F43041-7607-4CEF-83D7-F6C706615AF3}" destId="{E30931AA-BCEF-4BCF-9019-C1161AC05EDE}" srcOrd="0" destOrd="0" presId="urn:microsoft.com/office/officeart/2005/8/layout/process4"/>
    <dgm:cxn modelId="{39D2EA48-BF02-40AA-ABF8-660AFD925401}" type="presOf" srcId="{D3F8D5AE-8DA3-4732-A0C0-658B41A531B8}" destId="{21D45373-A781-4A3C-AE4F-8AC1E8BFBA04}" srcOrd="0" destOrd="0" presId="urn:microsoft.com/office/officeart/2005/8/layout/process4"/>
    <dgm:cxn modelId="{8C25717D-EC13-49DB-B412-3167F47E7959}" type="presOf" srcId="{9F008A4C-8932-4999-8C82-58540A9BBB15}" destId="{56889D37-C791-4D07-A00D-957286ADBD97}" srcOrd="0" destOrd="0" presId="urn:microsoft.com/office/officeart/2005/8/layout/process4"/>
    <dgm:cxn modelId="{7C559F7D-5580-4009-AFB1-31B9BB10E792}" type="presOf" srcId="{B2E92DDC-F5E1-4D32-9052-5498C343CB94}" destId="{F856999C-7DEB-44AC-8DE8-E4078219412A}" srcOrd="0" destOrd="0" presId="urn:microsoft.com/office/officeart/2005/8/layout/process4"/>
    <dgm:cxn modelId="{EF12579B-FE73-4273-9F52-9E5D50253444}" srcId="{B2E92DDC-F5E1-4D32-9052-5498C343CB94}" destId="{9F008A4C-8932-4999-8C82-58540A9BBB15}" srcOrd="6" destOrd="0" parTransId="{9390E954-1B9C-4D01-BD04-7369EF8A3436}" sibTransId="{47E9A206-48DE-436D-8828-AC3B97996047}"/>
    <dgm:cxn modelId="{CD23F39E-2C5C-47B5-BAF8-2EB1C31E1D41}" srcId="{B2E92DDC-F5E1-4D32-9052-5498C343CB94}" destId="{61F43041-7607-4CEF-83D7-F6C706615AF3}" srcOrd="2" destOrd="0" parTransId="{6484C430-5038-46F2-8D96-E35B97C6E0D3}" sibTransId="{77BB7CDB-5AEB-4429-82A1-EC73404FD73D}"/>
    <dgm:cxn modelId="{57614DAB-C1B9-4B40-9C87-DE46DAE1326B}" type="presOf" srcId="{1B3BC915-628C-41BB-8E3C-E531FC30AB38}" destId="{43C61064-8FE6-452A-AD8A-16856C8DC093}" srcOrd="0" destOrd="0" presId="urn:microsoft.com/office/officeart/2005/8/layout/process4"/>
    <dgm:cxn modelId="{B3DDE4AB-CC67-4BDB-ADB4-51D3366813EE}" srcId="{B2E92DDC-F5E1-4D32-9052-5498C343CB94}" destId="{D3F8D5AE-8DA3-4732-A0C0-658B41A531B8}" srcOrd="1" destOrd="0" parTransId="{9677AFD3-8973-45F1-9829-37704B0EBAC7}" sibTransId="{40053EC4-DA3D-4A45-A010-4A6C7D2A9B35}"/>
    <dgm:cxn modelId="{B2FB9AC4-5956-4E61-BE02-C61BCBC783CE}" srcId="{B2E92DDC-F5E1-4D32-9052-5498C343CB94}" destId="{1B3BC915-628C-41BB-8E3C-E531FC30AB38}" srcOrd="4" destOrd="0" parTransId="{19847E71-AB62-43F2-A6B6-82F7799C61F3}" sibTransId="{4D976AB7-94B1-466C-8CF7-7F6BBBBA794F}"/>
    <dgm:cxn modelId="{8A63AAF1-A6A2-4836-91B1-896C85DA77FC}" type="presOf" srcId="{ECE2DCE9-06AF-472F-8C16-63286467B8DE}" destId="{3FF704A8-4481-417B-9788-D54EA9D76E6C}" srcOrd="0" destOrd="0" presId="urn:microsoft.com/office/officeart/2005/8/layout/process4"/>
    <dgm:cxn modelId="{3832F1F1-963D-44D9-B97D-287FC4AF286E}" type="presParOf" srcId="{F856999C-7DEB-44AC-8DE8-E4078219412A}" destId="{3888C125-ABCE-48C3-9E0A-AECB7326155E}" srcOrd="0" destOrd="0" presId="urn:microsoft.com/office/officeart/2005/8/layout/process4"/>
    <dgm:cxn modelId="{394014CE-C079-4288-A749-F3B9FAD885F4}" type="presParOf" srcId="{3888C125-ABCE-48C3-9E0A-AECB7326155E}" destId="{56889D37-C791-4D07-A00D-957286ADBD97}" srcOrd="0" destOrd="0" presId="urn:microsoft.com/office/officeart/2005/8/layout/process4"/>
    <dgm:cxn modelId="{94FA2884-F755-4F55-81C6-F3E642464393}" type="presParOf" srcId="{F856999C-7DEB-44AC-8DE8-E4078219412A}" destId="{572BCDD7-1A1A-40AE-BBDF-675A640A7F74}" srcOrd="1" destOrd="0" presId="urn:microsoft.com/office/officeart/2005/8/layout/process4"/>
    <dgm:cxn modelId="{FDE193B1-C7E0-41BA-8BC5-BD1A7CE345F6}" type="presParOf" srcId="{F856999C-7DEB-44AC-8DE8-E4078219412A}" destId="{DB77A30B-8968-4622-AF58-EE3EE36E2DBC}" srcOrd="2" destOrd="0" presId="urn:microsoft.com/office/officeart/2005/8/layout/process4"/>
    <dgm:cxn modelId="{EA1B39B8-04AB-4085-91A1-EFAFC2DB5CE6}" type="presParOf" srcId="{DB77A30B-8968-4622-AF58-EE3EE36E2DBC}" destId="{098ACB68-C1CF-440D-9218-CC346D1607F3}" srcOrd="0" destOrd="0" presId="urn:microsoft.com/office/officeart/2005/8/layout/process4"/>
    <dgm:cxn modelId="{4D721353-9388-4378-82D3-1636426C4833}" type="presParOf" srcId="{F856999C-7DEB-44AC-8DE8-E4078219412A}" destId="{E8CB9461-8570-4B73-836A-9FA5AC2B2F30}" srcOrd="3" destOrd="0" presId="urn:microsoft.com/office/officeart/2005/8/layout/process4"/>
    <dgm:cxn modelId="{43DF4445-A732-4E78-8819-7B08B0860FF8}" type="presParOf" srcId="{F856999C-7DEB-44AC-8DE8-E4078219412A}" destId="{CBF4776B-8DA5-492E-BE5C-085FA8B4085D}" srcOrd="4" destOrd="0" presId="urn:microsoft.com/office/officeart/2005/8/layout/process4"/>
    <dgm:cxn modelId="{4CE090BF-2912-4D5B-9D3F-E3A427B8F1FF}" type="presParOf" srcId="{CBF4776B-8DA5-492E-BE5C-085FA8B4085D}" destId="{43C61064-8FE6-452A-AD8A-16856C8DC093}" srcOrd="0" destOrd="0" presId="urn:microsoft.com/office/officeart/2005/8/layout/process4"/>
    <dgm:cxn modelId="{42BD9401-36FA-4B61-AE3D-D5EA0EC0377C}" type="presParOf" srcId="{F856999C-7DEB-44AC-8DE8-E4078219412A}" destId="{5808D7B4-5275-47EF-B2C0-FA348BB59372}" srcOrd="5" destOrd="0" presId="urn:microsoft.com/office/officeart/2005/8/layout/process4"/>
    <dgm:cxn modelId="{7D399ACD-DF1D-41C7-8E53-A8B7B49AA7CD}" type="presParOf" srcId="{F856999C-7DEB-44AC-8DE8-E4078219412A}" destId="{0ED5BEDB-DE88-407B-B340-00FE81AF0104}" srcOrd="6" destOrd="0" presId="urn:microsoft.com/office/officeart/2005/8/layout/process4"/>
    <dgm:cxn modelId="{868F9E45-568E-43B1-83AF-7A77E75AF294}" type="presParOf" srcId="{0ED5BEDB-DE88-407B-B340-00FE81AF0104}" destId="{3FF704A8-4481-417B-9788-D54EA9D76E6C}" srcOrd="0" destOrd="0" presId="urn:microsoft.com/office/officeart/2005/8/layout/process4"/>
    <dgm:cxn modelId="{B0E9B0BB-F985-4993-AFA6-07BA5CBB6AB8}" type="presParOf" srcId="{F856999C-7DEB-44AC-8DE8-E4078219412A}" destId="{F17EA940-DDE5-4CFB-B9DE-F22692A94845}" srcOrd="7" destOrd="0" presId="urn:microsoft.com/office/officeart/2005/8/layout/process4"/>
    <dgm:cxn modelId="{818E6C9F-C1E6-4971-A013-0842FC473119}" type="presParOf" srcId="{F856999C-7DEB-44AC-8DE8-E4078219412A}" destId="{798E6F44-61C3-4035-A697-46B64D38B89E}" srcOrd="8" destOrd="0" presId="urn:microsoft.com/office/officeart/2005/8/layout/process4"/>
    <dgm:cxn modelId="{882B66E4-2131-4D24-AB6B-EAB3B23CA944}" type="presParOf" srcId="{798E6F44-61C3-4035-A697-46B64D38B89E}" destId="{E30931AA-BCEF-4BCF-9019-C1161AC05EDE}" srcOrd="0" destOrd="0" presId="urn:microsoft.com/office/officeart/2005/8/layout/process4"/>
    <dgm:cxn modelId="{9D8C639D-F702-4C53-9F5E-1FE8982A7BF7}" type="presParOf" srcId="{F856999C-7DEB-44AC-8DE8-E4078219412A}" destId="{C4A86BF7-E55C-42C2-93D8-E31840170174}" srcOrd="9" destOrd="0" presId="urn:microsoft.com/office/officeart/2005/8/layout/process4"/>
    <dgm:cxn modelId="{85390E55-F780-4E82-BE00-C95358254682}" type="presParOf" srcId="{F856999C-7DEB-44AC-8DE8-E4078219412A}" destId="{17652404-57B2-4C73-8FCF-1A7023331D40}" srcOrd="10" destOrd="0" presId="urn:microsoft.com/office/officeart/2005/8/layout/process4"/>
    <dgm:cxn modelId="{9CFB747D-914E-4D99-B407-3883FF1C80FA}" type="presParOf" srcId="{17652404-57B2-4C73-8FCF-1A7023331D40}" destId="{21D45373-A781-4A3C-AE4F-8AC1E8BFBA04}" srcOrd="0" destOrd="0" presId="urn:microsoft.com/office/officeart/2005/8/layout/process4"/>
    <dgm:cxn modelId="{9738818D-A0E6-4C7C-B43D-08CC02BEA05D}" type="presParOf" srcId="{F856999C-7DEB-44AC-8DE8-E4078219412A}" destId="{6704195F-34E0-4C7E-AD2C-91305544C565}" srcOrd="11" destOrd="0" presId="urn:microsoft.com/office/officeart/2005/8/layout/process4"/>
    <dgm:cxn modelId="{8A8175E5-14F5-4E51-8CD8-574020832AE5}" type="presParOf" srcId="{F856999C-7DEB-44AC-8DE8-E4078219412A}" destId="{D375605E-DDE5-484F-B561-8051F144446E}" srcOrd="12" destOrd="0" presId="urn:microsoft.com/office/officeart/2005/8/layout/process4"/>
    <dgm:cxn modelId="{8A5199AB-1C8A-433D-8E44-FF3185264738}" type="presParOf" srcId="{D375605E-DDE5-484F-B561-8051F144446E}" destId="{C74E88BE-35C0-42F2-ACC8-F5E1A9D169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ACCE03-27E3-4E00-B0E3-DD3CF49BC0D9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2102F498-9A9C-41AB-B9F9-D277C7EA49BB}">
      <dgm:prSet phldrT="[Text]"/>
      <dgm:spPr/>
      <dgm:t>
        <a:bodyPr/>
        <a:lstStyle/>
        <a:p>
          <a:pPr rtl="0"/>
          <a:r>
            <a:rPr lang="en-US">
              <a:latin typeface="Trade Gothic Next Cond"/>
            </a:rPr>
            <a:t>Nicolas, CMO visualized and created Analytics</a:t>
          </a:r>
          <a:r>
            <a:rPr lang="en-US"/>
            <a:t> GmbH</a:t>
          </a:r>
          <a:r>
            <a:rPr lang="en-US">
              <a:latin typeface="Trade Gothic Next Cond"/>
            </a:rPr>
            <a:t> for digital services</a:t>
          </a:r>
          <a:endParaRPr lang="en-US"/>
        </a:p>
      </dgm:t>
    </dgm:pt>
    <dgm:pt modelId="{C814D26F-2E5B-46AB-93FB-333F1F8D7A4D}" type="parTrans" cxnId="{6DFF2952-0CE6-4C9D-8098-3E4944FD56D7}">
      <dgm:prSet/>
      <dgm:spPr/>
      <dgm:t>
        <a:bodyPr/>
        <a:lstStyle/>
        <a:p>
          <a:endParaRPr lang="en-US"/>
        </a:p>
      </dgm:t>
    </dgm:pt>
    <dgm:pt modelId="{4499C81D-6B36-454C-9E87-57F0D5DC2171}" type="sibTrans" cxnId="{6DFF2952-0CE6-4C9D-8098-3E4944FD56D7}">
      <dgm:prSet/>
      <dgm:spPr/>
      <dgm:t>
        <a:bodyPr/>
        <a:lstStyle/>
        <a:p>
          <a:endParaRPr lang="en-US"/>
        </a:p>
      </dgm:t>
    </dgm:pt>
    <dgm:pt modelId="{98A48712-0B98-45EC-BE03-B2FC7C8402F8}">
      <dgm:prSet phldrT="[Text]" phldr="0"/>
      <dgm:spPr/>
      <dgm:t>
        <a:bodyPr/>
        <a:lstStyle/>
        <a:p>
          <a:pPr rtl="0"/>
          <a:r>
            <a:rPr lang="en-US">
              <a:latin typeface="Trade Gothic Next Cond"/>
            </a:rPr>
            <a:t>Identified the need for extrenal agencies for big data analysis</a:t>
          </a:r>
          <a:endParaRPr lang="en-US"/>
        </a:p>
      </dgm:t>
    </dgm:pt>
    <dgm:pt modelId="{82581D16-B615-45B2-AC5E-92E0D6AA728E}" type="parTrans" cxnId="{A02E1D26-CD57-4E5B-B4CF-614A05DC4EF7}">
      <dgm:prSet/>
      <dgm:spPr/>
      <dgm:t>
        <a:bodyPr/>
        <a:lstStyle/>
        <a:p>
          <a:endParaRPr lang="en-US"/>
        </a:p>
      </dgm:t>
    </dgm:pt>
    <dgm:pt modelId="{FBE02A19-ADFF-4A6E-A200-F8E48274E680}" type="sibTrans" cxnId="{A02E1D26-CD57-4E5B-B4CF-614A05DC4EF7}">
      <dgm:prSet/>
      <dgm:spPr/>
      <dgm:t>
        <a:bodyPr/>
        <a:lstStyle/>
        <a:p>
          <a:endParaRPr lang="en-US"/>
        </a:p>
      </dgm:t>
    </dgm:pt>
    <dgm:pt modelId="{0E26B8A3-1E0D-440C-A1AB-F5E867AE43EB}">
      <dgm:prSet phldrT="[Text]"/>
      <dgm:spPr/>
      <dgm:t>
        <a:bodyPr/>
        <a:lstStyle/>
        <a:p>
          <a:pPr rtl="0"/>
          <a:r>
            <a:rPr lang="en-US">
              <a:latin typeface="Trade Gothic Next Cond"/>
            </a:rPr>
            <a:t>Board members not in complete agreement, looked at minimizing risks and budget</a:t>
          </a:r>
          <a:endParaRPr lang="en-US"/>
        </a:p>
      </dgm:t>
    </dgm:pt>
    <dgm:pt modelId="{08C3B151-63AE-417D-89D5-94CD790F6572}" type="parTrans" cxnId="{260C3D1F-EC36-41F2-B8BE-928C443FC790}">
      <dgm:prSet/>
      <dgm:spPr/>
      <dgm:t>
        <a:bodyPr/>
        <a:lstStyle/>
        <a:p>
          <a:endParaRPr lang="en-US"/>
        </a:p>
      </dgm:t>
    </dgm:pt>
    <dgm:pt modelId="{28D5682B-BFDE-4815-9695-FEF362D541BA}" type="sibTrans" cxnId="{260C3D1F-EC36-41F2-B8BE-928C443FC790}">
      <dgm:prSet/>
      <dgm:spPr/>
      <dgm:t>
        <a:bodyPr/>
        <a:lstStyle/>
        <a:p>
          <a:endParaRPr lang="en-US"/>
        </a:p>
      </dgm:t>
    </dgm:pt>
    <dgm:pt modelId="{F905ECEF-AFD8-421F-BC65-7CF69ACC6329}">
      <dgm:prSet phldr="0"/>
      <dgm:spPr/>
      <dgm:t>
        <a:bodyPr/>
        <a:lstStyle/>
        <a:p>
          <a:pPr rtl="0"/>
          <a:r>
            <a:rPr lang="en-US">
              <a:latin typeface="Trade Gothic Next Cond"/>
            </a:rPr>
            <a:t>Wanted to implement analytics at sales and marketing and IT dpt</a:t>
          </a:r>
          <a:endParaRPr lang="en-US"/>
        </a:p>
      </dgm:t>
    </dgm:pt>
    <dgm:pt modelId="{C3F21C62-6331-4790-BB31-756AF1DF020D}" type="parTrans" cxnId="{1FCB8E7E-87A8-44AF-877B-5E5C7C7B4156}">
      <dgm:prSet/>
      <dgm:spPr/>
      <dgm:t>
        <a:bodyPr/>
        <a:lstStyle/>
        <a:p>
          <a:endParaRPr lang="en-US"/>
        </a:p>
      </dgm:t>
    </dgm:pt>
    <dgm:pt modelId="{6892A1A3-096F-4EDD-988A-2F7995C550DE}" type="sibTrans" cxnId="{1FCB8E7E-87A8-44AF-877B-5E5C7C7B4156}">
      <dgm:prSet/>
      <dgm:spPr/>
      <dgm:t>
        <a:bodyPr/>
        <a:lstStyle/>
        <a:p>
          <a:endParaRPr lang="en-US"/>
        </a:p>
      </dgm:t>
    </dgm:pt>
    <dgm:pt modelId="{D73425D9-416C-4D58-A20D-D4DCA195AF8F}" type="pres">
      <dgm:prSet presAssocID="{58ACCE03-27E3-4E00-B0E3-DD3CF49BC0D9}" presName="compositeShape" presStyleCnt="0">
        <dgm:presLayoutVars>
          <dgm:dir/>
          <dgm:resizeHandles/>
        </dgm:presLayoutVars>
      </dgm:prSet>
      <dgm:spPr/>
    </dgm:pt>
    <dgm:pt modelId="{6DD56DA9-C3EB-4AB3-893D-C134857F9076}" type="pres">
      <dgm:prSet presAssocID="{58ACCE03-27E3-4E00-B0E3-DD3CF49BC0D9}" presName="pyramid" presStyleLbl="node1" presStyleIdx="0" presStyleCnt="1"/>
      <dgm:spPr/>
    </dgm:pt>
    <dgm:pt modelId="{18BA8358-08DD-408B-A285-C3E35F3F2944}" type="pres">
      <dgm:prSet presAssocID="{58ACCE03-27E3-4E00-B0E3-DD3CF49BC0D9}" presName="theList" presStyleCnt="0"/>
      <dgm:spPr/>
    </dgm:pt>
    <dgm:pt modelId="{6BD57D29-210B-4362-AA64-5196B3C78F28}" type="pres">
      <dgm:prSet presAssocID="{2102F498-9A9C-41AB-B9F9-D277C7EA49BB}" presName="aNode" presStyleLbl="fgAcc1" presStyleIdx="0" presStyleCnt="4">
        <dgm:presLayoutVars>
          <dgm:bulletEnabled val="1"/>
        </dgm:presLayoutVars>
      </dgm:prSet>
      <dgm:spPr/>
    </dgm:pt>
    <dgm:pt modelId="{54131382-7FCF-4D2E-9D29-7743EEF19C66}" type="pres">
      <dgm:prSet presAssocID="{2102F498-9A9C-41AB-B9F9-D277C7EA49BB}" presName="aSpace" presStyleCnt="0"/>
      <dgm:spPr/>
    </dgm:pt>
    <dgm:pt modelId="{B46631D8-7B1E-44C6-917B-FEAB48B3BED1}" type="pres">
      <dgm:prSet presAssocID="{F905ECEF-AFD8-421F-BC65-7CF69ACC6329}" presName="aNode" presStyleLbl="fgAcc1" presStyleIdx="1" presStyleCnt="4">
        <dgm:presLayoutVars>
          <dgm:bulletEnabled val="1"/>
        </dgm:presLayoutVars>
      </dgm:prSet>
      <dgm:spPr/>
    </dgm:pt>
    <dgm:pt modelId="{7D2C63F0-002C-407B-AB70-767C80A40FBF}" type="pres">
      <dgm:prSet presAssocID="{F905ECEF-AFD8-421F-BC65-7CF69ACC6329}" presName="aSpace" presStyleCnt="0"/>
      <dgm:spPr/>
    </dgm:pt>
    <dgm:pt modelId="{90471CF6-0F9F-4705-9342-77AD2FA3C5FB}" type="pres">
      <dgm:prSet presAssocID="{98A48712-0B98-45EC-BE03-B2FC7C8402F8}" presName="aNode" presStyleLbl="fgAcc1" presStyleIdx="2" presStyleCnt="4">
        <dgm:presLayoutVars>
          <dgm:bulletEnabled val="1"/>
        </dgm:presLayoutVars>
      </dgm:prSet>
      <dgm:spPr/>
    </dgm:pt>
    <dgm:pt modelId="{F7DA3D86-3D4C-47F4-B641-987FB77FD183}" type="pres">
      <dgm:prSet presAssocID="{98A48712-0B98-45EC-BE03-B2FC7C8402F8}" presName="aSpace" presStyleCnt="0"/>
      <dgm:spPr/>
    </dgm:pt>
    <dgm:pt modelId="{BCE78DC3-B550-451C-8FD8-BA0010863569}" type="pres">
      <dgm:prSet presAssocID="{0E26B8A3-1E0D-440C-A1AB-F5E867AE43EB}" presName="aNode" presStyleLbl="fgAcc1" presStyleIdx="3" presStyleCnt="4">
        <dgm:presLayoutVars>
          <dgm:bulletEnabled val="1"/>
        </dgm:presLayoutVars>
      </dgm:prSet>
      <dgm:spPr/>
    </dgm:pt>
    <dgm:pt modelId="{39209A28-01B1-45AB-9E58-3A0ABE956338}" type="pres">
      <dgm:prSet presAssocID="{0E26B8A3-1E0D-440C-A1AB-F5E867AE43EB}" presName="aSpace" presStyleCnt="0"/>
      <dgm:spPr/>
    </dgm:pt>
  </dgm:ptLst>
  <dgm:cxnLst>
    <dgm:cxn modelId="{260C3D1F-EC36-41F2-B8BE-928C443FC790}" srcId="{58ACCE03-27E3-4E00-B0E3-DD3CF49BC0D9}" destId="{0E26B8A3-1E0D-440C-A1AB-F5E867AE43EB}" srcOrd="3" destOrd="0" parTransId="{08C3B151-63AE-417D-89D5-94CD790F6572}" sibTransId="{28D5682B-BFDE-4815-9695-FEF362D541BA}"/>
    <dgm:cxn modelId="{A02E1D26-CD57-4E5B-B4CF-614A05DC4EF7}" srcId="{58ACCE03-27E3-4E00-B0E3-DD3CF49BC0D9}" destId="{98A48712-0B98-45EC-BE03-B2FC7C8402F8}" srcOrd="2" destOrd="0" parTransId="{82581D16-B615-45B2-AC5E-92E0D6AA728E}" sibTransId="{FBE02A19-ADFF-4A6E-A200-F8E48274E680}"/>
    <dgm:cxn modelId="{6DFF2952-0CE6-4C9D-8098-3E4944FD56D7}" srcId="{58ACCE03-27E3-4E00-B0E3-DD3CF49BC0D9}" destId="{2102F498-9A9C-41AB-B9F9-D277C7EA49BB}" srcOrd="0" destOrd="0" parTransId="{C814D26F-2E5B-46AB-93FB-333F1F8D7A4D}" sibTransId="{4499C81D-6B36-454C-9E87-57F0D5DC2171}"/>
    <dgm:cxn modelId="{1FCB8E7E-87A8-44AF-877B-5E5C7C7B4156}" srcId="{58ACCE03-27E3-4E00-B0E3-DD3CF49BC0D9}" destId="{F905ECEF-AFD8-421F-BC65-7CF69ACC6329}" srcOrd="1" destOrd="0" parTransId="{C3F21C62-6331-4790-BB31-756AF1DF020D}" sibTransId="{6892A1A3-096F-4EDD-988A-2F7995C550DE}"/>
    <dgm:cxn modelId="{2A43A883-E503-47C0-AF18-D968D2FCBF4E}" type="presOf" srcId="{2102F498-9A9C-41AB-B9F9-D277C7EA49BB}" destId="{6BD57D29-210B-4362-AA64-5196B3C78F28}" srcOrd="0" destOrd="0" presId="urn:microsoft.com/office/officeart/2005/8/layout/pyramid2"/>
    <dgm:cxn modelId="{FF8B928A-F4CA-4DF6-9288-09306D4F0308}" type="presOf" srcId="{0E26B8A3-1E0D-440C-A1AB-F5E867AE43EB}" destId="{BCE78DC3-B550-451C-8FD8-BA0010863569}" srcOrd="0" destOrd="0" presId="urn:microsoft.com/office/officeart/2005/8/layout/pyramid2"/>
    <dgm:cxn modelId="{D030FECE-B9DE-4116-94A3-281C5D931BBB}" type="presOf" srcId="{98A48712-0B98-45EC-BE03-B2FC7C8402F8}" destId="{90471CF6-0F9F-4705-9342-77AD2FA3C5FB}" srcOrd="0" destOrd="0" presId="urn:microsoft.com/office/officeart/2005/8/layout/pyramid2"/>
    <dgm:cxn modelId="{FE38B5D4-0E39-4725-B294-50DA301F7A1E}" type="presOf" srcId="{F905ECEF-AFD8-421F-BC65-7CF69ACC6329}" destId="{B46631D8-7B1E-44C6-917B-FEAB48B3BED1}" srcOrd="0" destOrd="0" presId="urn:microsoft.com/office/officeart/2005/8/layout/pyramid2"/>
    <dgm:cxn modelId="{CAE190ED-36D3-4AC5-ACE8-E7CB6C5087E2}" type="presOf" srcId="{58ACCE03-27E3-4E00-B0E3-DD3CF49BC0D9}" destId="{D73425D9-416C-4D58-A20D-D4DCA195AF8F}" srcOrd="0" destOrd="0" presId="urn:microsoft.com/office/officeart/2005/8/layout/pyramid2"/>
    <dgm:cxn modelId="{FBB054BC-ED53-4899-B2C3-5D54577CD47C}" type="presParOf" srcId="{D73425D9-416C-4D58-A20D-D4DCA195AF8F}" destId="{6DD56DA9-C3EB-4AB3-893D-C134857F9076}" srcOrd="0" destOrd="0" presId="urn:microsoft.com/office/officeart/2005/8/layout/pyramid2"/>
    <dgm:cxn modelId="{D52D5FC5-C78E-430C-AEF5-DE0630476EB8}" type="presParOf" srcId="{D73425D9-416C-4D58-A20D-D4DCA195AF8F}" destId="{18BA8358-08DD-408B-A285-C3E35F3F2944}" srcOrd="1" destOrd="0" presId="urn:microsoft.com/office/officeart/2005/8/layout/pyramid2"/>
    <dgm:cxn modelId="{1E9DC7C6-E8A8-43EB-BE83-A3DB2C5C1083}" type="presParOf" srcId="{18BA8358-08DD-408B-A285-C3E35F3F2944}" destId="{6BD57D29-210B-4362-AA64-5196B3C78F28}" srcOrd="0" destOrd="0" presId="urn:microsoft.com/office/officeart/2005/8/layout/pyramid2"/>
    <dgm:cxn modelId="{560F995F-9C70-4103-A6FD-C48F702FE480}" type="presParOf" srcId="{18BA8358-08DD-408B-A285-C3E35F3F2944}" destId="{54131382-7FCF-4D2E-9D29-7743EEF19C66}" srcOrd="1" destOrd="0" presId="urn:microsoft.com/office/officeart/2005/8/layout/pyramid2"/>
    <dgm:cxn modelId="{BB560B07-FDC4-4BE5-990A-6B81845DB738}" type="presParOf" srcId="{18BA8358-08DD-408B-A285-C3E35F3F2944}" destId="{B46631D8-7B1E-44C6-917B-FEAB48B3BED1}" srcOrd="2" destOrd="0" presId="urn:microsoft.com/office/officeart/2005/8/layout/pyramid2"/>
    <dgm:cxn modelId="{5E31D45B-06BC-48F3-9DBD-DD0F6E832471}" type="presParOf" srcId="{18BA8358-08DD-408B-A285-C3E35F3F2944}" destId="{7D2C63F0-002C-407B-AB70-767C80A40FBF}" srcOrd="3" destOrd="0" presId="urn:microsoft.com/office/officeart/2005/8/layout/pyramid2"/>
    <dgm:cxn modelId="{69D0B273-46E3-4F1D-ACD4-04731DFB9527}" type="presParOf" srcId="{18BA8358-08DD-408B-A285-C3E35F3F2944}" destId="{90471CF6-0F9F-4705-9342-77AD2FA3C5FB}" srcOrd="4" destOrd="0" presId="urn:microsoft.com/office/officeart/2005/8/layout/pyramid2"/>
    <dgm:cxn modelId="{BB098974-6717-4A9E-820D-8A7A6B2201F6}" type="presParOf" srcId="{18BA8358-08DD-408B-A285-C3E35F3F2944}" destId="{F7DA3D86-3D4C-47F4-B641-987FB77FD183}" srcOrd="5" destOrd="0" presId="urn:microsoft.com/office/officeart/2005/8/layout/pyramid2"/>
    <dgm:cxn modelId="{454DE2D4-7296-449C-BD75-12AB07B838B5}" type="presParOf" srcId="{18BA8358-08DD-408B-A285-C3E35F3F2944}" destId="{BCE78DC3-B550-451C-8FD8-BA0010863569}" srcOrd="6" destOrd="0" presId="urn:microsoft.com/office/officeart/2005/8/layout/pyramid2"/>
    <dgm:cxn modelId="{DD16730F-BE6D-4CDA-9DE1-654EE4DCADED}" type="presParOf" srcId="{18BA8358-08DD-408B-A285-C3E35F3F2944}" destId="{39209A28-01B1-45AB-9E58-3A0ABE956338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506BD-A5E5-4AAF-8E17-77C963907881}">
      <dsp:nvSpPr>
        <dsp:cNvPr id="0" name=""/>
        <dsp:cNvSpPr/>
      </dsp:nvSpPr>
      <dsp:spPr>
        <a:xfrm>
          <a:off x="0" y="52011"/>
          <a:ext cx="4696361" cy="929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Topic: AUDI AG's attempts to implement big data analytics</a:t>
          </a:r>
        </a:p>
      </dsp:txBody>
      <dsp:txXfrm>
        <a:off x="45392" y="97403"/>
        <a:ext cx="4605577" cy="839073"/>
      </dsp:txXfrm>
    </dsp:sp>
    <dsp:sp modelId="{B34CE7F4-FCC4-42D6-A620-2AF68BDCBD03}">
      <dsp:nvSpPr>
        <dsp:cNvPr id="0" name=""/>
        <dsp:cNvSpPr/>
      </dsp:nvSpPr>
      <dsp:spPr>
        <a:xfrm>
          <a:off x="0" y="1030829"/>
          <a:ext cx="4696361" cy="929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Truth in Engineering</a:t>
          </a:r>
        </a:p>
      </dsp:txBody>
      <dsp:txXfrm>
        <a:off x="45392" y="1076221"/>
        <a:ext cx="4605577" cy="839073"/>
      </dsp:txXfrm>
    </dsp:sp>
    <dsp:sp modelId="{FF42EEF2-D0F4-42FE-86CC-7145C93FA33F}">
      <dsp:nvSpPr>
        <dsp:cNvPr id="0" name=""/>
        <dsp:cNvSpPr/>
      </dsp:nvSpPr>
      <dsp:spPr>
        <a:xfrm>
          <a:off x="0" y="2009646"/>
          <a:ext cx="4696361" cy="929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Headquartered in Germany, originally established in 1909.</a:t>
          </a:r>
        </a:p>
      </dsp:txBody>
      <dsp:txXfrm>
        <a:off x="45392" y="2055038"/>
        <a:ext cx="4605577" cy="839073"/>
      </dsp:txXfrm>
    </dsp:sp>
    <dsp:sp modelId="{2E73C0A5-9F61-45CA-A11F-580F3D33CAD0}">
      <dsp:nvSpPr>
        <dsp:cNvPr id="0" name=""/>
        <dsp:cNvSpPr/>
      </dsp:nvSpPr>
      <dsp:spPr>
        <a:xfrm>
          <a:off x="0" y="2988464"/>
          <a:ext cx="4696361" cy="929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Major source of data: Customers through website, car configurator and dealers.</a:t>
          </a:r>
        </a:p>
      </dsp:txBody>
      <dsp:txXfrm>
        <a:off x="45392" y="3033856"/>
        <a:ext cx="4605577" cy="839073"/>
      </dsp:txXfrm>
    </dsp:sp>
    <dsp:sp modelId="{470E35DF-4B76-4794-97FC-4605111C91EF}">
      <dsp:nvSpPr>
        <dsp:cNvPr id="0" name=""/>
        <dsp:cNvSpPr/>
      </dsp:nvSpPr>
      <dsp:spPr>
        <a:xfrm>
          <a:off x="0" y="3967281"/>
          <a:ext cx="4696361" cy="9298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Big data – Car data produces high volume, high velocity of data in variety of formats, low veracity of data on social media.</a:t>
          </a:r>
        </a:p>
      </dsp:txBody>
      <dsp:txXfrm>
        <a:off x="45392" y="4012673"/>
        <a:ext cx="4605577" cy="839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89D37-C791-4D07-A00D-957286ADBD97}">
      <dsp:nvSpPr>
        <dsp:cNvPr id="0" name=""/>
        <dsp:cNvSpPr/>
      </dsp:nvSpPr>
      <dsp:spPr>
        <a:xfrm>
          <a:off x="0" y="4907269"/>
          <a:ext cx="11857704" cy="5369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</a:t>
          </a:r>
          <a:r>
            <a:rPr lang="en-US" sz="1800" kern="1200"/>
            <a:t> 3 </a:t>
          </a:r>
        </a:p>
      </dsp:txBody>
      <dsp:txXfrm>
        <a:off x="0" y="4907269"/>
        <a:ext cx="11857704" cy="536999"/>
      </dsp:txXfrm>
    </dsp:sp>
    <dsp:sp modelId="{098ACB68-C1CF-440D-9218-CC346D1607F3}">
      <dsp:nvSpPr>
        <dsp:cNvPr id="0" name=""/>
        <dsp:cNvSpPr/>
      </dsp:nvSpPr>
      <dsp:spPr>
        <a:xfrm rot="10800000">
          <a:off x="0" y="4089418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Future Goals</a:t>
          </a:r>
          <a:r>
            <a:rPr lang="en-US" sz="1600" kern="1200"/>
            <a:t>: Need to establish an enterprise-wide data warehouse, enhance cross-departmental data sharing, and integrate analytics across all business units.</a:t>
          </a:r>
        </a:p>
      </dsp:txBody>
      <dsp:txXfrm rot="10800000">
        <a:off x="0" y="4089418"/>
        <a:ext cx="11857704" cy="536648"/>
      </dsp:txXfrm>
    </dsp:sp>
    <dsp:sp modelId="{43C61064-8FE6-452A-AD8A-16856C8DC093}">
      <dsp:nvSpPr>
        <dsp:cNvPr id="0" name=""/>
        <dsp:cNvSpPr/>
      </dsp:nvSpPr>
      <dsp:spPr>
        <a:xfrm rot="10800000">
          <a:off x="0" y="3271567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Data Governance</a:t>
          </a:r>
          <a:r>
            <a:rPr lang="en-US" sz="1600" kern="1200"/>
            <a:t>: Centralized data governance and standardized protocols are under development, impacting data consistency and security.</a:t>
          </a:r>
        </a:p>
      </dsp:txBody>
      <dsp:txXfrm rot="10800000">
        <a:off x="0" y="3271567"/>
        <a:ext cx="11857704" cy="536648"/>
      </dsp:txXfrm>
    </dsp:sp>
    <dsp:sp modelId="{3FF704A8-4481-417B-9788-D54EA9D76E6C}">
      <dsp:nvSpPr>
        <dsp:cNvPr id="0" name=""/>
        <dsp:cNvSpPr/>
      </dsp:nvSpPr>
      <dsp:spPr>
        <a:xfrm rot="10800000">
          <a:off x="0" y="2443203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Limited Analytics Reach</a:t>
          </a:r>
          <a:r>
            <a:rPr lang="en-US" sz="1600" kern="1200"/>
            <a:t>: Current focus is on sales and marketing; plans to expand analytics into production, supply chain, and other areas are underway but not yet implemented.</a:t>
          </a:r>
        </a:p>
      </dsp:txBody>
      <dsp:txXfrm rot="10800000">
        <a:off x="0" y="2443203"/>
        <a:ext cx="11857704" cy="536648"/>
      </dsp:txXfrm>
    </dsp:sp>
    <dsp:sp modelId="{E30931AA-BCEF-4BCF-9019-C1161AC05EDE}">
      <dsp:nvSpPr>
        <dsp:cNvPr id="0" name=""/>
        <dsp:cNvSpPr/>
      </dsp:nvSpPr>
      <dsp:spPr>
        <a:xfrm rot="10800000">
          <a:off x="0" y="1635866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IT Collaboration</a:t>
          </a:r>
          <a:r>
            <a:rPr lang="en-US" sz="1600" kern="1200"/>
            <a:t>: Data platforms like Tableau and SPSS Modeler are in use, but enterprise-wide data standards and a unified data warehouse are still in progress.</a:t>
          </a:r>
        </a:p>
      </dsp:txBody>
      <dsp:txXfrm rot="10800000">
        <a:off x="0" y="1635866"/>
        <a:ext cx="11857704" cy="536648"/>
      </dsp:txXfrm>
    </dsp:sp>
    <dsp:sp modelId="{21D45373-A781-4A3C-AE4F-8AC1E8BFBA04}">
      <dsp:nvSpPr>
        <dsp:cNvPr id="0" name=""/>
        <dsp:cNvSpPr/>
      </dsp:nvSpPr>
      <dsp:spPr>
        <a:xfrm rot="10800000">
          <a:off x="0" y="818015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Analytics GmbH: Centralized big data efforts for sales and marketing, but analytics is still confined to these functions rather than integrated company-wide.</a:t>
          </a:r>
        </a:p>
      </dsp:txBody>
      <dsp:txXfrm rot="10800000">
        <a:off x="0" y="818015"/>
        <a:ext cx="11857704" cy="536648"/>
      </dsp:txXfrm>
    </dsp:sp>
    <dsp:sp modelId="{C74E88BE-35C0-42F2-ACC8-F5E1A9D1693F}">
      <dsp:nvSpPr>
        <dsp:cNvPr id="0" name=""/>
        <dsp:cNvSpPr/>
      </dsp:nvSpPr>
      <dsp:spPr>
        <a:xfrm rot="10800000">
          <a:off x="0" y="164"/>
          <a:ext cx="11857704" cy="82590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Stage 2  </a:t>
          </a:r>
        </a:p>
      </dsp:txBody>
      <dsp:txXfrm rot="10800000">
        <a:off x="0" y="164"/>
        <a:ext cx="11857704" cy="536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56DA9-C3EB-4AB3-893D-C134857F9076}">
      <dsp:nvSpPr>
        <dsp:cNvPr id="0" name=""/>
        <dsp:cNvSpPr/>
      </dsp:nvSpPr>
      <dsp:spPr>
        <a:xfrm>
          <a:off x="2389596" y="0"/>
          <a:ext cx="5258963" cy="525896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57D29-210B-4362-AA64-5196B3C78F28}">
      <dsp:nvSpPr>
        <dsp:cNvPr id="0" name=""/>
        <dsp:cNvSpPr/>
      </dsp:nvSpPr>
      <dsp:spPr>
        <a:xfrm>
          <a:off x="5019077" y="526409"/>
          <a:ext cx="3418325" cy="9346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rade Gothic Next Cond"/>
            </a:rPr>
            <a:t>Nicolas, CMO visualized and created Analytics</a:t>
          </a:r>
          <a:r>
            <a:rPr lang="en-US" sz="1700" kern="1200"/>
            <a:t> GmbH</a:t>
          </a:r>
          <a:r>
            <a:rPr lang="en-US" sz="1700" kern="1200">
              <a:latin typeface="Trade Gothic Next Cond"/>
            </a:rPr>
            <a:t> for digital services</a:t>
          </a:r>
          <a:endParaRPr lang="en-US" sz="1700" kern="1200"/>
        </a:p>
      </dsp:txBody>
      <dsp:txXfrm>
        <a:off x="5064705" y="572037"/>
        <a:ext cx="3327069" cy="843442"/>
      </dsp:txXfrm>
    </dsp:sp>
    <dsp:sp modelId="{B46631D8-7B1E-44C6-917B-FEAB48B3BED1}">
      <dsp:nvSpPr>
        <dsp:cNvPr id="0" name=""/>
        <dsp:cNvSpPr/>
      </dsp:nvSpPr>
      <dsp:spPr>
        <a:xfrm>
          <a:off x="5019077" y="1577945"/>
          <a:ext cx="3418325" cy="9346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rade Gothic Next Cond"/>
            </a:rPr>
            <a:t>Wanted to implement analytics at sales and marketing and IT dpt</a:t>
          </a:r>
          <a:endParaRPr lang="en-US" sz="1700" kern="1200"/>
        </a:p>
      </dsp:txBody>
      <dsp:txXfrm>
        <a:off x="5064705" y="1623573"/>
        <a:ext cx="3327069" cy="843442"/>
      </dsp:txXfrm>
    </dsp:sp>
    <dsp:sp modelId="{90471CF6-0F9F-4705-9342-77AD2FA3C5FB}">
      <dsp:nvSpPr>
        <dsp:cNvPr id="0" name=""/>
        <dsp:cNvSpPr/>
      </dsp:nvSpPr>
      <dsp:spPr>
        <a:xfrm>
          <a:off x="5019077" y="2629481"/>
          <a:ext cx="3418325" cy="9346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rade Gothic Next Cond"/>
            </a:rPr>
            <a:t>Identified the need for extrenal agencies for big data analysis</a:t>
          </a:r>
          <a:endParaRPr lang="en-US" sz="1700" kern="1200"/>
        </a:p>
      </dsp:txBody>
      <dsp:txXfrm>
        <a:off x="5064705" y="2675109"/>
        <a:ext cx="3327069" cy="843442"/>
      </dsp:txXfrm>
    </dsp:sp>
    <dsp:sp modelId="{BCE78DC3-B550-451C-8FD8-BA0010863569}">
      <dsp:nvSpPr>
        <dsp:cNvPr id="0" name=""/>
        <dsp:cNvSpPr/>
      </dsp:nvSpPr>
      <dsp:spPr>
        <a:xfrm>
          <a:off x="5019077" y="3681017"/>
          <a:ext cx="3418325" cy="9346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rade Gothic Next Cond"/>
            </a:rPr>
            <a:t>Board members not in complete agreement, looked at minimizing risks and budget</a:t>
          </a:r>
          <a:endParaRPr lang="en-US" sz="1700" kern="1200"/>
        </a:p>
      </dsp:txBody>
      <dsp:txXfrm>
        <a:off x="5064705" y="3726645"/>
        <a:ext cx="3327069" cy="843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56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7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01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7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://commons.wikimedia.org/wiki/File:Neckarsulm-AudiForum-Audi-R8-Back.jpg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75862" y="2291064"/>
            <a:ext cx="3936275" cy="1351706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Audi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7931" y="4239912"/>
            <a:ext cx="3492137" cy="14445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/>
              <a:t>Harsh Patel, Kalp Patel, </a:t>
            </a:r>
            <a:r>
              <a:rPr lang="en-US" err="1"/>
              <a:t>Deepishka</a:t>
            </a:r>
            <a:r>
              <a:rPr lang="en-US"/>
              <a:t> </a:t>
            </a:r>
            <a:r>
              <a:rPr lang="en-US" err="1"/>
              <a:t>Pemmasani</a:t>
            </a:r>
            <a:r>
              <a:rPr lang="en-US"/>
              <a:t>, Tejaswi Mallidi, Poorva Reddy Vanga, Pallavi Vandanapu, Bhavana Bethi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49F1BA96-8E8F-6AF3-C363-D33664B9B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38" r="19969" b="5"/>
          <a:stretch/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4FA47-CAAC-6555-F058-248675A5590D}"/>
              </a:ext>
            </a:extLst>
          </p:cNvPr>
          <p:cNvSpPr txBox="1"/>
          <p:nvPr/>
        </p:nvSpPr>
        <p:spPr>
          <a:xfrm>
            <a:off x="2561684" y="1332798"/>
            <a:ext cx="7068635" cy="18076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cap="all" spc="600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2EF103-8AF2-14D7-9EE3-2F5330CB9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3428919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9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DAD064D-86F0-42ED-B520-996898579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056" y="-192423"/>
            <a:ext cx="4229100" cy="1141004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pic>
        <p:nvPicPr>
          <p:cNvPr id="6" name="Picture 5" descr="The back of a white car&#10;&#10;Description automatically generated">
            <a:extLst>
              <a:ext uri="{FF2B5EF4-FFF2-40B4-BE49-F238E27FC236}">
                <a16:creationId xmlns:a16="http://schemas.microsoft.com/office/drawing/2014/main" id="{92384FF3-7ED3-20A7-DBD7-B45F7C3C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638" r="20695"/>
          <a:stretch/>
        </p:blipFill>
        <p:spPr>
          <a:xfrm>
            <a:off x="-1" y="10"/>
            <a:ext cx="609600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E56140E-8EE1-BE31-745D-450AF05FB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174117"/>
            <a:ext cx="6095999" cy="3689633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31436D5-0E3F-F151-B9CE-A2828059E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63775"/>
              </p:ext>
            </p:extLst>
          </p:nvPr>
        </p:nvGraphicFramePr>
        <p:xfrm>
          <a:off x="6552238" y="1146849"/>
          <a:ext cx="4696361" cy="4949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F74279-E694-CEB1-ED9A-ADBEBAEB7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000" y="32457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3B0C6-5FAD-ACE9-83CF-4A73FB485DB4}"/>
              </a:ext>
            </a:extLst>
          </p:cNvPr>
          <p:cNvSpPr txBox="1"/>
          <p:nvPr/>
        </p:nvSpPr>
        <p:spPr>
          <a:xfrm>
            <a:off x="0" y="6550122"/>
            <a:ext cx="6096000" cy="317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424011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>
                <a:ea typeface="+mj-lt"/>
                <a:cs typeface="+mj-lt"/>
              </a:rPr>
              <a:t>Audi's Data Analytics Journey: Transition from Stage 2 to Stage 3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02083E-33CE-AA24-98BA-CDA1E80B069E}"/>
              </a:ext>
            </a:extLst>
          </p:cNvPr>
          <p:cNvSpPr/>
          <p:nvPr/>
        </p:nvSpPr>
        <p:spPr>
          <a:xfrm>
            <a:off x="1424281" y="2593732"/>
            <a:ext cx="2388029" cy="1434968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Early Data-Oriented Mindset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5258BD-0F93-3B6C-E7E6-8BF2FBB0F6EC}"/>
              </a:ext>
            </a:extLst>
          </p:cNvPr>
          <p:cNvSpPr/>
          <p:nvPr/>
        </p:nvSpPr>
        <p:spPr>
          <a:xfrm>
            <a:off x="4847630" y="2594229"/>
            <a:ext cx="2503100" cy="14456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Emerging Data Sharing Practices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4B67D-37A0-308F-EC31-F112CA659347}"/>
              </a:ext>
            </a:extLst>
          </p:cNvPr>
          <p:cNvSpPr/>
          <p:nvPr/>
        </p:nvSpPr>
        <p:spPr>
          <a:xfrm>
            <a:off x="8375793" y="2594228"/>
            <a:ext cx="2503100" cy="1445657"/>
          </a:xfrm>
          <a:prstGeom prst="round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ea typeface="+mn-lt"/>
                <a:cs typeface="+mn-lt"/>
              </a:rPr>
              <a:t>Application of Data in Targeted Marketing</a:t>
            </a:r>
            <a:endParaRPr lang="en-US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660B0-4B71-C6B9-7E6D-0E5931FA9A54}"/>
              </a:ext>
            </a:extLst>
          </p:cNvPr>
          <p:cNvSpPr/>
          <p:nvPr/>
        </p:nvSpPr>
        <p:spPr>
          <a:xfrm>
            <a:off x="3146176" y="4567078"/>
            <a:ext cx="2419594" cy="145609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ea typeface="+mn-lt"/>
                <a:cs typeface="+mn-lt"/>
              </a:rPr>
              <a:t>Introduction of Analytics Tools</a:t>
            </a:r>
            <a:endParaRPr lang="en-US" b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A72022A-BB7F-5226-8805-4E80195EF58C}"/>
              </a:ext>
            </a:extLst>
          </p:cNvPr>
          <p:cNvSpPr/>
          <p:nvPr/>
        </p:nvSpPr>
        <p:spPr>
          <a:xfrm>
            <a:off x="6768284" y="4567077"/>
            <a:ext cx="2482223" cy="1456095"/>
          </a:xfrm>
          <a:prstGeom prst="round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ea typeface="+mn-lt"/>
                <a:cs typeface="+mn-lt"/>
              </a:rPr>
              <a:t>Cross-Functional Collaboration</a:t>
            </a:r>
            <a:endParaRPr lang="en-US" b="1"/>
          </a:p>
        </p:txBody>
      </p:sp>
      <p:pic>
        <p:nvPicPr>
          <p:cNvPr id="15" name="Content Placeholder 14" descr="Cloud outline">
            <a:extLst>
              <a:ext uri="{FF2B5EF4-FFF2-40B4-BE49-F238E27FC236}">
                <a16:creationId xmlns:a16="http://schemas.microsoft.com/office/drawing/2014/main" id="{4AC1313C-C43F-2989-78A8-3E5B91655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2300" y="803459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123055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3" y="59327"/>
            <a:ext cx="10287000" cy="1147762"/>
          </a:xfrm>
        </p:spPr>
        <p:txBody>
          <a:bodyPr/>
          <a:lstStyle/>
          <a:p>
            <a:pPr algn="ctr"/>
            <a:r>
              <a:rPr lang="en-US"/>
              <a:t>Enterprise: </a:t>
            </a:r>
            <a:br>
              <a:rPr lang="en-US"/>
            </a:br>
            <a:r>
              <a:rPr lang="en-US"/>
              <a:t>Transition from stage 2 to stage 3</a:t>
            </a:r>
          </a:p>
        </p:txBody>
      </p:sp>
      <p:graphicFrame>
        <p:nvGraphicFramePr>
          <p:cNvPr id="32" name="Content Placeholder 29">
            <a:extLst>
              <a:ext uri="{FF2B5EF4-FFF2-40B4-BE49-F238E27FC236}">
                <a16:creationId xmlns:a16="http://schemas.microsoft.com/office/drawing/2014/main" id="{F77AF1D5-1F13-EDEF-E3B8-0D219622D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346767"/>
              </p:ext>
            </p:extLst>
          </p:nvPr>
        </p:nvGraphicFramePr>
        <p:xfrm>
          <a:off x="127819" y="1199536"/>
          <a:ext cx="11857704" cy="5444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15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0" y="1238"/>
            <a:ext cx="10287000" cy="1147762"/>
          </a:xfrm>
        </p:spPr>
        <p:txBody>
          <a:bodyPr/>
          <a:lstStyle/>
          <a:p>
            <a:r>
              <a:rPr lang="en-US"/>
              <a:t>Leadership</a:t>
            </a:r>
            <a:r>
              <a:rPr lang="en-US" b="0">
                <a:latin typeface="Times"/>
                <a:cs typeface="Times"/>
              </a:rPr>
              <a:t> 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9B8FF-1E4B-EEEF-EC00-5199E4509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650565"/>
              </p:ext>
            </p:extLst>
          </p:nvPr>
        </p:nvGraphicFramePr>
        <p:xfrm>
          <a:off x="952500" y="1368000"/>
          <a:ext cx="10827000" cy="525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68" name="Rectangle 1967">
            <a:extLst>
              <a:ext uri="{FF2B5EF4-FFF2-40B4-BE49-F238E27FC236}">
                <a16:creationId xmlns:a16="http://schemas.microsoft.com/office/drawing/2014/main" id="{693FCC26-21A4-58E6-A819-5FD5AB0DC785}"/>
              </a:ext>
            </a:extLst>
          </p:cNvPr>
          <p:cNvSpPr/>
          <p:nvPr/>
        </p:nvSpPr>
        <p:spPr>
          <a:xfrm>
            <a:off x="3280474" y="710338"/>
            <a:ext cx="1343186" cy="878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Stage 2</a:t>
            </a:r>
          </a:p>
        </p:txBody>
      </p:sp>
      <p:sp>
        <p:nvSpPr>
          <p:cNvPr id="1969" name="Rectangle 1968">
            <a:extLst>
              <a:ext uri="{FF2B5EF4-FFF2-40B4-BE49-F238E27FC236}">
                <a16:creationId xmlns:a16="http://schemas.microsoft.com/office/drawing/2014/main" id="{8E3E20A1-8652-5535-C62F-0A4FFDA87CD3}"/>
              </a:ext>
            </a:extLst>
          </p:cNvPr>
          <p:cNvSpPr/>
          <p:nvPr/>
        </p:nvSpPr>
        <p:spPr>
          <a:xfrm>
            <a:off x="7555422" y="710337"/>
            <a:ext cx="1343186" cy="878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Stage 3</a:t>
            </a:r>
          </a:p>
        </p:txBody>
      </p:sp>
      <p:sp>
        <p:nvSpPr>
          <p:cNvPr id="1970" name="Arrow: Right 1969">
            <a:extLst>
              <a:ext uri="{FF2B5EF4-FFF2-40B4-BE49-F238E27FC236}">
                <a16:creationId xmlns:a16="http://schemas.microsoft.com/office/drawing/2014/main" id="{54275865-1042-17DB-18BF-83048B1D12D9}"/>
              </a:ext>
            </a:extLst>
          </p:cNvPr>
          <p:cNvSpPr/>
          <p:nvPr/>
        </p:nvSpPr>
        <p:spPr>
          <a:xfrm>
            <a:off x="5501898" y="955728"/>
            <a:ext cx="1278610" cy="3745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03" y="324752"/>
            <a:ext cx="10287000" cy="1147762"/>
          </a:xfrm>
        </p:spPr>
        <p:txBody>
          <a:bodyPr/>
          <a:lstStyle/>
          <a:p>
            <a:r>
              <a:rPr lang="en-US"/>
              <a:t>target</a:t>
            </a:r>
          </a:p>
        </p:txBody>
      </p:sp>
      <p:pic>
        <p:nvPicPr>
          <p:cNvPr id="787" name="Content Placeholder 786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7F574B8F-79BB-3789-FF4B-80851932A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03" y="1715379"/>
            <a:ext cx="10287000" cy="4187822"/>
          </a:xfrm>
        </p:spPr>
      </p:pic>
    </p:spTree>
    <p:extLst>
      <p:ext uri="{BB962C8B-B14F-4D97-AF65-F5344CB8AC3E}">
        <p14:creationId xmlns:p14="http://schemas.microsoft.com/office/powerpoint/2010/main" val="281145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-178598"/>
            <a:ext cx="10287000" cy="1147762"/>
          </a:xfrm>
        </p:spPr>
        <p:txBody>
          <a:bodyPr/>
          <a:lstStyle/>
          <a:p>
            <a:r>
              <a:rPr lang="en-US"/>
              <a:t>Analysis</a:t>
            </a:r>
          </a:p>
        </p:txBody>
      </p:sp>
      <p:pic>
        <p:nvPicPr>
          <p:cNvPr id="3" name="Picture 2" descr="A diagram of a business process&#10;&#10;Description automatically generated">
            <a:extLst>
              <a:ext uri="{FF2B5EF4-FFF2-40B4-BE49-F238E27FC236}">
                <a16:creationId xmlns:a16="http://schemas.microsoft.com/office/drawing/2014/main" id="{97C8A32A-79C2-E8AA-6742-F9C0FDA2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4" y="1299733"/>
            <a:ext cx="10921999" cy="526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8C8-A2F8-FBDF-0994-08ED0EFB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AUDI's analytical team structure</a:t>
            </a:r>
            <a:endParaRPr lang="en-US" b="0"/>
          </a:p>
          <a:p>
            <a:endParaRPr lang="en-US"/>
          </a:p>
        </p:txBody>
      </p:sp>
      <p:pic>
        <p:nvPicPr>
          <p:cNvPr id="4" name="Content Placeholder 3" descr="A diagram of a company&amp;#39;s company&#10;&#10;Description automatically generated">
            <a:extLst>
              <a:ext uri="{FF2B5EF4-FFF2-40B4-BE49-F238E27FC236}">
                <a16:creationId xmlns:a16="http://schemas.microsoft.com/office/drawing/2014/main" id="{6505F0B3-E056-0F9B-553E-15FFEC25B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7" y="1905001"/>
            <a:ext cx="7672275" cy="4581524"/>
          </a:xfrm>
          <a:prstGeom prst="roundRect">
            <a:avLst>
              <a:gd name="adj" fmla="val 16667"/>
            </a:avLst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096E57-18F4-BBCD-4533-53D4EF2DDCF2}"/>
              </a:ext>
            </a:extLst>
          </p:cNvPr>
          <p:cNvSpPr txBox="1"/>
          <p:nvPr/>
        </p:nvSpPr>
        <p:spPr>
          <a:xfrm>
            <a:off x="8233834" y="2455333"/>
            <a:ext cx="359833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Analytics GmbH, which acts as a centralized analytics capability provider across the organization.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Built analytics capabilities within existing departments.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Used cross-functional teams for analytics projects, combining resources from Analytics GmbH (central) and business units like sales and marketing.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70BC64E-B094-49DE-BD9C-DB662FCF5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F401C-D0E3-EF40-C8C6-CF53ABBA2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71292"/>
            <a:ext cx="5143500" cy="113370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>
                <a:latin typeface="Trade Gothic Next Light"/>
              </a:rPr>
              <a:t>What stage does AUDI belong in the DELTA model?</a:t>
            </a:r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8E0F5-1EF3-64D6-0802-B7983AC6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37234"/>
            <a:ext cx="12192000" cy="312031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740B-C882-5048-630D-2E73055B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5133145" cy="3890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Stage 3: Analytical Aspirations - Organizations at this level “see the value of analytics.” They are still struggling to mobilize the organization and become more analytical.</a:t>
            </a:r>
            <a:endParaRPr lang="en-US" sz="2000"/>
          </a:p>
          <a:p>
            <a:endParaRPr lang="en-US"/>
          </a:p>
        </p:txBody>
      </p:sp>
      <p:pic>
        <p:nvPicPr>
          <p:cNvPr id="4" name="Picture 3" descr="A diagram of a pyramid&#10;&#10;Description automatically generated">
            <a:extLst>
              <a:ext uri="{FF2B5EF4-FFF2-40B4-BE49-F238E27FC236}">
                <a16:creationId xmlns:a16="http://schemas.microsoft.com/office/drawing/2014/main" id="{A60DF1DA-B1F9-E9B8-10C0-E3DDD7644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88" y="1340868"/>
            <a:ext cx="6072081" cy="4544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6A19C-5E31-7668-9E18-EF22BDFB7531}"/>
              </a:ext>
            </a:extLst>
          </p:cNvPr>
          <p:cNvSpPr txBox="1"/>
          <p:nvPr/>
        </p:nvSpPr>
        <p:spPr>
          <a:xfrm>
            <a:off x="6368655" y="5918643"/>
            <a:ext cx="556164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Image courtesy: </a:t>
            </a:r>
            <a:r>
              <a:rPr lang="en-US" sz="1100">
                <a:ea typeface="+mn-lt"/>
                <a:cs typeface="+mn-lt"/>
              </a:rPr>
              <a:t>https://zinatullin.com/2023/05/18/how-to-uplift-your-data-analytics-capability/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34319725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425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AfterglowVTI</vt:lpstr>
      <vt:lpstr>Audi Case Study</vt:lpstr>
      <vt:lpstr>Introduction</vt:lpstr>
      <vt:lpstr>Audi's Data Analytics Journey: Transition from Stage 2 to Stage 3 </vt:lpstr>
      <vt:lpstr>Enterprise:  Transition from stage 2 to stage 3</vt:lpstr>
      <vt:lpstr>Leadership </vt:lpstr>
      <vt:lpstr>target</vt:lpstr>
      <vt:lpstr>Analysis</vt:lpstr>
      <vt:lpstr>AUDI's analytical team structure </vt:lpstr>
      <vt:lpstr>What stage does AUDI belong in the DELTA model?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Patel, Harsh R</cp:lastModifiedBy>
  <cp:revision>13</cp:revision>
  <dcterms:created xsi:type="dcterms:W3CDTF">2024-09-16T12:38:32Z</dcterms:created>
  <dcterms:modified xsi:type="dcterms:W3CDTF">2024-09-19T20:58:27Z</dcterms:modified>
</cp:coreProperties>
</file>